
<file path=[Content_Types].xml><?xml version="1.0" encoding="utf-8"?>
<Types xmlns="http://schemas.openxmlformats.org/package/2006/content-types">
  <Default Extension="png" ContentType="image/png"/>
  <Default Extension="png&amp;ehk=Bk5cJTmkb2uuFPM66gXMww&amp;r=0&amp;pid=OfficeInsert" ContentType="image/png"/>
  <Default Extension="png&amp;ehk=5v" ContentType="image/png"/>
  <Default Extension="jpg&amp;ehk=weJnfQNU6PXCR3akgMCxUw&amp;r=0&amp;pid=OfficeInsert" ContentType="image/jpeg"/>
  <Default Extension="jpg&amp;ehk=Oen7hJrZg" ContentType="image/jpeg"/>
  <Default Extension="jpg&amp;ehk=epQa5xtO8r35NnSnXNeaLg&amp;r=0&amp;pid=OfficeInsert" ContentType="image/png"/>
  <Default Extension="jpg&amp;ehk=" ContentType="image/jpeg"/>
  <Default Extension="jpeg" ContentType="image/jpeg"/>
  <Default Extension="rels" ContentType="application/vnd.openxmlformats-package.relationships+xml"/>
  <Default Extension="xml" ContentType="application/xml"/>
  <Default Extension="jpg&amp;ehk=DVGq" ContentType="image/jpeg"/>
  <Default Extension="gif&amp;ehk=22" ContentType="image/gif"/>
  <Default Extension="jpg&amp;ehk=1JsdY92DcSdjrSWwKsHxKw&amp;r=0&amp;pid=OfficeInsert" ContentType="image/jpeg"/>
  <Default Extension="jpg&amp;ehk=fiYiD5gxgiQMZMoYh8E" ContentType="image/jpeg"/>
  <Default Extension="png&amp;ehk=5qLG" ContentType="image/png"/>
  <Default Extension="JPG&amp;ehk=oe2yhEczIVOG3MbVdP4bzw&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5" r:id="rId3"/>
    <p:sldId id="276" r:id="rId4"/>
    <p:sldId id="256" r:id="rId5"/>
    <p:sldId id="264" r:id="rId6"/>
    <p:sldId id="257" r:id="rId7"/>
    <p:sldId id="258" r:id="rId8"/>
    <p:sldId id="259" r:id="rId9"/>
    <p:sldId id="260" r:id="rId10"/>
    <p:sldId id="261" r:id="rId11"/>
    <p:sldId id="262" r:id="rId12"/>
    <p:sldId id="263" r:id="rId13"/>
    <p:sldId id="265" r:id="rId14"/>
    <p:sldId id="270" r:id="rId15"/>
    <p:sldId id="271" r:id="rId16"/>
    <p:sldId id="272" r:id="rId17"/>
    <p:sldId id="266" r:id="rId18"/>
    <p:sldId id="267" r:id="rId19"/>
    <p:sldId id="268"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6" d="100"/>
          <a:sy n="86" d="100"/>
        </p:scale>
        <p:origin x="4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2CEB41-1BCE-43D5-B365-608649D08C13}" type="doc">
      <dgm:prSet loTypeId="urn:microsoft.com/office/officeart/2016/7/layout/BasicLinearProcessNumbered" loCatId="process" qsTypeId="urn:microsoft.com/office/officeart/2005/8/quickstyle/simple2" qsCatId="simple" csTypeId="urn:microsoft.com/office/officeart/2005/8/colors/colorful4" csCatId="colorful"/>
      <dgm:spPr/>
      <dgm:t>
        <a:bodyPr/>
        <a:lstStyle/>
        <a:p>
          <a:endParaRPr lang="en-US"/>
        </a:p>
      </dgm:t>
    </dgm:pt>
    <dgm:pt modelId="{B4F46160-08FC-4AE8-A8E0-33829DB0A97B}">
      <dgm:prSet/>
      <dgm:spPr/>
      <dgm:t>
        <a:bodyPr/>
        <a:lstStyle/>
        <a:p>
          <a:r>
            <a:rPr lang="en-US"/>
            <a:t>Compare and contrast cellular respiration and photosynthesis as energy conversion pathways. </a:t>
          </a:r>
        </a:p>
      </dgm:t>
    </dgm:pt>
    <dgm:pt modelId="{A672392C-CA76-47FF-80A1-6D71B470E984}" type="parTrans" cxnId="{2D7BE30D-19CB-4860-93F3-7376F5E19C0B}">
      <dgm:prSet/>
      <dgm:spPr/>
      <dgm:t>
        <a:bodyPr/>
        <a:lstStyle/>
        <a:p>
          <a:endParaRPr lang="en-US"/>
        </a:p>
      </dgm:t>
    </dgm:pt>
    <dgm:pt modelId="{6628863A-C932-4D47-9853-41ADC66A8051}" type="sibTrans" cxnId="{2D7BE30D-19CB-4860-93F3-7376F5E19C0B}">
      <dgm:prSet phldrT="1" phldr="0"/>
      <dgm:spPr/>
      <dgm:t>
        <a:bodyPr/>
        <a:lstStyle/>
        <a:p>
          <a:r>
            <a:rPr lang="en-US"/>
            <a:t>1</a:t>
          </a:r>
        </a:p>
      </dgm:t>
    </dgm:pt>
    <dgm:pt modelId="{1A3D1CA5-0649-4B68-B3A4-5386F006FFD6}">
      <dgm:prSet/>
      <dgm:spPr/>
      <dgm:t>
        <a:bodyPr/>
        <a:lstStyle/>
        <a:p>
          <a:r>
            <a:rPr lang="en-US"/>
            <a:t>Describe the model of the conversion of stored energy (glycolysis, Krebs cycle, electron transport chain) in organic molecules into usable cellular energy (ATP). </a:t>
          </a:r>
        </a:p>
      </dgm:t>
    </dgm:pt>
    <dgm:pt modelId="{A4EB4B8B-23F6-470B-8EF2-2CDBEC88BE37}" type="parTrans" cxnId="{B0A25229-73EA-49BF-8549-7E5119BF3990}">
      <dgm:prSet/>
      <dgm:spPr/>
      <dgm:t>
        <a:bodyPr/>
        <a:lstStyle/>
        <a:p>
          <a:endParaRPr lang="en-US"/>
        </a:p>
      </dgm:t>
    </dgm:pt>
    <dgm:pt modelId="{D87FD2F4-59D6-490D-8C63-446B7ECFE233}" type="sibTrans" cxnId="{B0A25229-73EA-49BF-8549-7E5119BF3990}">
      <dgm:prSet phldrT="2" phldr="0"/>
      <dgm:spPr/>
      <dgm:t>
        <a:bodyPr/>
        <a:lstStyle/>
        <a:p>
          <a:r>
            <a:rPr lang="en-US"/>
            <a:t>2</a:t>
          </a:r>
        </a:p>
      </dgm:t>
    </dgm:pt>
    <dgm:pt modelId="{F10E9EAD-42D1-4BB1-9ECD-28672AA9D0EE}">
      <dgm:prSet/>
      <dgm:spPr/>
      <dgm:t>
        <a:bodyPr/>
        <a:lstStyle/>
        <a:p>
          <a:r>
            <a:rPr lang="en-US"/>
            <a:t>Understand the mechanisms behind muscle fatigue. </a:t>
          </a:r>
        </a:p>
      </dgm:t>
    </dgm:pt>
    <dgm:pt modelId="{48FD01B9-30A7-4853-9542-7A483980AB3C}" type="parTrans" cxnId="{BFC145A4-69C3-4C83-81C6-5E5D200D96CB}">
      <dgm:prSet/>
      <dgm:spPr/>
      <dgm:t>
        <a:bodyPr/>
        <a:lstStyle/>
        <a:p>
          <a:endParaRPr lang="en-US"/>
        </a:p>
      </dgm:t>
    </dgm:pt>
    <dgm:pt modelId="{954D869E-FD46-4F0D-800A-DB66AE963EA2}" type="sibTrans" cxnId="{BFC145A4-69C3-4C83-81C6-5E5D200D96CB}">
      <dgm:prSet phldrT="3" phldr="0"/>
      <dgm:spPr/>
      <dgm:t>
        <a:bodyPr/>
        <a:lstStyle/>
        <a:p>
          <a:r>
            <a:rPr lang="en-US"/>
            <a:t>3</a:t>
          </a:r>
        </a:p>
      </dgm:t>
    </dgm:pt>
    <dgm:pt modelId="{DACB8646-A6E6-42ED-B0F4-25608D3868B4}" type="pres">
      <dgm:prSet presAssocID="{D12CEB41-1BCE-43D5-B365-608649D08C13}" presName="Name0" presStyleCnt="0">
        <dgm:presLayoutVars>
          <dgm:animLvl val="lvl"/>
          <dgm:resizeHandles val="exact"/>
        </dgm:presLayoutVars>
      </dgm:prSet>
      <dgm:spPr/>
    </dgm:pt>
    <dgm:pt modelId="{5CF85B8A-D545-4F3B-9A25-4C9870603885}" type="pres">
      <dgm:prSet presAssocID="{B4F46160-08FC-4AE8-A8E0-33829DB0A97B}" presName="compositeNode" presStyleCnt="0">
        <dgm:presLayoutVars>
          <dgm:bulletEnabled val="1"/>
        </dgm:presLayoutVars>
      </dgm:prSet>
      <dgm:spPr/>
    </dgm:pt>
    <dgm:pt modelId="{4A9287C9-B2E1-448F-BAB4-3309FEBC00BF}" type="pres">
      <dgm:prSet presAssocID="{B4F46160-08FC-4AE8-A8E0-33829DB0A97B}" presName="bgRect" presStyleLbl="bgAccFollowNode1" presStyleIdx="0" presStyleCnt="3"/>
      <dgm:spPr/>
    </dgm:pt>
    <dgm:pt modelId="{F0137654-56EF-4D24-974B-3891E4B33B65}" type="pres">
      <dgm:prSet presAssocID="{6628863A-C932-4D47-9853-41ADC66A8051}" presName="sibTransNodeCircle" presStyleLbl="alignNode1" presStyleIdx="0" presStyleCnt="6">
        <dgm:presLayoutVars>
          <dgm:chMax val="0"/>
          <dgm:bulletEnabled/>
        </dgm:presLayoutVars>
      </dgm:prSet>
      <dgm:spPr/>
    </dgm:pt>
    <dgm:pt modelId="{A7A97B7F-6346-4A59-95DF-3A396AC582D9}" type="pres">
      <dgm:prSet presAssocID="{B4F46160-08FC-4AE8-A8E0-33829DB0A97B}" presName="bottomLine" presStyleLbl="alignNode1" presStyleIdx="1" presStyleCnt="6">
        <dgm:presLayoutVars/>
      </dgm:prSet>
      <dgm:spPr/>
    </dgm:pt>
    <dgm:pt modelId="{FE2FCD0E-01ED-43CB-B898-2027EC0DCC04}" type="pres">
      <dgm:prSet presAssocID="{B4F46160-08FC-4AE8-A8E0-33829DB0A97B}" presName="nodeText" presStyleLbl="bgAccFollowNode1" presStyleIdx="0" presStyleCnt="3">
        <dgm:presLayoutVars>
          <dgm:bulletEnabled val="1"/>
        </dgm:presLayoutVars>
      </dgm:prSet>
      <dgm:spPr/>
    </dgm:pt>
    <dgm:pt modelId="{FE2996E2-C366-4BA6-A060-EC8B464BDDD4}" type="pres">
      <dgm:prSet presAssocID="{6628863A-C932-4D47-9853-41ADC66A8051}" presName="sibTrans" presStyleCnt="0"/>
      <dgm:spPr/>
    </dgm:pt>
    <dgm:pt modelId="{48FB4E49-DEA2-4871-AA03-29565265BEB4}" type="pres">
      <dgm:prSet presAssocID="{1A3D1CA5-0649-4B68-B3A4-5386F006FFD6}" presName="compositeNode" presStyleCnt="0">
        <dgm:presLayoutVars>
          <dgm:bulletEnabled val="1"/>
        </dgm:presLayoutVars>
      </dgm:prSet>
      <dgm:spPr/>
    </dgm:pt>
    <dgm:pt modelId="{B57574BC-3C59-40C5-9326-FDEBC2948278}" type="pres">
      <dgm:prSet presAssocID="{1A3D1CA5-0649-4B68-B3A4-5386F006FFD6}" presName="bgRect" presStyleLbl="bgAccFollowNode1" presStyleIdx="1" presStyleCnt="3"/>
      <dgm:spPr/>
    </dgm:pt>
    <dgm:pt modelId="{942D6062-4769-4FF8-BA3A-D968216D22AE}" type="pres">
      <dgm:prSet presAssocID="{D87FD2F4-59D6-490D-8C63-446B7ECFE233}" presName="sibTransNodeCircle" presStyleLbl="alignNode1" presStyleIdx="2" presStyleCnt="6">
        <dgm:presLayoutVars>
          <dgm:chMax val="0"/>
          <dgm:bulletEnabled/>
        </dgm:presLayoutVars>
      </dgm:prSet>
      <dgm:spPr/>
    </dgm:pt>
    <dgm:pt modelId="{CAA88603-07BB-45A8-B23D-995D0588D175}" type="pres">
      <dgm:prSet presAssocID="{1A3D1CA5-0649-4B68-B3A4-5386F006FFD6}" presName="bottomLine" presStyleLbl="alignNode1" presStyleIdx="3" presStyleCnt="6">
        <dgm:presLayoutVars/>
      </dgm:prSet>
      <dgm:spPr/>
    </dgm:pt>
    <dgm:pt modelId="{ED619101-240A-4E28-B612-3833AEDAF107}" type="pres">
      <dgm:prSet presAssocID="{1A3D1CA5-0649-4B68-B3A4-5386F006FFD6}" presName="nodeText" presStyleLbl="bgAccFollowNode1" presStyleIdx="1" presStyleCnt="3">
        <dgm:presLayoutVars>
          <dgm:bulletEnabled val="1"/>
        </dgm:presLayoutVars>
      </dgm:prSet>
      <dgm:spPr/>
    </dgm:pt>
    <dgm:pt modelId="{0A116D3F-3361-4A21-BFF5-F1C9B2FE8C50}" type="pres">
      <dgm:prSet presAssocID="{D87FD2F4-59D6-490D-8C63-446B7ECFE233}" presName="sibTrans" presStyleCnt="0"/>
      <dgm:spPr/>
    </dgm:pt>
    <dgm:pt modelId="{27FF6FD8-71AF-4C3E-A537-1EF5D0C1B654}" type="pres">
      <dgm:prSet presAssocID="{F10E9EAD-42D1-4BB1-9ECD-28672AA9D0EE}" presName="compositeNode" presStyleCnt="0">
        <dgm:presLayoutVars>
          <dgm:bulletEnabled val="1"/>
        </dgm:presLayoutVars>
      </dgm:prSet>
      <dgm:spPr/>
    </dgm:pt>
    <dgm:pt modelId="{377664BC-E6D0-4038-894F-CF0958BCAED8}" type="pres">
      <dgm:prSet presAssocID="{F10E9EAD-42D1-4BB1-9ECD-28672AA9D0EE}" presName="bgRect" presStyleLbl="bgAccFollowNode1" presStyleIdx="2" presStyleCnt="3"/>
      <dgm:spPr/>
    </dgm:pt>
    <dgm:pt modelId="{5C1860D8-E557-47B4-9F18-CC2FC39A0D7A}" type="pres">
      <dgm:prSet presAssocID="{954D869E-FD46-4F0D-800A-DB66AE963EA2}" presName="sibTransNodeCircle" presStyleLbl="alignNode1" presStyleIdx="4" presStyleCnt="6">
        <dgm:presLayoutVars>
          <dgm:chMax val="0"/>
          <dgm:bulletEnabled/>
        </dgm:presLayoutVars>
      </dgm:prSet>
      <dgm:spPr/>
    </dgm:pt>
    <dgm:pt modelId="{20FAAFAE-9EA6-4978-9A7B-76DB87464ED3}" type="pres">
      <dgm:prSet presAssocID="{F10E9EAD-42D1-4BB1-9ECD-28672AA9D0EE}" presName="bottomLine" presStyleLbl="alignNode1" presStyleIdx="5" presStyleCnt="6">
        <dgm:presLayoutVars/>
      </dgm:prSet>
      <dgm:spPr/>
    </dgm:pt>
    <dgm:pt modelId="{1FAFD676-2281-4B11-BFC0-7E9C7EC52D5B}" type="pres">
      <dgm:prSet presAssocID="{F10E9EAD-42D1-4BB1-9ECD-28672AA9D0EE}" presName="nodeText" presStyleLbl="bgAccFollowNode1" presStyleIdx="2" presStyleCnt="3">
        <dgm:presLayoutVars>
          <dgm:bulletEnabled val="1"/>
        </dgm:presLayoutVars>
      </dgm:prSet>
      <dgm:spPr/>
    </dgm:pt>
  </dgm:ptLst>
  <dgm:cxnLst>
    <dgm:cxn modelId="{2D7BE30D-19CB-4860-93F3-7376F5E19C0B}" srcId="{D12CEB41-1BCE-43D5-B365-608649D08C13}" destId="{B4F46160-08FC-4AE8-A8E0-33829DB0A97B}" srcOrd="0" destOrd="0" parTransId="{A672392C-CA76-47FF-80A1-6D71B470E984}" sibTransId="{6628863A-C932-4D47-9853-41ADC66A8051}"/>
    <dgm:cxn modelId="{B0A25229-73EA-49BF-8549-7E5119BF3990}" srcId="{D12CEB41-1BCE-43D5-B365-608649D08C13}" destId="{1A3D1CA5-0649-4B68-B3A4-5386F006FFD6}" srcOrd="1" destOrd="0" parTransId="{A4EB4B8B-23F6-470B-8EF2-2CDBEC88BE37}" sibTransId="{D87FD2F4-59D6-490D-8C63-446B7ECFE233}"/>
    <dgm:cxn modelId="{231A0636-CBAE-46C0-B0AD-A30005D95C3D}" type="presOf" srcId="{B4F46160-08FC-4AE8-A8E0-33829DB0A97B}" destId="{FE2FCD0E-01ED-43CB-B898-2027EC0DCC04}" srcOrd="1" destOrd="0" presId="urn:microsoft.com/office/officeart/2016/7/layout/BasicLinearProcessNumbered"/>
    <dgm:cxn modelId="{39019537-7955-4219-BDE5-58281BF072CE}" type="presOf" srcId="{F10E9EAD-42D1-4BB1-9ECD-28672AA9D0EE}" destId="{377664BC-E6D0-4038-894F-CF0958BCAED8}" srcOrd="0" destOrd="0" presId="urn:microsoft.com/office/officeart/2016/7/layout/BasicLinearProcessNumbered"/>
    <dgm:cxn modelId="{744D4190-BACB-4107-AD35-69BF7371D8FF}" type="presOf" srcId="{B4F46160-08FC-4AE8-A8E0-33829DB0A97B}" destId="{4A9287C9-B2E1-448F-BAB4-3309FEBC00BF}" srcOrd="0" destOrd="0" presId="urn:microsoft.com/office/officeart/2016/7/layout/BasicLinearProcessNumbered"/>
    <dgm:cxn modelId="{1FF4F790-8F32-45BB-8744-CD73A0854B79}" type="presOf" srcId="{6628863A-C932-4D47-9853-41ADC66A8051}" destId="{F0137654-56EF-4D24-974B-3891E4B33B65}" srcOrd="0" destOrd="0" presId="urn:microsoft.com/office/officeart/2016/7/layout/BasicLinearProcessNumbered"/>
    <dgm:cxn modelId="{B75E6D98-0909-4ECB-887C-80EA5D7530A8}" type="presOf" srcId="{954D869E-FD46-4F0D-800A-DB66AE963EA2}" destId="{5C1860D8-E557-47B4-9F18-CC2FC39A0D7A}" srcOrd="0" destOrd="0" presId="urn:microsoft.com/office/officeart/2016/7/layout/BasicLinearProcessNumbered"/>
    <dgm:cxn modelId="{BFC145A4-69C3-4C83-81C6-5E5D200D96CB}" srcId="{D12CEB41-1BCE-43D5-B365-608649D08C13}" destId="{F10E9EAD-42D1-4BB1-9ECD-28672AA9D0EE}" srcOrd="2" destOrd="0" parTransId="{48FD01B9-30A7-4853-9542-7A483980AB3C}" sibTransId="{954D869E-FD46-4F0D-800A-DB66AE963EA2}"/>
    <dgm:cxn modelId="{D8D38AB9-573C-431A-8745-2D692CD2C300}" type="presOf" srcId="{D87FD2F4-59D6-490D-8C63-446B7ECFE233}" destId="{942D6062-4769-4FF8-BA3A-D968216D22AE}" srcOrd="0" destOrd="0" presId="urn:microsoft.com/office/officeart/2016/7/layout/BasicLinearProcessNumbered"/>
    <dgm:cxn modelId="{7E2E30CB-0781-4D8C-A6ED-CB8EE18705CA}" type="presOf" srcId="{1A3D1CA5-0649-4B68-B3A4-5386F006FFD6}" destId="{ED619101-240A-4E28-B612-3833AEDAF107}" srcOrd="1" destOrd="0" presId="urn:microsoft.com/office/officeart/2016/7/layout/BasicLinearProcessNumbered"/>
    <dgm:cxn modelId="{E687CCCC-BA49-4A6C-A7D2-E69CBDDAEBBF}" type="presOf" srcId="{D12CEB41-1BCE-43D5-B365-608649D08C13}" destId="{DACB8646-A6E6-42ED-B0F4-25608D3868B4}" srcOrd="0" destOrd="0" presId="urn:microsoft.com/office/officeart/2016/7/layout/BasicLinearProcessNumbered"/>
    <dgm:cxn modelId="{5C347BD2-BCEA-4496-A113-23AAF45EF7B6}" type="presOf" srcId="{1A3D1CA5-0649-4B68-B3A4-5386F006FFD6}" destId="{B57574BC-3C59-40C5-9326-FDEBC2948278}" srcOrd="0" destOrd="0" presId="urn:microsoft.com/office/officeart/2016/7/layout/BasicLinearProcessNumbered"/>
    <dgm:cxn modelId="{A42961F4-7E91-4A31-A93A-1A58EBDB8BC0}" type="presOf" srcId="{F10E9EAD-42D1-4BB1-9ECD-28672AA9D0EE}" destId="{1FAFD676-2281-4B11-BFC0-7E9C7EC52D5B}" srcOrd="1" destOrd="0" presId="urn:microsoft.com/office/officeart/2016/7/layout/BasicLinearProcessNumbered"/>
    <dgm:cxn modelId="{8DB468DB-E2BA-4726-8EBB-6C9EF8AA3871}" type="presParOf" srcId="{DACB8646-A6E6-42ED-B0F4-25608D3868B4}" destId="{5CF85B8A-D545-4F3B-9A25-4C9870603885}" srcOrd="0" destOrd="0" presId="urn:microsoft.com/office/officeart/2016/7/layout/BasicLinearProcessNumbered"/>
    <dgm:cxn modelId="{B1E2B8E4-F6E5-4C6F-B87B-A9EEE316ADEB}" type="presParOf" srcId="{5CF85B8A-D545-4F3B-9A25-4C9870603885}" destId="{4A9287C9-B2E1-448F-BAB4-3309FEBC00BF}" srcOrd="0" destOrd="0" presId="urn:microsoft.com/office/officeart/2016/7/layout/BasicLinearProcessNumbered"/>
    <dgm:cxn modelId="{5919594A-505D-4737-9967-316C14935065}" type="presParOf" srcId="{5CF85B8A-D545-4F3B-9A25-4C9870603885}" destId="{F0137654-56EF-4D24-974B-3891E4B33B65}" srcOrd="1" destOrd="0" presId="urn:microsoft.com/office/officeart/2016/7/layout/BasicLinearProcessNumbered"/>
    <dgm:cxn modelId="{32E3240C-E7A8-4867-9597-ECB44C64E0E4}" type="presParOf" srcId="{5CF85B8A-D545-4F3B-9A25-4C9870603885}" destId="{A7A97B7F-6346-4A59-95DF-3A396AC582D9}" srcOrd="2" destOrd="0" presId="urn:microsoft.com/office/officeart/2016/7/layout/BasicLinearProcessNumbered"/>
    <dgm:cxn modelId="{1451E8FF-6E48-42E1-B3B4-6C16A91B6E13}" type="presParOf" srcId="{5CF85B8A-D545-4F3B-9A25-4C9870603885}" destId="{FE2FCD0E-01ED-43CB-B898-2027EC0DCC04}" srcOrd="3" destOrd="0" presId="urn:microsoft.com/office/officeart/2016/7/layout/BasicLinearProcessNumbered"/>
    <dgm:cxn modelId="{E8C480AF-622F-482D-8F52-957190E78BBB}" type="presParOf" srcId="{DACB8646-A6E6-42ED-B0F4-25608D3868B4}" destId="{FE2996E2-C366-4BA6-A060-EC8B464BDDD4}" srcOrd="1" destOrd="0" presId="urn:microsoft.com/office/officeart/2016/7/layout/BasicLinearProcessNumbered"/>
    <dgm:cxn modelId="{76C5DC48-A59B-4A6C-B7C8-1FE7D5C212B2}" type="presParOf" srcId="{DACB8646-A6E6-42ED-B0F4-25608D3868B4}" destId="{48FB4E49-DEA2-4871-AA03-29565265BEB4}" srcOrd="2" destOrd="0" presId="urn:microsoft.com/office/officeart/2016/7/layout/BasicLinearProcessNumbered"/>
    <dgm:cxn modelId="{5C4DF21B-FA79-46E2-AAA6-12489FA61898}" type="presParOf" srcId="{48FB4E49-DEA2-4871-AA03-29565265BEB4}" destId="{B57574BC-3C59-40C5-9326-FDEBC2948278}" srcOrd="0" destOrd="0" presId="urn:microsoft.com/office/officeart/2016/7/layout/BasicLinearProcessNumbered"/>
    <dgm:cxn modelId="{A6507D66-7B6A-4543-BFB4-5641018D6CAA}" type="presParOf" srcId="{48FB4E49-DEA2-4871-AA03-29565265BEB4}" destId="{942D6062-4769-4FF8-BA3A-D968216D22AE}" srcOrd="1" destOrd="0" presId="urn:microsoft.com/office/officeart/2016/7/layout/BasicLinearProcessNumbered"/>
    <dgm:cxn modelId="{4F025CD5-1DCE-4E92-AF73-A2E090D3A7F9}" type="presParOf" srcId="{48FB4E49-DEA2-4871-AA03-29565265BEB4}" destId="{CAA88603-07BB-45A8-B23D-995D0588D175}" srcOrd="2" destOrd="0" presId="urn:microsoft.com/office/officeart/2016/7/layout/BasicLinearProcessNumbered"/>
    <dgm:cxn modelId="{21B80893-6FC0-4D15-B91D-CBEB3CD6AB35}" type="presParOf" srcId="{48FB4E49-DEA2-4871-AA03-29565265BEB4}" destId="{ED619101-240A-4E28-B612-3833AEDAF107}" srcOrd="3" destOrd="0" presId="urn:microsoft.com/office/officeart/2016/7/layout/BasicLinearProcessNumbered"/>
    <dgm:cxn modelId="{7635E7B0-23E2-46E5-A501-3CD06EC36296}" type="presParOf" srcId="{DACB8646-A6E6-42ED-B0F4-25608D3868B4}" destId="{0A116D3F-3361-4A21-BFF5-F1C9B2FE8C50}" srcOrd="3" destOrd="0" presId="urn:microsoft.com/office/officeart/2016/7/layout/BasicLinearProcessNumbered"/>
    <dgm:cxn modelId="{15FFAEB6-019D-43CE-B763-968360072998}" type="presParOf" srcId="{DACB8646-A6E6-42ED-B0F4-25608D3868B4}" destId="{27FF6FD8-71AF-4C3E-A537-1EF5D0C1B654}" srcOrd="4" destOrd="0" presId="urn:microsoft.com/office/officeart/2016/7/layout/BasicLinearProcessNumbered"/>
    <dgm:cxn modelId="{FB02A6BC-ED5F-448E-B76B-0913AB0DADD8}" type="presParOf" srcId="{27FF6FD8-71AF-4C3E-A537-1EF5D0C1B654}" destId="{377664BC-E6D0-4038-894F-CF0958BCAED8}" srcOrd="0" destOrd="0" presId="urn:microsoft.com/office/officeart/2016/7/layout/BasicLinearProcessNumbered"/>
    <dgm:cxn modelId="{9153C85B-8041-4DB9-AE14-318102B897C2}" type="presParOf" srcId="{27FF6FD8-71AF-4C3E-A537-1EF5D0C1B654}" destId="{5C1860D8-E557-47B4-9F18-CC2FC39A0D7A}" srcOrd="1" destOrd="0" presId="urn:microsoft.com/office/officeart/2016/7/layout/BasicLinearProcessNumbered"/>
    <dgm:cxn modelId="{75AF68B9-5C88-447C-AB49-8FD3064465CF}" type="presParOf" srcId="{27FF6FD8-71AF-4C3E-A537-1EF5D0C1B654}" destId="{20FAAFAE-9EA6-4978-9A7B-76DB87464ED3}" srcOrd="2" destOrd="0" presId="urn:microsoft.com/office/officeart/2016/7/layout/BasicLinearProcessNumbered"/>
    <dgm:cxn modelId="{FB83753D-CAC5-4AFB-9F4E-1CE138C541C3}" type="presParOf" srcId="{27FF6FD8-71AF-4C3E-A537-1EF5D0C1B654}" destId="{1FAFD676-2281-4B11-BFC0-7E9C7EC52D5B}"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287C9-B2E1-448F-BAB4-3309FEBC00BF}">
      <dsp:nvSpPr>
        <dsp:cNvPr id="0" name=""/>
        <dsp:cNvSpPr/>
      </dsp:nvSpPr>
      <dsp:spPr>
        <a:xfrm>
          <a:off x="0" y="0"/>
          <a:ext cx="3286125" cy="415448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44550">
            <a:lnSpc>
              <a:spcPct val="90000"/>
            </a:lnSpc>
            <a:spcBef>
              <a:spcPct val="0"/>
            </a:spcBef>
            <a:spcAft>
              <a:spcPct val="35000"/>
            </a:spcAft>
            <a:buNone/>
          </a:pPr>
          <a:r>
            <a:rPr lang="en-US" sz="1900" kern="1200"/>
            <a:t>Compare and contrast cellular respiration and photosynthesis as energy conversion pathways. </a:t>
          </a:r>
        </a:p>
      </dsp:txBody>
      <dsp:txXfrm>
        <a:off x="0" y="1578705"/>
        <a:ext cx="3286125" cy="2492692"/>
      </dsp:txXfrm>
    </dsp:sp>
    <dsp:sp modelId="{F0137654-56EF-4D24-974B-3891E4B33B65}">
      <dsp:nvSpPr>
        <dsp:cNvPr id="0" name=""/>
        <dsp:cNvSpPr/>
      </dsp:nvSpPr>
      <dsp:spPr>
        <a:xfrm>
          <a:off x="1019889" y="415448"/>
          <a:ext cx="1246346" cy="1246346"/>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7170" tIns="12700" rIns="9717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02412" y="597971"/>
        <a:ext cx="881300" cy="881300"/>
      </dsp:txXfrm>
    </dsp:sp>
    <dsp:sp modelId="{A7A97B7F-6346-4A59-95DF-3A396AC582D9}">
      <dsp:nvSpPr>
        <dsp:cNvPr id="0" name=""/>
        <dsp:cNvSpPr/>
      </dsp:nvSpPr>
      <dsp:spPr>
        <a:xfrm>
          <a:off x="0" y="4154416"/>
          <a:ext cx="3286125" cy="72"/>
        </a:xfrm>
        <a:prstGeom prst="rect">
          <a:avLst/>
        </a:prstGeom>
        <a:solidFill>
          <a:schemeClr val="accent4">
            <a:hueOff val="1960178"/>
            <a:satOff val="-8155"/>
            <a:lumOff val="1922"/>
            <a:alphaOff val="0"/>
          </a:schemeClr>
        </a:solidFill>
        <a:ln w="12700" cap="flat" cmpd="sng" algn="ctr">
          <a:solidFill>
            <a:schemeClr val="accent4">
              <a:hueOff val="1960178"/>
              <a:satOff val="-8155"/>
              <a:lumOff val="192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57574BC-3C59-40C5-9326-FDEBC2948278}">
      <dsp:nvSpPr>
        <dsp:cNvPr id="0" name=""/>
        <dsp:cNvSpPr/>
      </dsp:nvSpPr>
      <dsp:spPr>
        <a:xfrm>
          <a:off x="3614737" y="0"/>
          <a:ext cx="3286125" cy="4154488"/>
        </a:xfrm>
        <a:prstGeom prst="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44550">
            <a:lnSpc>
              <a:spcPct val="90000"/>
            </a:lnSpc>
            <a:spcBef>
              <a:spcPct val="0"/>
            </a:spcBef>
            <a:spcAft>
              <a:spcPct val="35000"/>
            </a:spcAft>
            <a:buNone/>
          </a:pPr>
          <a:r>
            <a:rPr lang="en-US" sz="1900" kern="1200"/>
            <a:t>Describe the model of the conversion of stored energy (glycolysis, Krebs cycle, electron transport chain) in organic molecules into usable cellular energy (ATP). </a:t>
          </a:r>
        </a:p>
      </dsp:txBody>
      <dsp:txXfrm>
        <a:off x="3614737" y="1578705"/>
        <a:ext cx="3286125" cy="2492692"/>
      </dsp:txXfrm>
    </dsp:sp>
    <dsp:sp modelId="{942D6062-4769-4FF8-BA3A-D968216D22AE}">
      <dsp:nvSpPr>
        <dsp:cNvPr id="0" name=""/>
        <dsp:cNvSpPr/>
      </dsp:nvSpPr>
      <dsp:spPr>
        <a:xfrm>
          <a:off x="4634626" y="415448"/>
          <a:ext cx="1246346" cy="1246346"/>
        </a:xfrm>
        <a:prstGeom prst="ellipse">
          <a:avLst/>
        </a:prstGeom>
        <a:solidFill>
          <a:schemeClr val="accent4">
            <a:hueOff val="3920356"/>
            <a:satOff val="-16311"/>
            <a:lumOff val="3843"/>
            <a:alphaOff val="0"/>
          </a:schemeClr>
        </a:solidFill>
        <a:ln w="12700" cap="flat" cmpd="sng" algn="ctr">
          <a:solidFill>
            <a:schemeClr val="accent4">
              <a:hueOff val="3920356"/>
              <a:satOff val="-16311"/>
              <a:lumOff val="384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7170" tIns="12700" rIns="9717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817149" y="597971"/>
        <a:ext cx="881300" cy="881300"/>
      </dsp:txXfrm>
    </dsp:sp>
    <dsp:sp modelId="{CAA88603-07BB-45A8-B23D-995D0588D175}">
      <dsp:nvSpPr>
        <dsp:cNvPr id="0" name=""/>
        <dsp:cNvSpPr/>
      </dsp:nvSpPr>
      <dsp:spPr>
        <a:xfrm>
          <a:off x="3614737" y="4154416"/>
          <a:ext cx="3286125" cy="72"/>
        </a:xfrm>
        <a:prstGeom prst="rect">
          <a:avLst/>
        </a:prstGeom>
        <a:solidFill>
          <a:schemeClr val="accent4">
            <a:hueOff val="5880535"/>
            <a:satOff val="-24466"/>
            <a:lumOff val="5765"/>
            <a:alphaOff val="0"/>
          </a:schemeClr>
        </a:solidFill>
        <a:ln w="12700" cap="flat" cmpd="sng" algn="ctr">
          <a:solidFill>
            <a:schemeClr val="accent4">
              <a:hueOff val="5880535"/>
              <a:satOff val="-24466"/>
              <a:lumOff val="5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77664BC-E6D0-4038-894F-CF0958BCAED8}">
      <dsp:nvSpPr>
        <dsp:cNvPr id="0" name=""/>
        <dsp:cNvSpPr/>
      </dsp:nvSpPr>
      <dsp:spPr>
        <a:xfrm>
          <a:off x="7229475" y="0"/>
          <a:ext cx="3286125" cy="4154488"/>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44550">
            <a:lnSpc>
              <a:spcPct val="90000"/>
            </a:lnSpc>
            <a:spcBef>
              <a:spcPct val="0"/>
            </a:spcBef>
            <a:spcAft>
              <a:spcPct val="35000"/>
            </a:spcAft>
            <a:buNone/>
          </a:pPr>
          <a:r>
            <a:rPr lang="en-US" sz="1900" kern="1200"/>
            <a:t>Understand the mechanisms behind muscle fatigue. </a:t>
          </a:r>
        </a:p>
      </dsp:txBody>
      <dsp:txXfrm>
        <a:off x="7229475" y="1578705"/>
        <a:ext cx="3286125" cy="2492692"/>
      </dsp:txXfrm>
    </dsp:sp>
    <dsp:sp modelId="{5C1860D8-E557-47B4-9F18-CC2FC39A0D7A}">
      <dsp:nvSpPr>
        <dsp:cNvPr id="0" name=""/>
        <dsp:cNvSpPr/>
      </dsp:nvSpPr>
      <dsp:spPr>
        <a:xfrm>
          <a:off x="8249364" y="415448"/>
          <a:ext cx="1246346" cy="1246346"/>
        </a:xfrm>
        <a:prstGeom prst="ellipse">
          <a:avLst/>
        </a:prstGeom>
        <a:solidFill>
          <a:schemeClr val="accent4">
            <a:hueOff val="7840713"/>
            <a:satOff val="-32622"/>
            <a:lumOff val="7686"/>
            <a:alphaOff val="0"/>
          </a:schemeClr>
        </a:solidFill>
        <a:ln w="12700" cap="flat" cmpd="sng" algn="ctr">
          <a:solidFill>
            <a:schemeClr val="accent4">
              <a:hueOff val="7840713"/>
              <a:satOff val="-32622"/>
              <a:lumOff val="768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7170" tIns="12700" rIns="9717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31887" y="597971"/>
        <a:ext cx="881300" cy="881300"/>
      </dsp:txXfrm>
    </dsp:sp>
    <dsp:sp modelId="{20FAAFAE-9EA6-4978-9A7B-76DB87464ED3}">
      <dsp:nvSpPr>
        <dsp:cNvPr id="0" name=""/>
        <dsp:cNvSpPr/>
      </dsp:nvSpPr>
      <dsp:spPr>
        <a:xfrm>
          <a:off x="7229475" y="4154416"/>
          <a:ext cx="3286125" cy="72"/>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495B8-8A62-4FC4-A2FF-6952132818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C42BC2-3744-43C2-BFD8-453377C9B4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5A423F-841F-440F-8665-7A6C23EBE85F}"/>
              </a:ext>
            </a:extLst>
          </p:cNvPr>
          <p:cNvSpPr>
            <a:spLocks noGrp="1"/>
          </p:cNvSpPr>
          <p:nvPr>
            <p:ph type="dt" sz="half" idx="10"/>
          </p:nvPr>
        </p:nvSpPr>
        <p:spPr/>
        <p:txBody>
          <a:bodyPr/>
          <a:lstStyle/>
          <a:p>
            <a:fld id="{2EA9C3A3-52CC-4F4A-9D7B-22919509F9E3}" type="datetimeFigureOut">
              <a:rPr lang="en-US" smtClean="0"/>
              <a:t>1/23/2018</a:t>
            </a:fld>
            <a:endParaRPr lang="en-US"/>
          </a:p>
        </p:txBody>
      </p:sp>
      <p:sp>
        <p:nvSpPr>
          <p:cNvPr id="5" name="Footer Placeholder 4">
            <a:extLst>
              <a:ext uri="{FF2B5EF4-FFF2-40B4-BE49-F238E27FC236}">
                <a16:creationId xmlns:a16="http://schemas.microsoft.com/office/drawing/2014/main" id="{028F9244-0658-404F-B897-92C1E9911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DCAF6-7DE8-4E1E-8B55-7E1DABD24105}"/>
              </a:ext>
            </a:extLst>
          </p:cNvPr>
          <p:cNvSpPr>
            <a:spLocks noGrp="1"/>
          </p:cNvSpPr>
          <p:nvPr>
            <p:ph type="sldNum" sz="quarter" idx="12"/>
          </p:nvPr>
        </p:nvSpPr>
        <p:spPr/>
        <p:txBody>
          <a:bodyPr/>
          <a:lstStyle/>
          <a:p>
            <a:fld id="{1BF9AC39-C1CE-4C17-A974-EA364E7FD590}" type="slidenum">
              <a:rPr lang="en-US" smtClean="0"/>
              <a:t>‹#›</a:t>
            </a:fld>
            <a:endParaRPr lang="en-US"/>
          </a:p>
        </p:txBody>
      </p:sp>
    </p:spTree>
    <p:extLst>
      <p:ext uri="{BB962C8B-B14F-4D97-AF65-F5344CB8AC3E}">
        <p14:creationId xmlns:p14="http://schemas.microsoft.com/office/powerpoint/2010/main" val="2372969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93714-52FE-4813-B57B-129A7AE625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4577A0-CC46-4D26-B605-E362BC37EA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3CCC10-12EE-4C26-8B7E-EA3645A7241E}"/>
              </a:ext>
            </a:extLst>
          </p:cNvPr>
          <p:cNvSpPr>
            <a:spLocks noGrp="1"/>
          </p:cNvSpPr>
          <p:nvPr>
            <p:ph type="dt" sz="half" idx="10"/>
          </p:nvPr>
        </p:nvSpPr>
        <p:spPr/>
        <p:txBody>
          <a:bodyPr/>
          <a:lstStyle/>
          <a:p>
            <a:fld id="{2EA9C3A3-52CC-4F4A-9D7B-22919509F9E3}" type="datetimeFigureOut">
              <a:rPr lang="en-US" smtClean="0"/>
              <a:t>1/23/2018</a:t>
            </a:fld>
            <a:endParaRPr lang="en-US"/>
          </a:p>
        </p:txBody>
      </p:sp>
      <p:sp>
        <p:nvSpPr>
          <p:cNvPr id="5" name="Footer Placeholder 4">
            <a:extLst>
              <a:ext uri="{FF2B5EF4-FFF2-40B4-BE49-F238E27FC236}">
                <a16:creationId xmlns:a16="http://schemas.microsoft.com/office/drawing/2014/main" id="{9119A1E6-8C9E-48C5-83CE-96887E4B1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C2159-9EFE-4DB0-AD4E-49408B77A476}"/>
              </a:ext>
            </a:extLst>
          </p:cNvPr>
          <p:cNvSpPr>
            <a:spLocks noGrp="1"/>
          </p:cNvSpPr>
          <p:nvPr>
            <p:ph type="sldNum" sz="quarter" idx="12"/>
          </p:nvPr>
        </p:nvSpPr>
        <p:spPr/>
        <p:txBody>
          <a:bodyPr/>
          <a:lstStyle/>
          <a:p>
            <a:fld id="{1BF9AC39-C1CE-4C17-A974-EA364E7FD590}" type="slidenum">
              <a:rPr lang="en-US" smtClean="0"/>
              <a:t>‹#›</a:t>
            </a:fld>
            <a:endParaRPr lang="en-US"/>
          </a:p>
        </p:txBody>
      </p:sp>
    </p:spTree>
    <p:extLst>
      <p:ext uri="{BB962C8B-B14F-4D97-AF65-F5344CB8AC3E}">
        <p14:creationId xmlns:p14="http://schemas.microsoft.com/office/powerpoint/2010/main" val="345482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B4C7F3-8C3D-4D9C-9E53-0C7F7BCCD7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C9B887-1AF6-4C7D-AED8-5F23DB47098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4981E-141F-4EF3-AD8E-5C1695584413}"/>
              </a:ext>
            </a:extLst>
          </p:cNvPr>
          <p:cNvSpPr>
            <a:spLocks noGrp="1"/>
          </p:cNvSpPr>
          <p:nvPr>
            <p:ph type="dt" sz="half" idx="10"/>
          </p:nvPr>
        </p:nvSpPr>
        <p:spPr/>
        <p:txBody>
          <a:bodyPr/>
          <a:lstStyle/>
          <a:p>
            <a:fld id="{2EA9C3A3-52CC-4F4A-9D7B-22919509F9E3}" type="datetimeFigureOut">
              <a:rPr lang="en-US" smtClean="0"/>
              <a:t>1/23/2018</a:t>
            </a:fld>
            <a:endParaRPr lang="en-US"/>
          </a:p>
        </p:txBody>
      </p:sp>
      <p:sp>
        <p:nvSpPr>
          <p:cNvPr id="5" name="Footer Placeholder 4">
            <a:extLst>
              <a:ext uri="{FF2B5EF4-FFF2-40B4-BE49-F238E27FC236}">
                <a16:creationId xmlns:a16="http://schemas.microsoft.com/office/drawing/2014/main" id="{94471D07-CF94-474E-B98A-B855A3E06C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B3AEA0-7B8C-4CD1-9BA3-9D12DD0ABFBC}"/>
              </a:ext>
            </a:extLst>
          </p:cNvPr>
          <p:cNvSpPr>
            <a:spLocks noGrp="1"/>
          </p:cNvSpPr>
          <p:nvPr>
            <p:ph type="sldNum" sz="quarter" idx="12"/>
          </p:nvPr>
        </p:nvSpPr>
        <p:spPr/>
        <p:txBody>
          <a:bodyPr/>
          <a:lstStyle/>
          <a:p>
            <a:fld id="{1BF9AC39-C1CE-4C17-A974-EA364E7FD590}" type="slidenum">
              <a:rPr lang="en-US" smtClean="0"/>
              <a:t>‹#›</a:t>
            </a:fld>
            <a:endParaRPr lang="en-US"/>
          </a:p>
        </p:txBody>
      </p:sp>
    </p:spTree>
    <p:extLst>
      <p:ext uri="{BB962C8B-B14F-4D97-AF65-F5344CB8AC3E}">
        <p14:creationId xmlns:p14="http://schemas.microsoft.com/office/powerpoint/2010/main" val="2756689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BFA9-0C95-43B0-BFF5-C207D270CD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229926-901B-437E-8C82-EE16E8AFEB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BAC2C-CC8C-4956-A588-358D4513B317}"/>
              </a:ext>
            </a:extLst>
          </p:cNvPr>
          <p:cNvSpPr>
            <a:spLocks noGrp="1"/>
          </p:cNvSpPr>
          <p:nvPr>
            <p:ph type="dt" sz="half" idx="10"/>
          </p:nvPr>
        </p:nvSpPr>
        <p:spPr/>
        <p:txBody>
          <a:bodyPr/>
          <a:lstStyle/>
          <a:p>
            <a:fld id="{2EA9C3A3-52CC-4F4A-9D7B-22919509F9E3}" type="datetimeFigureOut">
              <a:rPr lang="en-US" smtClean="0"/>
              <a:t>1/23/2018</a:t>
            </a:fld>
            <a:endParaRPr lang="en-US"/>
          </a:p>
        </p:txBody>
      </p:sp>
      <p:sp>
        <p:nvSpPr>
          <p:cNvPr id="5" name="Footer Placeholder 4">
            <a:extLst>
              <a:ext uri="{FF2B5EF4-FFF2-40B4-BE49-F238E27FC236}">
                <a16:creationId xmlns:a16="http://schemas.microsoft.com/office/drawing/2014/main" id="{189CCC39-B18E-4C3A-AF73-F9E139104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B3F83-2D9B-408E-80BE-1F25F6C6972E}"/>
              </a:ext>
            </a:extLst>
          </p:cNvPr>
          <p:cNvSpPr>
            <a:spLocks noGrp="1"/>
          </p:cNvSpPr>
          <p:nvPr>
            <p:ph type="sldNum" sz="quarter" idx="12"/>
          </p:nvPr>
        </p:nvSpPr>
        <p:spPr/>
        <p:txBody>
          <a:bodyPr/>
          <a:lstStyle/>
          <a:p>
            <a:fld id="{1BF9AC39-C1CE-4C17-A974-EA364E7FD590}" type="slidenum">
              <a:rPr lang="en-US" smtClean="0"/>
              <a:t>‹#›</a:t>
            </a:fld>
            <a:endParaRPr lang="en-US"/>
          </a:p>
        </p:txBody>
      </p:sp>
    </p:spTree>
    <p:extLst>
      <p:ext uri="{BB962C8B-B14F-4D97-AF65-F5344CB8AC3E}">
        <p14:creationId xmlns:p14="http://schemas.microsoft.com/office/powerpoint/2010/main" val="416659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BCCC-3335-4B52-BD9D-E06C732FB9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DAA252-8208-4F41-94B2-B4FC984DD8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B5DE4C-3B12-4E25-9AAB-4D761925BD8F}"/>
              </a:ext>
            </a:extLst>
          </p:cNvPr>
          <p:cNvSpPr>
            <a:spLocks noGrp="1"/>
          </p:cNvSpPr>
          <p:nvPr>
            <p:ph type="dt" sz="half" idx="10"/>
          </p:nvPr>
        </p:nvSpPr>
        <p:spPr/>
        <p:txBody>
          <a:bodyPr/>
          <a:lstStyle/>
          <a:p>
            <a:fld id="{2EA9C3A3-52CC-4F4A-9D7B-22919509F9E3}" type="datetimeFigureOut">
              <a:rPr lang="en-US" smtClean="0"/>
              <a:t>1/23/2018</a:t>
            </a:fld>
            <a:endParaRPr lang="en-US"/>
          </a:p>
        </p:txBody>
      </p:sp>
      <p:sp>
        <p:nvSpPr>
          <p:cNvPr id="5" name="Footer Placeholder 4">
            <a:extLst>
              <a:ext uri="{FF2B5EF4-FFF2-40B4-BE49-F238E27FC236}">
                <a16:creationId xmlns:a16="http://schemas.microsoft.com/office/drawing/2014/main" id="{E0C7CB42-9CF7-4FD2-B360-A8EA289A4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C6D3C-131D-4779-8EBE-A7092AFF4596}"/>
              </a:ext>
            </a:extLst>
          </p:cNvPr>
          <p:cNvSpPr>
            <a:spLocks noGrp="1"/>
          </p:cNvSpPr>
          <p:nvPr>
            <p:ph type="sldNum" sz="quarter" idx="12"/>
          </p:nvPr>
        </p:nvSpPr>
        <p:spPr/>
        <p:txBody>
          <a:bodyPr/>
          <a:lstStyle/>
          <a:p>
            <a:fld id="{1BF9AC39-C1CE-4C17-A974-EA364E7FD590}" type="slidenum">
              <a:rPr lang="en-US" smtClean="0"/>
              <a:t>‹#›</a:t>
            </a:fld>
            <a:endParaRPr lang="en-US"/>
          </a:p>
        </p:txBody>
      </p:sp>
    </p:spTree>
    <p:extLst>
      <p:ext uri="{BB962C8B-B14F-4D97-AF65-F5344CB8AC3E}">
        <p14:creationId xmlns:p14="http://schemas.microsoft.com/office/powerpoint/2010/main" val="2406672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6172-DA41-4582-A992-3AFD8E0075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DD475-9CC7-4D94-9779-8FC8B5C8F7A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8E8E00-9B58-464D-BF05-FF0D9EE9E2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E8F4EA-EBC0-4D92-B004-2D4D02EDB615}"/>
              </a:ext>
            </a:extLst>
          </p:cNvPr>
          <p:cNvSpPr>
            <a:spLocks noGrp="1"/>
          </p:cNvSpPr>
          <p:nvPr>
            <p:ph type="dt" sz="half" idx="10"/>
          </p:nvPr>
        </p:nvSpPr>
        <p:spPr/>
        <p:txBody>
          <a:bodyPr/>
          <a:lstStyle/>
          <a:p>
            <a:fld id="{2EA9C3A3-52CC-4F4A-9D7B-22919509F9E3}" type="datetimeFigureOut">
              <a:rPr lang="en-US" smtClean="0"/>
              <a:t>1/23/2018</a:t>
            </a:fld>
            <a:endParaRPr lang="en-US"/>
          </a:p>
        </p:txBody>
      </p:sp>
      <p:sp>
        <p:nvSpPr>
          <p:cNvPr id="6" name="Footer Placeholder 5">
            <a:extLst>
              <a:ext uri="{FF2B5EF4-FFF2-40B4-BE49-F238E27FC236}">
                <a16:creationId xmlns:a16="http://schemas.microsoft.com/office/drawing/2014/main" id="{D038878E-C99C-48C1-8FCB-F221A91A0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E98B4D-92A0-4C43-B667-AA2D85114479}"/>
              </a:ext>
            </a:extLst>
          </p:cNvPr>
          <p:cNvSpPr>
            <a:spLocks noGrp="1"/>
          </p:cNvSpPr>
          <p:nvPr>
            <p:ph type="sldNum" sz="quarter" idx="12"/>
          </p:nvPr>
        </p:nvSpPr>
        <p:spPr/>
        <p:txBody>
          <a:bodyPr/>
          <a:lstStyle/>
          <a:p>
            <a:fld id="{1BF9AC39-C1CE-4C17-A974-EA364E7FD590}" type="slidenum">
              <a:rPr lang="en-US" smtClean="0"/>
              <a:t>‹#›</a:t>
            </a:fld>
            <a:endParaRPr lang="en-US"/>
          </a:p>
        </p:txBody>
      </p:sp>
    </p:spTree>
    <p:extLst>
      <p:ext uri="{BB962C8B-B14F-4D97-AF65-F5344CB8AC3E}">
        <p14:creationId xmlns:p14="http://schemas.microsoft.com/office/powerpoint/2010/main" val="648087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009BD-9648-4600-BD41-3F000C5E8E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CF1EB4-461E-4F9B-9FC5-3275739E6E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F2C1FD-C9B8-47A8-B047-8D0AC8B7C83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0F673A-E911-4D6B-9F08-FB2EE96EF0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2A97AE-7EFA-4993-BC04-F01B5D248D4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C81E55-B143-4CEE-9D4E-A765B4FDB1F8}"/>
              </a:ext>
            </a:extLst>
          </p:cNvPr>
          <p:cNvSpPr>
            <a:spLocks noGrp="1"/>
          </p:cNvSpPr>
          <p:nvPr>
            <p:ph type="dt" sz="half" idx="10"/>
          </p:nvPr>
        </p:nvSpPr>
        <p:spPr/>
        <p:txBody>
          <a:bodyPr/>
          <a:lstStyle/>
          <a:p>
            <a:fld id="{2EA9C3A3-52CC-4F4A-9D7B-22919509F9E3}" type="datetimeFigureOut">
              <a:rPr lang="en-US" smtClean="0"/>
              <a:t>1/23/2018</a:t>
            </a:fld>
            <a:endParaRPr lang="en-US"/>
          </a:p>
        </p:txBody>
      </p:sp>
      <p:sp>
        <p:nvSpPr>
          <p:cNvPr id="8" name="Footer Placeholder 7">
            <a:extLst>
              <a:ext uri="{FF2B5EF4-FFF2-40B4-BE49-F238E27FC236}">
                <a16:creationId xmlns:a16="http://schemas.microsoft.com/office/drawing/2014/main" id="{55BC656F-9620-41A6-9398-B7A1A94F7F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FE7294-A730-4493-ADE3-6D605D7494AA}"/>
              </a:ext>
            </a:extLst>
          </p:cNvPr>
          <p:cNvSpPr>
            <a:spLocks noGrp="1"/>
          </p:cNvSpPr>
          <p:nvPr>
            <p:ph type="sldNum" sz="quarter" idx="12"/>
          </p:nvPr>
        </p:nvSpPr>
        <p:spPr/>
        <p:txBody>
          <a:bodyPr/>
          <a:lstStyle/>
          <a:p>
            <a:fld id="{1BF9AC39-C1CE-4C17-A974-EA364E7FD590}" type="slidenum">
              <a:rPr lang="en-US" smtClean="0"/>
              <a:t>‹#›</a:t>
            </a:fld>
            <a:endParaRPr lang="en-US"/>
          </a:p>
        </p:txBody>
      </p:sp>
    </p:spTree>
    <p:extLst>
      <p:ext uri="{BB962C8B-B14F-4D97-AF65-F5344CB8AC3E}">
        <p14:creationId xmlns:p14="http://schemas.microsoft.com/office/powerpoint/2010/main" val="3042493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A22A8-813F-4B40-9D08-E7975BC2E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07396F-F3B9-446F-8534-E2FBD0AE7675}"/>
              </a:ext>
            </a:extLst>
          </p:cNvPr>
          <p:cNvSpPr>
            <a:spLocks noGrp="1"/>
          </p:cNvSpPr>
          <p:nvPr>
            <p:ph type="dt" sz="half" idx="10"/>
          </p:nvPr>
        </p:nvSpPr>
        <p:spPr/>
        <p:txBody>
          <a:bodyPr/>
          <a:lstStyle/>
          <a:p>
            <a:fld id="{2EA9C3A3-52CC-4F4A-9D7B-22919509F9E3}" type="datetimeFigureOut">
              <a:rPr lang="en-US" smtClean="0"/>
              <a:t>1/23/2018</a:t>
            </a:fld>
            <a:endParaRPr lang="en-US"/>
          </a:p>
        </p:txBody>
      </p:sp>
      <p:sp>
        <p:nvSpPr>
          <p:cNvPr id="4" name="Footer Placeholder 3">
            <a:extLst>
              <a:ext uri="{FF2B5EF4-FFF2-40B4-BE49-F238E27FC236}">
                <a16:creationId xmlns:a16="http://schemas.microsoft.com/office/drawing/2014/main" id="{32F75344-FFB8-4D33-ABED-D34A2AB60F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814568-3BD2-4F6F-AB77-55B8ADB9F859}"/>
              </a:ext>
            </a:extLst>
          </p:cNvPr>
          <p:cNvSpPr>
            <a:spLocks noGrp="1"/>
          </p:cNvSpPr>
          <p:nvPr>
            <p:ph type="sldNum" sz="quarter" idx="12"/>
          </p:nvPr>
        </p:nvSpPr>
        <p:spPr/>
        <p:txBody>
          <a:bodyPr/>
          <a:lstStyle/>
          <a:p>
            <a:fld id="{1BF9AC39-C1CE-4C17-A974-EA364E7FD590}" type="slidenum">
              <a:rPr lang="en-US" smtClean="0"/>
              <a:t>‹#›</a:t>
            </a:fld>
            <a:endParaRPr lang="en-US"/>
          </a:p>
        </p:txBody>
      </p:sp>
    </p:spTree>
    <p:extLst>
      <p:ext uri="{BB962C8B-B14F-4D97-AF65-F5344CB8AC3E}">
        <p14:creationId xmlns:p14="http://schemas.microsoft.com/office/powerpoint/2010/main" val="115030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8EFA55-9157-462B-B9F4-19A7BBFE693F}"/>
              </a:ext>
            </a:extLst>
          </p:cNvPr>
          <p:cNvSpPr>
            <a:spLocks noGrp="1"/>
          </p:cNvSpPr>
          <p:nvPr>
            <p:ph type="dt" sz="half" idx="10"/>
          </p:nvPr>
        </p:nvSpPr>
        <p:spPr/>
        <p:txBody>
          <a:bodyPr/>
          <a:lstStyle/>
          <a:p>
            <a:fld id="{2EA9C3A3-52CC-4F4A-9D7B-22919509F9E3}" type="datetimeFigureOut">
              <a:rPr lang="en-US" smtClean="0"/>
              <a:t>1/23/2018</a:t>
            </a:fld>
            <a:endParaRPr lang="en-US"/>
          </a:p>
        </p:txBody>
      </p:sp>
      <p:sp>
        <p:nvSpPr>
          <p:cNvPr id="3" name="Footer Placeholder 2">
            <a:extLst>
              <a:ext uri="{FF2B5EF4-FFF2-40B4-BE49-F238E27FC236}">
                <a16:creationId xmlns:a16="http://schemas.microsoft.com/office/drawing/2014/main" id="{447A12FB-2A56-44B6-9152-4D3DB15876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E3ADC9-5B19-4791-A8DD-73593A169F26}"/>
              </a:ext>
            </a:extLst>
          </p:cNvPr>
          <p:cNvSpPr>
            <a:spLocks noGrp="1"/>
          </p:cNvSpPr>
          <p:nvPr>
            <p:ph type="sldNum" sz="quarter" idx="12"/>
          </p:nvPr>
        </p:nvSpPr>
        <p:spPr/>
        <p:txBody>
          <a:bodyPr/>
          <a:lstStyle/>
          <a:p>
            <a:fld id="{1BF9AC39-C1CE-4C17-A974-EA364E7FD590}" type="slidenum">
              <a:rPr lang="en-US" smtClean="0"/>
              <a:t>‹#›</a:t>
            </a:fld>
            <a:endParaRPr lang="en-US"/>
          </a:p>
        </p:txBody>
      </p:sp>
    </p:spTree>
    <p:extLst>
      <p:ext uri="{BB962C8B-B14F-4D97-AF65-F5344CB8AC3E}">
        <p14:creationId xmlns:p14="http://schemas.microsoft.com/office/powerpoint/2010/main" val="1417748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27F1-B875-4B97-B2EB-8F5FE4FDBD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CE8DA8-AC74-40C4-8A69-E03D840185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0080DB-579D-4E9F-B341-AE5166679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F5EE8C-C4E0-43EA-8ECD-F319862774C4}"/>
              </a:ext>
            </a:extLst>
          </p:cNvPr>
          <p:cNvSpPr>
            <a:spLocks noGrp="1"/>
          </p:cNvSpPr>
          <p:nvPr>
            <p:ph type="dt" sz="half" idx="10"/>
          </p:nvPr>
        </p:nvSpPr>
        <p:spPr/>
        <p:txBody>
          <a:bodyPr/>
          <a:lstStyle/>
          <a:p>
            <a:fld id="{2EA9C3A3-52CC-4F4A-9D7B-22919509F9E3}" type="datetimeFigureOut">
              <a:rPr lang="en-US" smtClean="0"/>
              <a:t>1/23/2018</a:t>
            </a:fld>
            <a:endParaRPr lang="en-US"/>
          </a:p>
        </p:txBody>
      </p:sp>
      <p:sp>
        <p:nvSpPr>
          <p:cNvPr id="6" name="Footer Placeholder 5">
            <a:extLst>
              <a:ext uri="{FF2B5EF4-FFF2-40B4-BE49-F238E27FC236}">
                <a16:creationId xmlns:a16="http://schemas.microsoft.com/office/drawing/2014/main" id="{C8AC5424-6B15-4A6E-B958-388C527EB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FE9A0F-3013-448E-888D-545CBCA290C5}"/>
              </a:ext>
            </a:extLst>
          </p:cNvPr>
          <p:cNvSpPr>
            <a:spLocks noGrp="1"/>
          </p:cNvSpPr>
          <p:nvPr>
            <p:ph type="sldNum" sz="quarter" idx="12"/>
          </p:nvPr>
        </p:nvSpPr>
        <p:spPr/>
        <p:txBody>
          <a:bodyPr/>
          <a:lstStyle/>
          <a:p>
            <a:fld id="{1BF9AC39-C1CE-4C17-A974-EA364E7FD590}" type="slidenum">
              <a:rPr lang="en-US" smtClean="0"/>
              <a:t>‹#›</a:t>
            </a:fld>
            <a:endParaRPr lang="en-US"/>
          </a:p>
        </p:txBody>
      </p:sp>
    </p:spTree>
    <p:extLst>
      <p:ext uri="{BB962C8B-B14F-4D97-AF65-F5344CB8AC3E}">
        <p14:creationId xmlns:p14="http://schemas.microsoft.com/office/powerpoint/2010/main" val="665509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35210-9160-456D-8B54-BAF3FCF5D4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A882DA-3AB3-4F45-B32D-EE434328FC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FF792D-6461-4819-89E2-5B6D7D133C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B03D1F-5913-443C-95DF-0FACBB50A75E}"/>
              </a:ext>
            </a:extLst>
          </p:cNvPr>
          <p:cNvSpPr>
            <a:spLocks noGrp="1"/>
          </p:cNvSpPr>
          <p:nvPr>
            <p:ph type="dt" sz="half" idx="10"/>
          </p:nvPr>
        </p:nvSpPr>
        <p:spPr/>
        <p:txBody>
          <a:bodyPr/>
          <a:lstStyle/>
          <a:p>
            <a:fld id="{2EA9C3A3-52CC-4F4A-9D7B-22919509F9E3}" type="datetimeFigureOut">
              <a:rPr lang="en-US" smtClean="0"/>
              <a:t>1/23/2018</a:t>
            </a:fld>
            <a:endParaRPr lang="en-US"/>
          </a:p>
        </p:txBody>
      </p:sp>
      <p:sp>
        <p:nvSpPr>
          <p:cNvPr id="6" name="Footer Placeholder 5">
            <a:extLst>
              <a:ext uri="{FF2B5EF4-FFF2-40B4-BE49-F238E27FC236}">
                <a16:creationId xmlns:a16="http://schemas.microsoft.com/office/drawing/2014/main" id="{52E67BAF-B515-4031-BFF4-1747850E1E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34764D-9685-4916-94FC-352F956EC753}"/>
              </a:ext>
            </a:extLst>
          </p:cNvPr>
          <p:cNvSpPr>
            <a:spLocks noGrp="1"/>
          </p:cNvSpPr>
          <p:nvPr>
            <p:ph type="sldNum" sz="quarter" idx="12"/>
          </p:nvPr>
        </p:nvSpPr>
        <p:spPr/>
        <p:txBody>
          <a:bodyPr/>
          <a:lstStyle/>
          <a:p>
            <a:fld id="{1BF9AC39-C1CE-4C17-A974-EA364E7FD590}" type="slidenum">
              <a:rPr lang="en-US" smtClean="0"/>
              <a:t>‹#›</a:t>
            </a:fld>
            <a:endParaRPr lang="en-US"/>
          </a:p>
        </p:txBody>
      </p:sp>
    </p:spTree>
    <p:extLst>
      <p:ext uri="{BB962C8B-B14F-4D97-AF65-F5344CB8AC3E}">
        <p14:creationId xmlns:p14="http://schemas.microsoft.com/office/powerpoint/2010/main" val="324761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6F5AB-31DE-4049-8939-99469812FB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0FB474-7D5A-4CE1-8EEB-F446CE3A6A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7BC20-31BB-4853-AA5F-801090117B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9C3A3-52CC-4F4A-9D7B-22919509F9E3}" type="datetimeFigureOut">
              <a:rPr lang="en-US" smtClean="0"/>
              <a:t>1/23/2018</a:t>
            </a:fld>
            <a:endParaRPr lang="en-US"/>
          </a:p>
        </p:txBody>
      </p:sp>
      <p:sp>
        <p:nvSpPr>
          <p:cNvPr id="5" name="Footer Placeholder 4">
            <a:extLst>
              <a:ext uri="{FF2B5EF4-FFF2-40B4-BE49-F238E27FC236}">
                <a16:creationId xmlns:a16="http://schemas.microsoft.com/office/drawing/2014/main" id="{D7B700DC-2F9A-4E15-B11B-369084A40A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67D897-D357-4D4D-83FE-4D8589846A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9AC39-C1CE-4C17-A974-EA364E7FD590}" type="slidenum">
              <a:rPr lang="en-US" smtClean="0"/>
              <a:t>‹#›</a:t>
            </a:fld>
            <a:endParaRPr lang="en-US"/>
          </a:p>
        </p:txBody>
      </p:sp>
    </p:spTree>
    <p:extLst>
      <p:ext uri="{BB962C8B-B14F-4D97-AF65-F5344CB8AC3E}">
        <p14:creationId xmlns:p14="http://schemas.microsoft.com/office/powerpoint/2010/main" val="2875387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121935927@N06/13578885414" TargetMode="External"/><Relationship Id="rId2" Type="http://schemas.openxmlformats.org/officeDocument/2006/relationships/image" Target="../media/image1.png&amp;ehk=5qL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udgetbytes.com/2012/07/how-to-make-yogurt/" TargetMode="External"/><Relationship Id="rId2" Type="http://schemas.openxmlformats.org/officeDocument/2006/relationships/image" Target="../media/image9.jpg&amp;ehk=1JsdY92DcSdjrSWwKsHxKw&amp;r=0&amp;pid=OfficeInsert"/><Relationship Id="rId1" Type="http://schemas.openxmlformats.org/officeDocument/2006/relationships/slideLayout" Target="../slideLayouts/slideLayout2.xml"/><Relationship Id="rId5" Type="http://schemas.openxmlformats.org/officeDocument/2006/relationships/hyperlink" Target="https://commons.wikimedia.org/wiki/File:D-Lactic_acid_molecule_ball.png" TargetMode="External"/><Relationship Id="rId4" Type="http://schemas.openxmlformats.org/officeDocument/2006/relationships/image" Target="../media/image10.png&amp;ehk=Bk5cJTmkb2uuFPM66gXMww&amp;r=0&amp;pid=OfficeInsert"/></Relationships>
</file>

<file path=ppt/slides/_rels/slide12.xml.rels><?xml version="1.0" encoding="UTF-8" standalone="yes"?>
<Relationships xmlns="http://schemas.openxmlformats.org/package/2006/relationships"><Relationship Id="rId3" Type="http://schemas.openxmlformats.org/officeDocument/2006/relationships/hyperlink" Target="http://sandierpastures.com/fitness/that-sometimes-elusive-exercise-motivation.html" TargetMode="External"/><Relationship Id="rId2" Type="http://schemas.openxmlformats.org/officeDocument/2006/relationships/image" Target="../media/image11.png&amp;ehk=5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kumcpedpt2012.wikispaces.com/neurological+impairments" TargetMode="External"/><Relationship Id="rId2" Type="http://schemas.openxmlformats.org/officeDocument/2006/relationships/image" Target="../media/image12.jpg&amp;ehk="/><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facildedigerir.com/2010/11/mareo-despus-de-hacer-ejercicio/" TargetMode="External"/><Relationship Id="rId2" Type="http://schemas.openxmlformats.org/officeDocument/2006/relationships/image" Target="../media/image13.jpg&amp;ehk=weJnfQNU6PXCR3akgMCxUw&amp;r=0&amp;pid=OfficeInsert"/><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fitness.stackexchange.com/questions/456/why-rest-between-sets" TargetMode="External"/><Relationship Id="rId2" Type="http://schemas.openxmlformats.org/officeDocument/2006/relationships/image" Target="../media/image14.jpg&amp;ehk=Oen7hJrZ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ciencelanguagegallery.wikispaces.com/ks3+acids+and+alkalis" TargetMode="External"/><Relationship Id="rId2" Type="http://schemas.openxmlformats.org/officeDocument/2006/relationships/image" Target="../media/image15.jpg&amp;ehk=epQa5xtO8r35NnSnXNeaLg&amp;r=0&amp;pid=OfficeInsert"/><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uturism.com/new-study-reveals-how-mitochondria-are-affected-by-disease/" TargetMode="External"/><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philschatz.com/anatomy-book/contents/m46023.html" TargetMode="External"/><Relationship Id="rId2" Type="http://schemas.openxmlformats.org/officeDocument/2006/relationships/image" Target="../media/image2.jpg&amp;ehk=DVGq"/><Relationship Id="rId1" Type="http://schemas.openxmlformats.org/officeDocument/2006/relationships/slideLayout" Target="../slideLayouts/slideLayout2.xml"/><Relationship Id="rId6" Type="http://schemas.openxmlformats.org/officeDocument/2006/relationships/hyperlink" Target="http://cms.gavirtualschool.org/Shared/Science/Biology17/CellEnergetics/Biology_CellEnergetics_Shared3.html" TargetMode="External"/><Relationship Id="rId5" Type="http://schemas.openxmlformats.org/officeDocument/2006/relationships/hyperlink" Target="https://futurism.com/scientists-say-neuron-repair-is-possible/" TargetMode="External"/><Relationship Id="rId4" Type="http://schemas.openxmlformats.org/officeDocument/2006/relationships/image" Target="../media/image3.jpg&amp;ehk=fiYiD5gxgiQMZMoYh8E"/></Relationships>
</file>

<file path=ppt/slides/_rels/slide4.xml.rels><?xml version="1.0" encoding="UTF-8" standalone="yes"?>
<Relationships xmlns="http://schemas.openxmlformats.org/package/2006/relationships"><Relationship Id="rId2" Type="http://schemas.openxmlformats.org/officeDocument/2006/relationships/image" Target="../media/image4.gif&amp;ehk=22"/><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Masa_fermentando.JPG" TargetMode="External"/><Relationship Id="rId2" Type="http://schemas.openxmlformats.org/officeDocument/2006/relationships/image" Target="../media/image6.JPG&amp;ehk=oe2yhEczIVOG3MbVdP4bzw&amp;r=0&amp;pid=OfficeInsert"/><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eksagPy5tm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ky, map, text&#10;&#10;Description generated with very high confidence">
            <a:extLst>
              <a:ext uri="{FF2B5EF4-FFF2-40B4-BE49-F238E27FC236}">
                <a16:creationId xmlns:a16="http://schemas.microsoft.com/office/drawing/2014/main" id="{CBE10EFA-3951-46F0-928F-AF5D7079DFE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53822" y="1098269"/>
            <a:ext cx="6553545" cy="4669403"/>
          </a:xfrm>
          <a:prstGeom prst="rect">
            <a:avLst/>
          </a:prstGeom>
        </p:spPr>
      </p:pic>
      <p:sp>
        <p:nvSpPr>
          <p:cNvPr id="11" name="Rectangle 10">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B88BCA-A802-44F6-9F6C-2A6FAABDF6CC}"/>
              </a:ext>
            </a:extLst>
          </p:cNvPr>
          <p:cNvSpPr>
            <a:spLocks noGrp="1"/>
          </p:cNvSpPr>
          <p:nvPr>
            <p:ph type="title"/>
          </p:nvPr>
        </p:nvSpPr>
        <p:spPr>
          <a:xfrm>
            <a:off x="674237" y="2184934"/>
            <a:ext cx="3657600" cy="1525597"/>
          </a:xfrm>
        </p:spPr>
        <p:txBody>
          <a:bodyPr vert="horz" lIns="91440" tIns="45720" rIns="91440" bIns="45720" rtlCol="0" anchor="b">
            <a:normAutofit/>
          </a:bodyPr>
          <a:lstStyle/>
          <a:p>
            <a:pPr algn="ctr"/>
            <a:r>
              <a:rPr lang="en-US" sz="4000" kern="1200" dirty="0" err="1">
                <a:solidFill>
                  <a:schemeClr val="bg1"/>
                </a:solidFill>
                <a:latin typeface="+mj-lt"/>
                <a:ea typeface="+mj-ea"/>
                <a:cs typeface="+mj-cs"/>
              </a:rPr>
              <a:t>Bellwork</a:t>
            </a:r>
            <a:r>
              <a:rPr lang="en-US" sz="4000" kern="1200" dirty="0">
                <a:solidFill>
                  <a:schemeClr val="bg1"/>
                </a:solidFill>
                <a:latin typeface="+mj-lt"/>
                <a:ea typeface="+mj-ea"/>
                <a:cs typeface="+mj-cs"/>
              </a:rPr>
              <a:t> #2  01/23/18</a:t>
            </a:r>
          </a:p>
        </p:txBody>
      </p:sp>
      <p:sp>
        <p:nvSpPr>
          <p:cNvPr id="3" name="Content Placeholder 2">
            <a:extLst>
              <a:ext uri="{FF2B5EF4-FFF2-40B4-BE49-F238E27FC236}">
                <a16:creationId xmlns:a16="http://schemas.microsoft.com/office/drawing/2014/main" id="{B63B3F6E-B2CE-4264-B96E-9BCAF50E426F}"/>
              </a:ext>
            </a:extLst>
          </p:cNvPr>
          <p:cNvSpPr>
            <a:spLocks noGrp="1"/>
          </p:cNvSpPr>
          <p:nvPr>
            <p:ph idx="1"/>
          </p:nvPr>
        </p:nvSpPr>
        <p:spPr>
          <a:xfrm>
            <a:off x="674237" y="4170501"/>
            <a:ext cx="3657600" cy="1946092"/>
          </a:xfrm>
        </p:spPr>
        <p:txBody>
          <a:bodyPr vert="horz" lIns="91440" tIns="45720" rIns="91440" bIns="45720" rtlCol="0">
            <a:normAutofit/>
          </a:bodyPr>
          <a:lstStyle/>
          <a:p>
            <a:pPr marL="0" indent="0" algn="ctr">
              <a:buNone/>
            </a:pPr>
            <a:r>
              <a:rPr lang="en-US" sz="3200" kern="1200" dirty="0">
                <a:solidFill>
                  <a:srgbClr val="C9CD51"/>
                </a:solidFill>
                <a:latin typeface="+mn-lt"/>
                <a:ea typeface="+mn-ea"/>
                <a:cs typeface="+mn-cs"/>
              </a:rPr>
              <a:t>What is the difference between an autotroph and a heterotroph?</a:t>
            </a:r>
          </a:p>
        </p:txBody>
      </p:sp>
    </p:spTree>
    <p:extLst>
      <p:ext uri="{BB962C8B-B14F-4D97-AF65-F5344CB8AC3E}">
        <p14:creationId xmlns:p14="http://schemas.microsoft.com/office/powerpoint/2010/main" val="2643086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EB41C5C-0F34-4DDA-9D7C-5E717F35F6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cms.gavirtualschool.org/Shared/Science/Biology17/CellEnergetics/LAFerment.png">
            <a:extLst>
              <a:ext uri="{FF2B5EF4-FFF2-40B4-BE49-F238E27FC236}">
                <a16:creationId xmlns:a16="http://schemas.microsoft.com/office/drawing/2014/main" id="{E5366737-C6D1-4888-B6AA-ED6FA5AE1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32" y="1601777"/>
            <a:ext cx="5126736" cy="34989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93FA35-5DBE-478E-A970-5C5541748258}"/>
              </a:ext>
            </a:extLst>
          </p:cNvPr>
          <p:cNvSpPr>
            <a:spLocks noGrp="1"/>
          </p:cNvSpPr>
          <p:nvPr>
            <p:ph type="title"/>
          </p:nvPr>
        </p:nvSpPr>
        <p:spPr>
          <a:xfrm>
            <a:off x="6392598" y="640263"/>
            <a:ext cx="5221266" cy="1344975"/>
          </a:xfrm>
        </p:spPr>
        <p:txBody>
          <a:bodyPr>
            <a:normAutofit/>
          </a:bodyPr>
          <a:lstStyle/>
          <a:p>
            <a:pPr algn="ctr"/>
            <a:r>
              <a:rPr lang="en-US" sz="4000"/>
              <a:t>Lactic Acid Fermentation </a:t>
            </a:r>
          </a:p>
        </p:txBody>
      </p:sp>
      <p:sp>
        <p:nvSpPr>
          <p:cNvPr id="3" name="Content Placeholder 2">
            <a:extLst>
              <a:ext uri="{FF2B5EF4-FFF2-40B4-BE49-F238E27FC236}">
                <a16:creationId xmlns:a16="http://schemas.microsoft.com/office/drawing/2014/main" id="{D30A5D7A-3A5E-4E16-8D89-1A40D31FEF8B}"/>
              </a:ext>
            </a:extLst>
          </p:cNvPr>
          <p:cNvSpPr>
            <a:spLocks noGrp="1"/>
          </p:cNvSpPr>
          <p:nvPr>
            <p:ph idx="1"/>
          </p:nvPr>
        </p:nvSpPr>
        <p:spPr>
          <a:xfrm>
            <a:off x="6391903" y="1601777"/>
            <a:ext cx="5235490" cy="4292996"/>
          </a:xfrm>
        </p:spPr>
        <p:txBody>
          <a:bodyPr>
            <a:normAutofit lnSpcReduction="10000"/>
          </a:bodyPr>
          <a:lstStyle/>
          <a:p>
            <a:r>
              <a:rPr lang="en-US" dirty="0"/>
              <a:t>When there is no oxygen available after glycolysis, the pyruvate molecules leaving glycolysis are converted into waste product called lactic acid using the NADH produced in glycolysis. </a:t>
            </a:r>
          </a:p>
          <a:p>
            <a:r>
              <a:rPr lang="en-US" dirty="0"/>
              <a:t>Lactic acid: a 3-carbon molecule, so we can see that CO2 is not released during lactic acid fermentation. </a:t>
            </a:r>
          </a:p>
        </p:txBody>
      </p:sp>
    </p:spTree>
    <p:extLst>
      <p:ext uri="{BB962C8B-B14F-4D97-AF65-F5344CB8AC3E}">
        <p14:creationId xmlns:p14="http://schemas.microsoft.com/office/powerpoint/2010/main" val="22445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64F6814-96D5-4463-898E-405CC0C401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cup, table, indoor, food&#10;&#10;Description generated with very high confidence">
            <a:extLst>
              <a:ext uri="{FF2B5EF4-FFF2-40B4-BE49-F238E27FC236}">
                <a16:creationId xmlns:a16="http://schemas.microsoft.com/office/drawing/2014/main" id="{7320DACE-A487-479F-9D80-EE0B8EDB9C0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66" r="6876" b="3"/>
          <a:stretch/>
        </p:blipFill>
        <p:spPr>
          <a:xfrm>
            <a:off x="7829551" y="2828925"/>
            <a:ext cx="4042410" cy="3388994"/>
          </a:xfrm>
          <a:prstGeom prst="rect">
            <a:avLst/>
          </a:prstGeom>
        </p:spPr>
      </p:pic>
      <p:pic>
        <p:nvPicPr>
          <p:cNvPr id="5" name="Picture 4" descr="A picture containing indoor, red&#10;&#10;Description generated with high confidence">
            <a:extLst>
              <a:ext uri="{FF2B5EF4-FFF2-40B4-BE49-F238E27FC236}">
                <a16:creationId xmlns:a16="http://schemas.microsoft.com/office/drawing/2014/main" id="{1BCC1878-EE38-48E0-B7D5-3373F080D33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9303" b="15296"/>
          <a:stretch/>
        </p:blipFill>
        <p:spPr>
          <a:xfrm>
            <a:off x="7829551" y="306909"/>
            <a:ext cx="4042409" cy="2286000"/>
          </a:xfrm>
          <a:prstGeom prst="rect">
            <a:avLst/>
          </a:prstGeom>
        </p:spPr>
      </p:pic>
      <p:sp>
        <p:nvSpPr>
          <p:cNvPr id="2" name="Title 1">
            <a:extLst>
              <a:ext uri="{FF2B5EF4-FFF2-40B4-BE49-F238E27FC236}">
                <a16:creationId xmlns:a16="http://schemas.microsoft.com/office/drawing/2014/main" id="{D2E02605-247E-451A-99C5-2D4BFCF9E5D0}"/>
              </a:ext>
            </a:extLst>
          </p:cNvPr>
          <p:cNvSpPr>
            <a:spLocks noGrp="1"/>
          </p:cNvSpPr>
          <p:nvPr>
            <p:ph type="title"/>
          </p:nvPr>
        </p:nvSpPr>
        <p:spPr>
          <a:xfrm>
            <a:off x="821516" y="640263"/>
            <a:ext cx="6204984" cy="1344975"/>
          </a:xfrm>
        </p:spPr>
        <p:txBody>
          <a:bodyPr>
            <a:normAutofit/>
          </a:bodyPr>
          <a:lstStyle/>
          <a:p>
            <a:r>
              <a:rPr lang="en-US" sz="4000"/>
              <a:t>Lactic Acid Fermentation </a:t>
            </a:r>
          </a:p>
        </p:txBody>
      </p:sp>
      <p:sp>
        <p:nvSpPr>
          <p:cNvPr id="3" name="Content Placeholder 2">
            <a:extLst>
              <a:ext uri="{FF2B5EF4-FFF2-40B4-BE49-F238E27FC236}">
                <a16:creationId xmlns:a16="http://schemas.microsoft.com/office/drawing/2014/main" id="{7C585B06-5831-472E-B264-C412904AE81F}"/>
              </a:ext>
            </a:extLst>
          </p:cNvPr>
          <p:cNvSpPr>
            <a:spLocks noGrp="1"/>
          </p:cNvSpPr>
          <p:nvPr>
            <p:ph idx="1"/>
          </p:nvPr>
        </p:nvSpPr>
        <p:spPr>
          <a:xfrm>
            <a:off x="821515" y="2121762"/>
            <a:ext cx="6204984" cy="3626917"/>
          </a:xfrm>
        </p:spPr>
        <p:txBody>
          <a:bodyPr>
            <a:normAutofit/>
          </a:bodyPr>
          <a:lstStyle/>
          <a:p>
            <a:r>
              <a:rPr lang="en-US" sz="3200" dirty="0"/>
              <a:t>Some bacteria can use lactic acid fermentation. </a:t>
            </a:r>
          </a:p>
          <a:p>
            <a:r>
              <a:rPr lang="en-US" sz="3200" dirty="0"/>
              <a:t>We use bacteria that undergo lactic acid fermentation to produce yogurt and sauerkraut. </a:t>
            </a:r>
          </a:p>
          <a:p>
            <a:r>
              <a:rPr lang="en-US" sz="3200" dirty="0"/>
              <a:t>Humans may resort to lactic acid fermentation too. </a:t>
            </a:r>
          </a:p>
        </p:txBody>
      </p:sp>
    </p:spTree>
    <p:extLst>
      <p:ext uri="{BB962C8B-B14F-4D97-AF65-F5344CB8AC3E}">
        <p14:creationId xmlns:p14="http://schemas.microsoft.com/office/powerpoint/2010/main" val="264541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B41C5C-0F34-4DDA-9D7C-5E717F35F6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04600C9-5EA2-4CEE-B529-27973735D1B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4632" y="1428749"/>
            <a:ext cx="5126736" cy="3845052"/>
          </a:xfrm>
          <a:prstGeom prst="rect">
            <a:avLst/>
          </a:prstGeom>
        </p:spPr>
      </p:pic>
      <p:sp>
        <p:nvSpPr>
          <p:cNvPr id="2" name="Title 1">
            <a:extLst>
              <a:ext uri="{FF2B5EF4-FFF2-40B4-BE49-F238E27FC236}">
                <a16:creationId xmlns:a16="http://schemas.microsoft.com/office/drawing/2014/main" id="{02EBF4E1-6B04-46B2-8481-F6514EC6787F}"/>
              </a:ext>
            </a:extLst>
          </p:cNvPr>
          <p:cNvSpPr>
            <a:spLocks noGrp="1"/>
          </p:cNvSpPr>
          <p:nvPr>
            <p:ph type="title"/>
          </p:nvPr>
        </p:nvSpPr>
        <p:spPr>
          <a:xfrm>
            <a:off x="6392598" y="640263"/>
            <a:ext cx="5221266" cy="1344975"/>
          </a:xfrm>
        </p:spPr>
        <p:txBody>
          <a:bodyPr>
            <a:normAutofit/>
          </a:bodyPr>
          <a:lstStyle/>
          <a:p>
            <a:pPr algn="ctr"/>
            <a:r>
              <a:rPr lang="en-US" sz="4000"/>
              <a:t>Energy and Exercise </a:t>
            </a:r>
          </a:p>
        </p:txBody>
      </p:sp>
      <p:sp>
        <p:nvSpPr>
          <p:cNvPr id="3" name="Content Placeholder 2">
            <a:extLst>
              <a:ext uri="{FF2B5EF4-FFF2-40B4-BE49-F238E27FC236}">
                <a16:creationId xmlns:a16="http://schemas.microsoft.com/office/drawing/2014/main" id="{5FE0AEDE-5718-4C85-AA9E-4F01EAFB94F1}"/>
              </a:ext>
            </a:extLst>
          </p:cNvPr>
          <p:cNvSpPr>
            <a:spLocks noGrp="1"/>
          </p:cNvSpPr>
          <p:nvPr>
            <p:ph idx="1"/>
          </p:nvPr>
        </p:nvSpPr>
        <p:spPr>
          <a:xfrm>
            <a:off x="6391903" y="2121763"/>
            <a:ext cx="5235490" cy="3773010"/>
          </a:xfrm>
        </p:spPr>
        <p:txBody>
          <a:bodyPr>
            <a:normAutofit/>
          </a:bodyPr>
          <a:lstStyle/>
          <a:p>
            <a:r>
              <a:rPr lang="en-US" sz="2400" dirty="0"/>
              <a:t>Cells normally contain small amounts of ATP produced during glycolysis and cellular respiration. </a:t>
            </a:r>
          </a:p>
          <a:p>
            <a:r>
              <a:rPr lang="en-US" sz="2400" dirty="0"/>
              <a:t>At the start of a race, muscle cells only contain enough ATP for a few second of activity. </a:t>
            </a:r>
          </a:p>
          <a:p>
            <a:r>
              <a:rPr lang="en-US" sz="2400" dirty="0"/>
              <a:t>When running a long race, muscle cells are producing most of their ATP by lactic acid fermentation. </a:t>
            </a:r>
          </a:p>
        </p:txBody>
      </p:sp>
    </p:spTree>
    <p:extLst>
      <p:ext uri="{BB962C8B-B14F-4D97-AF65-F5344CB8AC3E}">
        <p14:creationId xmlns:p14="http://schemas.microsoft.com/office/powerpoint/2010/main" val="271759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B9D60063-427A-4739-965E-A572B1A9814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47"/>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3" name="Straight Connector 12">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9A6D4F7-A86B-4E20-BCF5-1600FC6920E7}"/>
              </a:ext>
            </a:extLst>
          </p:cNvPr>
          <p:cNvSpPr>
            <a:spLocks noGrp="1"/>
          </p:cNvSpPr>
          <p:nvPr>
            <p:ph type="title"/>
          </p:nvPr>
        </p:nvSpPr>
        <p:spPr>
          <a:xfrm>
            <a:off x="709448" y="1913950"/>
            <a:ext cx="4204137" cy="1342754"/>
          </a:xfrm>
        </p:spPr>
        <p:txBody>
          <a:bodyPr>
            <a:normAutofit/>
          </a:bodyPr>
          <a:lstStyle/>
          <a:p>
            <a:pPr algn="ctr"/>
            <a:r>
              <a:rPr lang="en-US" sz="3600"/>
              <a:t>Muscle Fatigue Activity</a:t>
            </a:r>
          </a:p>
        </p:txBody>
      </p:sp>
      <p:sp>
        <p:nvSpPr>
          <p:cNvPr id="3" name="Content Placeholder 2">
            <a:extLst>
              <a:ext uri="{FF2B5EF4-FFF2-40B4-BE49-F238E27FC236}">
                <a16:creationId xmlns:a16="http://schemas.microsoft.com/office/drawing/2014/main" id="{CAB52DEF-973C-4D2D-8B38-A812C80E1556}"/>
              </a:ext>
            </a:extLst>
          </p:cNvPr>
          <p:cNvSpPr>
            <a:spLocks noGrp="1"/>
          </p:cNvSpPr>
          <p:nvPr>
            <p:ph idx="1"/>
          </p:nvPr>
        </p:nvSpPr>
        <p:spPr>
          <a:xfrm>
            <a:off x="525516" y="3417573"/>
            <a:ext cx="4593021" cy="2619839"/>
          </a:xfrm>
        </p:spPr>
        <p:txBody>
          <a:bodyPr anchor="ctr">
            <a:normAutofit/>
          </a:bodyPr>
          <a:lstStyle/>
          <a:p>
            <a:r>
              <a:rPr lang="en-US" sz="3200" dirty="0"/>
              <a:t>Purpose:</a:t>
            </a:r>
          </a:p>
          <a:p>
            <a:pPr lvl="1"/>
            <a:r>
              <a:rPr lang="en-US" sz="3200" dirty="0"/>
              <a:t>Demonstrate how muscle fatigue works. </a:t>
            </a:r>
          </a:p>
          <a:p>
            <a:r>
              <a:rPr lang="en-US" sz="3200" dirty="0"/>
              <a:t>Materials:</a:t>
            </a:r>
          </a:p>
          <a:p>
            <a:pPr lvl="1"/>
            <a:r>
              <a:rPr lang="en-US" sz="3200" dirty="0"/>
              <a:t>Timer </a:t>
            </a:r>
          </a:p>
        </p:txBody>
      </p:sp>
    </p:spTree>
    <p:extLst>
      <p:ext uri="{BB962C8B-B14F-4D97-AF65-F5344CB8AC3E}">
        <p14:creationId xmlns:p14="http://schemas.microsoft.com/office/powerpoint/2010/main" val="2506711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9B6A6C-ED7A-431B-AF59-51875565B4FC}"/>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a:t>Muscle Fatigue Activity </a:t>
            </a:r>
          </a:p>
        </p:txBody>
      </p:sp>
      <p:sp>
        <p:nvSpPr>
          <p:cNvPr id="3" name="Content Placeholder 2">
            <a:extLst>
              <a:ext uri="{FF2B5EF4-FFF2-40B4-BE49-F238E27FC236}">
                <a16:creationId xmlns:a16="http://schemas.microsoft.com/office/drawing/2014/main" id="{3D331A97-534D-450B-8956-10F10CD24275}"/>
              </a:ext>
            </a:extLst>
          </p:cNvPr>
          <p:cNvSpPr>
            <a:spLocks noGrp="1"/>
          </p:cNvSpPr>
          <p:nvPr>
            <p:ph idx="1"/>
          </p:nvPr>
        </p:nvSpPr>
        <p:spPr>
          <a:xfrm>
            <a:off x="6049182" y="802638"/>
            <a:ext cx="5408696" cy="5252722"/>
          </a:xfrm>
        </p:spPr>
        <p:txBody>
          <a:bodyPr anchor="ctr">
            <a:normAutofit/>
          </a:bodyPr>
          <a:lstStyle/>
          <a:p>
            <a:pPr marL="0" indent="0">
              <a:buNone/>
            </a:pPr>
            <a:r>
              <a:rPr lang="en-US" sz="2000" dirty="0">
                <a:solidFill>
                  <a:schemeClr val="bg1"/>
                </a:solidFill>
              </a:rPr>
              <a:t>Procedure:</a:t>
            </a:r>
          </a:p>
          <a:p>
            <a:pPr marL="914400" lvl="1" indent="-457200">
              <a:buFont typeface="+mj-lt"/>
              <a:buAutoNum type="arabicPeriod"/>
            </a:pPr>
            <a:r>
              <a:rPr lang="en-US" sz="2000" dirty="0">
                <a:solidFill>
                  <a:schemeClr val="bg1"/>
                </a:solidFill>
              </a:rPr>
              <a:t>Create a chart to show the data collected in this experiment. </a:t>
            </a:r>
          </a:p>
          <a:p>
            <a:pPr marL="914400" lvl="1" indent="-457200">
              <a:buFont typeface="+mj-lt"/>
              <a:buAutoNum type="arabicPeriod"/>
            </a:pPr>
            <a:r>
              <a:rPr lang="en-US" sz="2000" dirty="0">
                <a:solidFill>
                  <a:schemeClr val="bg1"/>
                </a:solidFill>
              </a:rPr>
              <a:t>Work with a group of 3 people. </a:t>
            </a:r>
          </a:p>
          <a:p>
            <a:pPr marL="914400" lvl="1" indent="-457200">
              <a:buFont typeface="+mj-lt"/>
              <a:buAutoNum type="arabicPeriod"/>
            </a:pPr>
            <a:r>
              <a:rPr lang="en-US" sz="2000" dirty="0">
                <a:solidFill>
                  <a:schemeClr val="bg1"/>
                </a:solidFill>
              </a:rPr>
              <a:t>Decide who will be doing the exercise, who will be timing, and who will be recording the data. </a:t>
            </a:r>
          </a:p>
          <a:p>
            <a:pPr marL="914400" lvl="1" indent="-457200">
              <a:buFont typeface="+mj-lt"/>
              <a:buAutoNum type="arabicPeriod"/>
            </a:pPr>
            <a:r>
              <a:rPr lang="en-US" sz="2000" dirty="0">
                <a:solidFill>
                  <a:schemeClr val="bg1"/>
                </a:solidFill>
              </a:rPr>
              <a:t>Choose an exercise: push-ups, sit-ups, jumping jacks, etc. </a:t>
            </a:r>
          </a:p>
          <a:p>
            <a:pPr marL="914400" lvl="1" indent="-457200">
              <a:buFont typeface="+mj-lt"/>
              <a:buAutoNum type="arabicPeriod"/>
            </a:pPr>
            <a:r>
              <a:rPr lang="en-US" sz="2000" dirty="0">
                <a:solidFill>
                  <a:schemeClr val="bg1"/>
                </a:solidFill>
              </a:rPr>
              <a:t>Using the timer, one of your group members will count the number of the exercises you complete for a total of 150 continuous seconds (5 trials). </a:t>
            </a:r>
          </a:p>
          <a:p>
            <a:pPr marL="914400" lvl="1" indent="-457200">
              <a:buFont typeface="+mj-lt"/>
              <a:buAutoNum type="arabicPeriod"/>
            </a:pPr>
            <a:r>
              <a:rPr lang="en-US" sz="2000" dirty="0">
                <a:solidFill>
                  <a:schemeClr val="bg1"/>
                </a:solidFill>
              </a:rPr>
              <a:t>Switch. Now one of your group members does steps  4 and 5. </a:t>
            </a:r>
          </a:p>
          <a:p>
            <a:pPr marL="914400" lvl="1" indent="-457200">
              <a:buFont typeface="+mj-lt"/>
              <a:buAutoNum type="arabicPeriod"/>
            </a:pPr>
            <a:r>
              <a:rPr lang="en-US" sz="2000" dirty="0">
                <a:solidFill>
                  <a:schemeClr val="bg1"/>
                </a:solidFill>
              </a:rPr>
              <a:t>Copy down your group member’s data and put data in a graph. </a:t>
            </a:r>
          </a:p>
        </p:txBody>
      </p:sp>
    </p:spTree>
    <p:extLst>
      <p:ext uri="{BB962C8B-B14F-4D97-AF65-F5344CB8AC3E}">
        <p14:creationId xmlns:p14="http://schemas.microsoft.com/office/powerpoint/2010/main" val="1839544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0A89-229F-419B-B24B-5E2400B90E28}"/>
              </a:ext>
            </a:extLst>
          </p:cNvPr>
          <p:cNvSpPr>
            <a:spLocks noGrp="1"/>
          </p:cNvSpPr>
          <p:nvPr>
            <p:ph type="title"/>
          </p:nvPr>
        </p:nvSpPr>
        <p:spPr/>
        <p:txBody>
          <a:bodyPr/>
          <a:lstStyle/>
          <a:p>
            <a:r>
              <a:rPr lang="en-US" dirty="0"/>
              <a:t>Data Table – Muscle Fatigue Over Time </a:t>
            </a:r>
          </a:p>
        </p:txBody>
      </p:sp>
      <p:graphicFrame>
        <p:nvGraphicFramePr>
          <p:cNvPr id="4" name="Content Placeholder 3">
            <a:extLst>
              <a:ext uri="{FF2B5EF4-FFF2-40B4-BE49-F238E27FC236}">
                <a16:creationId xmlns:a16="http://schemas.microsoft.com/office/drawing/2014/main" id="{23104D0E-8470-4515-AAA2-7B2D145E397B}"/>
              </a:ext>
            </a:extLst>
          </p:cNvPr>
          <p:cNvGraphicFramePr>
            <a:graphicFrameLocks noGrp="1"/>
          </p:cNvGraphicFramePr>
          <p:nvPr>
            <p:ph idx="1"/>
            <p:extLst>
              <p:ext uri="{D42A27DB-BD31-4B8C-83A1-F6EECF244321}">
                <p14:modId xmlns:p14="http://schemas.microsoft.com/office/powerpoint/2010/main" val="2868277738"/>
              </p:ext>
            </p:extLst>
          </p:nvPr>
        </p:nvGraphicFramePr>
        <p:xfrm>
          <a:off x="654908" y="1825625"/>
          <a:ext cx="10698894" cy="1603374"/>
        </p:xfrm>
        <a:graphic>
          <a:graphicData uri="http://schemas.openxmlformats.org/drawingml/2006/table">
            <a:tbl>
              <a:tblPr firstRow="1" bandRow="1">
                <a:tableStyleId>{5C22544A-7EE6-4342-B048-85BDC9FD1C3A}</a:tableStyleId>
              </a:tblPr>
              <a:tblGrid>
                <a:gridCol w="1783149">
                  <a:extLst>
                    <a:ext uri="{9D8B030D-6E8A-4147-A177-3AD203B41FA5}">
                      <a16:colId xmlns:a16="http://schemas.microsoft.com/office/drawing/2014/main" val="1482499573"/>
                    </a:ext>
                  </a:extLst>
                </a:gridCol>
                <a:gridCol w="1783149">
                  <a:extLst>
                    <a:ext uri="{9D8B030D-6E8A-4147-A177-3AD203B41FA5}">
                      <a16:colId xmlns:a16="http://schemas.microsoft.com/office/drawing/2014/main" val="3322550864"/>
                    </a:ext>
                  </a:extLst>
                </a:gridCol>
                <a:gridCol w="1783149">
                  <a:extLst>
                    <a:ext uri="{9D8B030D-6E8A-4147-A177-3AD203B41FA5}">
                      <a16:colId xmlns:a16="http://schemas.microsoft.com/office/drawing/2014/main" val="3824424207"/>
                    </a:ext>
                  </a:extLst>
                </a:gridCol>
                <a:gridCol w="1783149">
                  <a:extLst>
                    <a:ext uri="{9D8B030D-6E8A-4147-A177-3AD203B41FA5}">
                      <a16:colId xmlns:a16="http://schemas.microsoft.com/office/drawing/2014/main" val="4177189286"/>
                    </a:ext>
                  </a:extLst>
                </a:gridCol>
                <a:gridCol w="1783149">
                  <a:extLst>
                    <a:ext uri="{9D8B030D-6E8A-4147-A177-3AD203B41FA5}">
                      <a16:colId xmlns:a16="http://schemas.microsoft.com/office/drawing/2014/main" val="443614885"/>
                    </a:ext>
                  </a:extLst>
                </a:gridCol>
                <a:gridCol w="1783149">
                  <a:extLst>
                    <a:ext uri="{9D8B030D-6E8A-4147-A177-3AD203B41FA5}">
                      <a16:colId xmlns:a16="http://schemas.microsoft.com/office/drawing/2014/main" val="2006548815"/>
                    </a:ext>
                  </a:extLst>
                </a:gridCol>
              </a:tblGrid>
              <a:tr h="534458">
                <a:tc>
                  <a:txBody>
                    <a:bodyPr/>
                    <a:lstStyle/>
                    <a:p>
                      <a:endParaRPr lang="en-US" dirty="0"/>
                    </a:p>
                  </a:txBody>
                  <a:tcPr/>
                </a:tc>
                <a:tc>
                  <a:txBody>
                    <a:bodyPr/>
                    <a:lstStyle/>
                    <a:p>
                      <a:r>
                        <a:rPr lang="en-US" dirty="0"/>
                        <a:t>30s</a:t>
                      </a:r>
                    </a:p>
                  </a:txBody>
                  <a:tcPr/>
                </a:tc>
                <a:tc>
                  <a:txBody>
                    <a:bodyPr/>
                    <a:lstStyle/>
                    <a:p>
                      <a:r>
                        <a:rPr lang="en-US" dirty="0"/>
                        <a:t>60s</a:t>
                      </a:r>
                    </a:p>
                  </a:txBody>
                  <a:tcPr/>
                </a:tc>
                <a:tc>
                  <a:txBody>
                    <a:bodyPr/>
                    <a:lstStyle/>
                    <a:p>
                      <a:r>
                        <a:rPr lang="en-US" dirty="0"/>
                        <a:t>90s</a:t>
                      </a:r>
                    </a:p>
                  </a:txBody>
                  <a:tcPr/>
                </a:tc>
                <a:tc>
                  <a:txBody>
                    <a:bodyPr/>
                    <a:lstStyle/>
                    <a:p>
                      <a:r>
                        <a:rPr lang="en-US" dirty="0"/>
                        <a:t>120s</a:t>
                      </a:r>
                    </a:p>
                  </a:txBody>
                  <a:tcPr/>
                </a:tc>
                <a:tc>
                  <a:txBody>
                    <a:bodyPr/>
                    <a:lstStyle/>
                    <a:p>
                      <a:r>
                        <a:rPr lang="en-US" dirty="0"/>
                        <a:t>150s</a:t>
                      </a:r>
                    </a:p>
                  </a:txBody>
                  <a:tcPr/>
                </a:tc>
                <a:extLst>
                  <a:ext uri="{0D108BD9-81ED-4DB2-BD59-A6C34878D82A}">
                    <a16:rowId xmlns:a16="http://schemas.microsoft.com/office/drawing/2014/main" val="509996403"/>
                  </a:ext>
                </a:extLst>
              </a:tr>
              <a:tr h="534458">
                <a:tc>
                  <a:txBody>
                    <a:bodyPr/>
                    <a:lstStyle/>
                    <a:p>
                      <a:r>
                        <a:rPr lang="en-US" dirty="0"/>
                        <a:t>You</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5210095"/>
                  </a:ext>
                </a:extLst>
              </a:tr>
              <a:tr h="534458">
                <a:tc>
                  <a:txBody>
                    <a:bodyPr/>
                    <a:lstStyle/>
                    <a:p>
                      <a:r>
                        <a:rPr lang="en-US" dirty="0"/>
                        <a:t>Your Partner</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785210645"/>
                  </a:ext>
                </a:extLst>
              </a:tr>
            </a:tbl>
          </a:graphicData>
        </a:graphic>
      </p:graphicFrame>
      <p:pic>
        <p:nvPicPr>
          <p:cNvPr id="6" name="Picture 5" descr="A person in a blue shirt&#10;&#10;Description generated with high confidence">
            <a:extLst>
              <a:ext uri="{FF2B5EF4-FFF2-40B4-BE49-F238E27FC236}">
                <a16:creationId xmlns:a16="http://schemas.microsoft.com/office/drawing/2014/main" id="{5E5BB56F-5A0F-443A-999E-78270462DD4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03942" y="3589336"/>
            <a:ext cx="2895600" cy="3248025"/>
          </a:xfrm>
          <a:prstGeom prst="rect">
            <a:avLst/>
          </a:prstGeom>
        </p:spPr>
      </p:pic>
      <p:sp>
        <p:nvSpPr>
          <p:cNvPr id="8" name="TextBox 7">
            <a:extLst>
              <a:ext uri="{FF2B5EF4-FFF2-40B4-BE49-F238E27FC236}">
                <a16:creationId xmlns:a16="http://schemas.microsoft.com/office/drawing/2014/main" id="{69A6F977-5E4E-408C-ABA2-52049C0F8EC5}"/>
              </a:ext>
            </a:extLst>
          </p:cNvPr>
          <p:cNvSpPr txBox="1"/>
          <p:nvPr/>
        </p:nvSpPr>
        <p:spPr>
          <a:xfrm>
            <a:off x="1997927" y="4059044"/>
            <a:ext cx="3644590" cy="2246769"/>
          </a:xfrm>
          <a:prstGeom prst="rect">
            <a:avLst/>
          </a:prstGeom>
          <a:noFill/>
        </p:spPr>
        <p:txBody>
          <a:bodyPr wrap="square" rtlCol="0">
            <a:spAutoFit/>
          </a:bodyPr>
          <a:lstStyle/>
          <a:p>
            <a:r>
              <a:rPr lang="en-US" sz="2800" b="1" dirty="0"/>
              <a:t>Once you have all your data, be sure to graph your results! One paper per group. </a:t>
            </a:r>
            <a:r>
              <a:rPr lang="en-US" sz="2800" b="1" u="sng" dirty="0"/>
              <a:t>Due at the end of class.</a:t>
            </a:r>
            <a:r>
              <a:rPr lang="en-US" sz="2800" b="1" dirty="0"/>
              <a:t> </a:t>
            </a:r>
          </a:p>
        </p:txBody>
      </p:sp>
    </p:spTree>
    <p:extLst>
      <p:ext uri="{BB962C8B-B14F-4D97-AF65-F5344CB8AC3E}">
        <p14:creationId xmlns:p14="http://schemas.microsoft.com/office/powerpoint/2010/main" val="2702719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A8AA5BC-4F7A-4226-8F99-6D824B226A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E5445C6-DD42-4979-86FF-03730E8C6DB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45000665-DFC7-417E-8FD7-516A0F15C97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4E3E775-70E6-43E4-B658-95DE83A813DA}"/>
              </a:ext>
            </a:extLst>
          </p:cNvPr>
          <p:cNvSpPr>
            <a:spLocks noGrp="1"/>
          </p:cNvSpPr>
          <p:nvPr>
            <p:ph type="ctrTitle"/>
          </p:nvPr>
        </p:nvSpPr>
        <p:spPr>
          <a:xfrm>
            <a:off x="1524000" y="1122362"/>
            <a:ext cx="9144000" cy="2840037"/>
          </a:xfrm>
        </p:spPr>
        <p:txBody>
          <a:bodyPr>
            <a:normAutofit/>
          </a:bodyPr>
          <a:lstStyle/>
          <a:p>
            <a:r>
              <a:rPr lang="en-US" sz="5800"/>
              <a:t>What’s happened in this activity?</a:t>
            </a:r>
          </a:p>
        </p:txBody>
      </p:sp>
    </p:spTree>
    <p:extLst>
      <p:ext uri="{BB962C8B-B14F-4D97-AF65-F5344CB8AC3E}">
        <p14:creationId xmlns:p14="http://schemas.microsoft.com/office/powerpoint/2010/main" val="174112435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8BA6BCD-A6A1-4BD1-9E08-1D91FDC42506}"/>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Muscle Fatigue and Lactic Acid </a:t>
            </a:r>
          </a:p>
        </p:txBody>
      </p:sp>
      <p:sp>
        <p:nvSpPr>
          <p:cNvPr id="3" name="Content Placeholder 2">
            <a:extLst>
              <a:ext uri="{FF2B5EF4-FFF2-40B4-BE49-F238E27FC236}">
                <a16:creationId xmlns:a16="http://schemas.microsoft.com/office/drawing/2014/main" id="{91E9C05D-3394-49AC-B3E4-18B4F974EBC3}"/>
              </a:ext>
            </a:extLst>
          </p:cNvPr>
          <p:cNvSpPr>
            <a:spLocks noGrp="1"/>
          </p:cNvSpPr>
          <p:nvPr>
            <p:ph idx="1"/>
          </p:nvPr>
        </p:nvSpPr>
        <p:spPr>
          <a:xfrm>
            <a:off x="4976031" y="963877"/>
            <a:ext cx="6377769" cy="4930246"/>
          </a:xfrm>
        </p:spPr>
        <p:txBody>
          <a:bodyPr anchor="ctr">
            <a:normAutofit/>
          </a:bodyPr>
          <a:lstStyle/>
          <a:p>
            <a:r>
              <a:rPr lang="en-US" sz="2400" dirty="0"/>
              <a:t>Lactic acid buildup in  your muscles could be the cause of cramps. </a:t>
            </a:r>
          </a:p>
          <a:p>
            <a:r>
              <a:rPr lang="en-US" sz="2400" dirty="0"/>
              <a:t>Sometimes, an animal’s lungs or bloodstream cannot get enough oxygen to the muscles of the body to make enough ATP. </a:t>
            </a:r>
          </a:p>
          <a:p>
            <a:r>
              <a:rPr lang="en-US" sz="2400" dirty="0"/>
              <a:t>You muscle cells use lactic acid fermentation to make ATP without using oxygen. </a:t>
            </a:r>
          </a:p>
          <a:p>
            <a:r>
              <a:rPr lang="en-US" sz="2400" dirty="0"/>
              <a:t>Lactic acid builds up and causes muscle soreness and burning (a cramp). </a:t>
            </a:r>
          </a:p>
          <a:p>
            <a:r>
              <a:rPr lang="en-US" sz="2400" dirty="0"/>
              <a:t>Taking in oxygen breaks down lactic acid </a:t>
            </a:r>
          </a:p>
          <a:p>
            <a:r>
              <a:rPr lang="en-US" sz="2400" dirty="0"/>
              <a:t>The only way to get rid of extra lactic acid is to acquire more oxygen. </a:t>
            </a:r>
          </a:p>
        </p:txBody>
      </p:sp>
    </p:spTree>
    <p:extLst>
      <p:ext uri="{BB962C8B-B14F-4D97-AF65-F5344CB8AC3E}">
        <p14:creationId xmlns:p14="http://schemas.microsoft.com/office/powerpoint/2010/main" val="22958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76EFB1-01CF-419F-ABF1-2AF02BBFCBD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6141396"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F9DEA15-78BD-4750-AA18-B9F28A6D5A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DF8028A0-5A82-4A88-952C-46D7DEF25D2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4632" y="2204168"/>
            <a:ext cx="5126736" cy="2294214"/>
          </a:xfrm>
          <a:prstGeom prst="rect">
            <a:avLst/>
          </a:prstGeom>
        </p:spPr>
      </p:pic>
      <p:sp>
        <p:nvSpPr>
          <p:cNvPr id="2" name="Title 1">
            <a:extLst>
              <a:ext uri="{FF2B5EF4-FFF2-40B4-BE49-F238E27FC236}">
                <a16:creationId xmlns:a16="http://schemas.microsoft.com/office/drawing/2014/main" id="{7BCC85EB-014A-42C8-844B-0BF0157BD420}"/>
              </a:ext>
            </a:extLst>
          </p:cNvPr>
          <p:cNvSpPr>
            <a:spLocks noGrp="1"/>
          </p:cNvSpPr>
          <p:nvPr>
            <p:ph type="title"/>
          </p:nvPr>
        </p:nvSpPr>
        <p:spPr>
          <a:xfrm>
            <a:off x="6392598" y="640263"/>
            <a:ext cx="5221266" cy="1344975"/>
          </a:xfrm>
        </p:spPr>
        <p:txBody>
          <a:bodyPr>
            <a:normAutofit/>
          </a:bodyPr>
          <a:lstStyle/>
          <a:p>
            <a:pPr algn="ctr"/>
            <a:r>
              <a:rPr lang="en-US" sz="4000">
                <a:solidFill>
                  <a:schemeClr val="bg1"/>
                </a:solidFill>
              </a:rPr>
              <a:t>Muscle Fatigue and Lactic Acid </a:t>
            </a:r>
          </a:p>
        </p:txBody>
      </p:sp>
      <p:sp>
        <p:nvSpPr>
          <p:cNvPr id="3" name="Content Placeholder 2">
            <a:extLst>
              <a:ext uri="{FF2B5EF4-FFF2-40B4-BE49-F238E27FC236}">
                <a16:creationId xmlns:a16="http://schemas.microsoft.com/office/drawing/2014/main" id="{C539F7E7-B7B1-4220-AD7F-93CA14AB12BA}"/>
              </a:ext>
            </a:extLst>
          </p:cNvPr>
          <p:cNvSpPr>
            <a:spLocks noGrp="1"/>
          </p:cNvSpPr>
          <p:nvPr>
            <p:ph idx="1"/>
          </p:nvPr>
        </p:nvSpPr>
        <p:spPr>
          <a:xfrm>
            <a:off x="6391903" y="2121763"/>
            <a:ext cx="5235490" cy="3773010"/>
          </a:xfrm>
        </p:spPr>
        <p:txBody>
          <a:bodyPr>
            <a:normAutofit/>
          </a:bodyPr>
          <a:lstStyle/>
          <a:p>
            <a:r>
              <a:rPr lang="en-US" sz="1900" dirty="0">
                <a:solidFill>
                  <a:schemeClr val="bg1"/>
                </a:solidFill>
              </a:rPr>
              <a:t>When the exercise is over, the only way to get rid of lactic acid is to get more oxygen. </a:t>
            </a:r>
          </a:p>
          <a:p>
            <a:r>
              <a:rPr lang="en-US" sz="1900" dirty="0">
                <a:solidFill>
                  <a:schemeClr val="bg1"/>
                </a:solidFill>
              </a:rPr>
              <a:t>This is know as “oxygen debt” because oxygen must be “paid back” to the cells to remove the lactic acid. </a:t>
            </a:r>
          </a:p>
          <a:p>
            <a:r>
              <a:rPr lang="en-US" sz="1900" dirty="0">
                <a:solidFill>
                  <a:schemeClr val="bg1"/>
                </a:solidFill>
              </a:rPr>
              <a:t>The debt is paid as you continue to breathe deeply for several moments after the activity stops. </a:t>
            </a:r>
          </a:p>
          <a:p>
            <a:r>
              <a:rPr lang="en-US" sz="1900" dirty="0">
                <a:solidFill>
                  <a:schemeClr val="bg1"/>
                </a:solidFill>
              </a:rPr>
              <a:t>For longer exercises, cellular respiration is the only way to generate a continuing supply of ATP. </a:t>
            </a:r>
          </a:p>
          <a:p>
            <a:r>
              <a:rPr lang="en-US" sz="1900" dirty="0">
                <a:solidFill>
                  <a:schemeClr val="bg1"/>
                </a:solidFill>
              </a:rPr>
              <a:t>It releases energy more slowly than fermentation. </a:t>
            </a:r>
          </a:p>
        </p:txBody>
      </p:sp>
    </p:spTree>
    <p:extLst>
      <p:ext uri="{BB962C8B-B14F-4D97-AF65-F5344CB8AC3E}">
        <p14:creationId xmlns:p14="http://schemas.microsoft.com/office/powerpoint/2010/main" val="157945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1FC7B4-E4A7-4452-B413-1A623E3A723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a:extLst>
              <a:ext uri="{FF2B5EF4-FFF2-40B4-BE49-F238E27FC236}">
                <a16:creationId xmlns:a16="http://schemas.microsoft.com/office/drawing/2014/main" id="{E0709AF0-24F0-4486-B189-BE6386BDB19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FBE3B62F-5853-4A3C-B050-6186351A71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screenshot of a cell phone&#10;&#10;Description generated with very high confidence">
            <a:extLst>
              <a:ext uri="{FF2B5EF4-FFF2-40B4-BE49-F238E27FC236}">
                <a16:creationId xmlns:a16="http://schemas.microsoft.com/office/drawing/2014/main" id="{D1C01145-56EC-49AF-B1B2-44E2170A0E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04374" y="2607920"/>
            <a:ext cx="6385003" cy="1707987"/>
          </a:xfrm>
          <a:prstGeom prst="rect">
            <a:avLst/>
          </a:prstGeom>
        </p:spPr>
      </p:pic>
      <p:sp>
        <p:nvSpPr>
          <p:cNvPr id="2" name="Title 1">
            <a:extLst>
              <a:ext uri="{FF2B5EF4-FFF2-40B4-BE49-F238E27FC236}">
                <a16:creationId xmlns:a16="http://schemas.microsoft.com/office/drawing/2014/main" id="{772B34F9-220D-4FC5-BDD8-6AED5219F261}"/>
              </a:ext>
            </a:extLst>
          </p:cNvPr>
          <p:cNvSpPr>
            <a:spLocks noGrp="1"/>
          </p:cNvSpPr>
          <p:nvPr>
            <p:ph type="title"/>
          </p:nvPr>
        </p:nvSpPr>
        <p:spPr>
          <a:xfrm>
            <a:off x="833002" y="448253"/>
            <a:ext cx="10520702" cy="1325563"/>
          </a:xfrm>
        </p:spPr>
        <p:txBody>
          <a:bodyPr>
            <a:normAutofit/>
          </a:bodyPr>
          <a:lstStyle/>
          <a:p>
            <a:r>
              <a:rPr lang="en-US" dirty="0"/>
              <a:t>Comparing Aerobic and Anaerobic Respiration </a:t>
            </a:r>
          </a:p>
        </p:txBody>
      </p:sp>
      <p:sp>
        <p:nvSpPr>
          <p:cNvPr id="3" name="Content Placeholder 2">
            <a:extLst>
              <a:ext uri="{FF2B5EF4-FFF2-40B4-BE49-F238E27FC236}">
                <a16:creationId xmlns:a16="http://schemas.microsoft.com/office/drawing/2014/main" id="{E4E30552-A9FE-416A-9BCE-81240965C3E3}"/>
              </a:ext>
            </a:extLst>
          </p:cNvPr>
          <p:cNvSpPr>
            <a:spLocks noGrp="1"/>
          </p:cNvSpPr>
          <p:nvPr>
            <p:ph idx="1"/>
          </p:nvPr>
        </p:nvSpPr>
        <p:spPr>
          <a:xfrm>
            <a:off x="405246" y="1773817"/>
            <a:ext cx="4936067" cy="4433408"/>
          </a:xfrm>
        </p:spPr>
        <p:txBody>
          <a:bodyPr>
            <a:normAutofit lnSpcReduction="10000"/>
          </a:bodyPr>
          <a:lstStyle/>
          <a:p>
            <a:r>
              <a:rPr lang="en-US" dirty="0"/>
              <a:t>Aerobic respiration (with oxygen) can produce 36 ATP molecules from each glucose molecule. </a:t>
            </a:r>
          </a:p>
          <a:p>
            <a:r>
              <a:rPr lang="en-US" dirty="0"/>
              <a:t>Anaerobic respiration (without oxygen) only allows production of 2 ATP molecules from each glucose molecule. </a:t>
            </a:r>
          </a:p>
          <a:p>
            <a:r>
              <a:rPr lang="en-US" dirty="0"/>
              <a:t>Therefore, aerobic respiration is significantly more efficient than anaerobic respiration. </a:t>
            </a:r>
          </a:p>
        </p:txBody>
      </p:sp>
    </p:spTree>
    <p:extLst>
      <p:ext uri="{BB962C8B-B14F-4D97-AF65-F5344CB8AC3E}">
        <p14:creationId xmlns:p14="http://schemas.microsoft.com/office/powerpoint/2010/main" val="2836123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34392-B19D-48B5-8985-E6F20A9CC629}"/>
              </a:ext>
            </a:extLst>
          </p:cNvPr>
          <p:cNvSpPr>
            <a:spLocks noGrp="1"/>
          </p:cNvSpPr>
          <p:nvPr>
            <p:ph type="title"/>
          </p:nvPr>
        </p:nvSpPr>
        <p:spPr>
          <a:xfrm>
            <a:off x="838200" y="365125"/>
            <a:ext cx="10515600" cy="685199"/>
          </a:xfrm>
        </p:spPr>
        <p:txBody>
          <a:bodyPr>
            <a:normAutofit/>
          </a:bodyPr>
          <a:lstStyle/>
          <a:p>
            <a:r>
              <a:rPr lang="en-US" sz="4000" dirty="0"/>
              <a:t>Name That Stage!</a:t>
            </a:r>
          </a:p>
        </p:txBody>
      </p:sp>
      <p:sp>
        <p:nvSpPr>
          <p:cNvPr id="3" name="Content Placeholder 2">
            <a:extLst>
              <a:ext uri="{FF2B5EF4-FFF2-40B4-BE49-F238E27FC236}">
                <a16:creationId xmlns:a16="http://schemas.microsoft.com/office/drawing/2014/main" id="{A31AD814-89F2-42C0-B925-C7A68BEFB904}"/>
              </a:ext>
            </a:extLst>
          </p:cNvPr>
          <p:cNvSpPr>
            <a:spLocks noGrp="1"/>
          </p:cNvSpPr>
          <p:nvPr>
            <p:ph idx="1"/>
          </p:nvPr>
        </p:nvSpPr>
        <p:spPr>
          <a:xfrm>
            <a:off x="838200" y="1248032"/>
            <a:ext cx="11353800" cy="5349061"/>
          </a:xfrm>
        </p:spPr>
        <p:txBody>
          <a:bodyPr>
            <a:normAutofit fontScale="92500" lnSpcReduction="10000"/>
          </a:bodyPr>
          <a:lstStyle/>
          <a:p>
            <a:r>
              <a:rPr lang="en-US" sz="3600" dirty="0"/>
              <a:t>This is the first step in cellular respiration that begins releasing energy stored in glucose. </a:t>
            </a:r>
          </a:p>
          <a:p>
            <a:r>
              <a:rPr lang="en-US" sz="3600" dirty="0"/>
              <a:t>This step produces CO2 which is then released into the blood stream. </a:t>
            </a:r>
          </a:p>
          <a:p>
            <a:r>
              <a:rPr lang="en-US" sz="3600" dirty="0"/>
              <a:t>This step takes place in the cytoplasm. </a:t>
            </a:r>
          </a:p>
          <a:p>
            <a:r>
              <a:rPr lang="en-US" sz="3600" dirty="0"/>
              <a:t>This step creates the most ATP. </a:t>
            </a:r>
          </a:p>
          <a:p>
            <a:r>
              <a:rPr lang="en-US" sz="3600" dirty="0"/>
              <a:t>This step creates NADH AND FADH2.</a:t>
            </a:r>
          </a:p>
          <a:p>
            <a:r>
              <a:rPr lang="en-US" sz="3600" dirty="0"/>
              <a:t>This step requires oxygen to take place. </a:t>
            </a:r>
          </a:p>
          <a:p>
            <a:r>
              <a:rPr lang="en-US" sz="3600" dirty="0"/>
              <a:t>This step takes place in the inner membrane. </a:t>
            </a:r>
          </a:p>
          <a:p>
            <a:r>
              <a:rPr lang="en-US" sz="3600" dirty="0"/>
              <a:t>This step creates water. </a:t>
            </a:r>
          </a:p>
        </p:txBody>
      </p:sp>
      <p:sp>
        <p:nvSpPr>
          <p:cNvPr id="4" name="TextBox 3">
            <a:extLst>
              <a:ext uri="{FF2B5EF4-FFF2-40B4-BE49-F238E27FC236}">
                <a16:creationId xmlns:a16="http://schemas.microsoft.com/office/drawing/2014/main" id="{2A58A145-BC1E-483F-B161-51E67924AEEC}"/>
              </a:ext>
            </a:extLst>
          </p:cNvPr>
          <p:cNvSpPr txBox="1"/>
          <p:nvPr/>
        </p:nvSpPr>
        <p:spPr>
          <a:xfrm>
            <a:off x="5519651" y="1679171"/>
            <a:ext cx="3070167" cy="461665"/>
          </a:xfrm>
          <a:prstGeom prst="rect">
            <a:avLst/>
          </a:prstGeom>
          <a:noFill/>
        </p:spPr>
        <p:txBody>
          <a:bodyPr wrap="square" rtlCol="0">
            <a:spAutoFit/>
          </a:bodyPr>
          <a:lstStyle/>
          <a:p>
            <a:r>
              <a:rPr lang="en-US" sz="2400" i="1" dirty="0"/>
              <a:t>Glycolysis</a:t>
            </a:r>
            <a:r>
              <a:rPr lang="en-US" sz="2400" dirty="0"/>
              <a:t> </a:t>
            </a:r>
          </a:p>
        </p:txBody>
      </p:sp>
      <p:sp>
        <p:nvSpPr>
          <p:cNvPr id="5" name="TextBox 4">
            <a:extLst>
              <a:ext uri="{FF2B5EF4-FFF2-40B4-BE49-F238E27FC236}">
                <a16:creationId xmlns:a16="http://schemas.microsoft.com/office/drawing/2014/main" id="{F202CDF8-A6D4-472B-9691-7FFB8CA72B23}"/>
              </a:ext>
            </a:extLst>
          </p:cNvPr>
          <p:cNvSpPr txBox="1"/>
          <p:nvPr/>
        </p:nvSpPr>
        <p:spPr>
          <a:xfrm>
            <a:off x="2612967" y="2612967"/>
            <a:ext cx="3070167" cy="461665"/>
          </a:xfrm>
          <a:prstGeom prst="rect">
            <a:avLst/>
          </a:prstGeom>
          <a:noFill/>
        </p:spPr>
        <p:txBody>
          <a:bodyPr wrap="square" rtlCol="0">
            <a:spAutoFit/>
          </a:bodyPr>
          <a:lstStyle/>
          <a:p>
            <a:r>
              <a:rPr lang="en-US" sz="2400" i="1" dirty="0"/>
              <a:t>Krebs Cycle </a:t>
            </a:r>
          </a:p>
        </p:txBody>
      </p:sp>
      <p:sp>
        <p:nvSpPr>
          <p:cNvPr id="6" name="TextBox 5">
            <a:extLst>
              <a:ext uri="{FF2B5EF4-FFF2-40B4-BE49-F238E27FC236}">
                <a16:creationId xmlns:a16="http://schemas.microsoft.com/office/drawing/2014/main" id="{BBED4A4D-90FB-43AF-AF4D-42410BB25B88}"/>
              </a:ext>
            </a:extLst>
          </p:cNvPr>
          <p:cNvSpPr txBox="1"/>
          <p:nvPr/>
        </p:nvSpPr>
        <p:spPr>
          <a:xfrm>
            <a:off x="7725294" y="3165404"/>
            <a:ext cx="3070167" cy="400110"/>
          </a:xfrm>
          <a:prstGeom prst="rect">
            <a:avLst/>
          </a:prstGeom>
          <a:noFill/>
        </p:spPr>
        <p:txBody>
          <a:bodyPr wrap="square" rtlCol="0">
            <a:spAutoFit/>
          </a:bodyPr>
          <a:lstStyle/>
          <a:p>
            <a:r>
              <a:rPr lang="en-US" sz="2000" i="1" dirty="0"/>
              <a:t>Glycolysis </a:t>
            </a:r>
          </a:p>
        </p:txBody>
      </p:sp>
      <p:sp>
        <p:nvSpPr>
          <p:cNvPr id="7" name="TextBox 6">
            <a:extLst>
              <a:ext uri="{FF2B5EF4-FFF2-40B4-BE49-F238E27FC236}">
                <a16:creationId xmlns:a16="http://schemas.microsoft.com/office/drawing/2014/main" id="{D12DDD1B-FE49-451D-A859-422BE37F3980}"/>
              </a:ext>
            </a:extLst>
          </p:cNvPr>
          <p:cNvSpPr txBox="1"/>
          <p:nvPr/>
        </p:nvSpPr>
        <p:spPr>
          <a:xfrm>
            <a:off x="6515100" y="3657599"/>
            <a:ext cx="3070167" cy="461665"/>
          </a:xfrm>
          <a:prstGeom prst="rect">
            <a:avLst/>
          </a:prstGeom>
          <a:noFill/>
        </p:spPr>
        <p:txBody>
          <a:bodyPr wrap="square" rtlCol="0">
            <a:spAutoFit/>
          </a:bodyPr>
          <a:lstStyle/>
          <a:p>
            <a:r>
              <a:rPr lang="en-US" sz="2400" i="1" dirty="0"/>
              <a:t>ETC</a:t>
            </a:r>
          </a:p>
        </p:txBody>
      </p:sp>
      <p:sp>
        <p:nvSpPr>
          <p:cNvPr id="8" name="TextBox 7">
            <a:extLst>
              <a:ext uri="{FF2B5EF4-FFF2-40B4-BE49-F238E27FC236}">
                <a16:creationId xmlns:a16="http://schemas.microsoft.com/office/drawing/2014/main" id="{F50ABF33-DF4C-4FA1-91CF-E7E8A4384D3B}"/>
              </a:ext>
            </a:extLst>
          </p:cNvPr>
          <p:cNvSpPr txBox="1"/>
          <p:nvPr/>
        </p:nvSpPr>
        <p:spPr>
          <a:xfrm>
            <a:off x="7293033" y="4186329"/>
            <a:ext cx="3070167" cy="461665"/>
          </a:xfrm>
          <a:prstGeom prst="rect">
            <a:avLst/>
          </a:prstGeom>
          <a:noFill/>
        </p:spPr>
        <p:txBody>
          <a:bodyPr wrap="square" rtlCol="0">
            <a:spAutoFit/>
          </a:bodyPr>
          <a:lstStyle/>
          <a:p>
            <a:r>
              <a:rPr lang="en-US" sz="2400" i="1" dirty="0"/>
              <a:t>Krebs Cycle </a:t>
            </a:r>
          </a:p>
        </p:txBody>
      </p:sp>
      <p:sp>
        <p:nvSpPr>
          <p:cNvPr id="9" name="TextBox 8">
            <a:extLst>
              <a:ext uri="{FF2B5EF4-FFF2-40B4-BE49-F238E27FC236}">
                <a16:creationId xmlns:a16="http://schemas.microsoft.com/office/drawing/2014/main" id="{B24C2255-72CF-4C98-AD96-909B67D89995}"/>
              </a:ext>
            </a:extLst>
          </p:cNvPr>
          <p:cNvSpPr txBox="1"/>
          <p:nvPr/>
        </p:nvSpPr>
        <p:spPr>
          <a:xfrm>
            <a:off x="7985759" y="4718343"/>
            <a:ext cx="3070167" cy="461665"/>
          </a:xfrm>
          <a:prstGeom prst="rect">
            <a:avLst/>
          </a:prstGeom>
          <a:noFill/>
        </p:spPr>
        <p:txBody>
          <a:bodyPr wrap="square" rtlCol="0">
            <a:spAutoFit/>
          </a:bodyPr>
          <a:lstStyle/>
          <a:p>
            <a:r>
              <a:rPr lang="en-US" sz="2400" i="1" dirty="0"/>
              <a:t>Krebs Cycle or ETC </a:t>
            </a:r>
          </a:p>
        </p:txBody>
      </p:sp>
      <p:sp>
        <p:nvSpPr>
          <p:cNvPr id="10" name="TextBox 9">
            <a:extLst>
              <a:ext uri="{FF2B5EF4-FFF2-40B4-BE49-F238E27FC236}">
                <a16:creationId xmlns:a16="http://schemas.microsoft.com/office/drawing/2014/main" id="{AF57C897-DED1-4F67-B782-9816E62E6319}"/>
              </a:ext>
            </a:extLst>
          </p:cNvPr>
          <p:cNvSpPr txBox="1"/>
          <p:nvPr/>
        </p:nvSpPr>
        <p:spPr>
          <a:xfrm>
            <a:off x="8889076" y="5288386"/>
            <a:ext cx="3070167" cy="461665"/>
          </a:xfrm>
          <a:prstGeom prst="rect">
            <a:avLst/>
          </a:prstGeom>
          <a:noFill/>
        </p:spPr>
        <p:txBody>
          <a:bodyPr wrap="square" rtlCol="0">
            <a:spAutoFit/>
          </a:bodyPr>
          <a:lstStyle/>
          <a:p>
            <a:r>
              <a:rPr lang="en-US" sz="2400" i="1" dirty="0"/>
              <a:t>ETC</a:t>
            </a:r>
            <a:r>
              <a:rPr lang="en-US" sz="2400" dirty="0"/>
              <a:t> </a:t>
            </a:r>
          </a:p>
        </p:txBody>
      </p:sp>
      <p:sp>
        <p:nvSpPr>
          <p:cNvPr id="11" name="TextBox 10">
            <a:extLst>
              <a:ext uri="{FF2B5EF4-FFF2-40B4-BE49-F238E27FC236}">
                <a16:creationId xmlns:a16="http://schemas.microsoft.com/office/drawing/2014/main" id="{3ABDF7C7-3A00-4A67-B671-265CAC1B2AEC}"/>
              </a:ext>
            </a:extLst>
          </p:cNvPr>
          <p:cNvSpPr txBox="1"/>
          <p:nvPr/>
        </p:nvSpPr>
        <p:spPr>
          <a:xfrm>
            <a:off x="5353396" y="5802283"/>
            <a:ext cx="3070167" cy="461665"/>
          </a:xfrm>
          <a:prstGeom prst="rect">
            <a:avLst/>
          </a:prstGeom>
          <a:noFill/>
        </p:spPr>
        <p:txBody>
          <a:bodyPr wrap="square" rtlCol="0">
            <a:spAutoFit/>
          </a:bodyPr>
          <a:lstStyle/>
          <a:p>
            <a:r>
              <a:rPr lang="en-US" sz="2400" i="1" dirty="0"/>
              <a:t>ETC</a:t>
            </a:r>
            <a:r>
              <a:rPr lang="en-US" sz="2400" dirty="0"/>
              <a:t> </a:t>
            </a:r>
          </a:p>
        </p:txBody>
      </p:sp>
    </p:spTree>
    <p:extLst>
      <p:ext uri="{BB962C8B-B14F-4D97-AF65-F5344CB8AC3E}">
        <p14:creationId xmlns:p14="http://schemas.microsoft.com/office/powerpoint/2010/main" val="264278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able&#10;&#10;Description generated with high confidence">
            <a:extLst>
              <a:ext uri="{FF2B5EF4-FFF2-40B4-BE49-F238E27FC236}">
                <a16:creationId xmlns:a16="http://schemas.microsoft.com/office/drawing/2014/main" id="{47F3DD2E-3651-45B0-B50E-5C397019DAFE}"/>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700" r="2967"/>
          <a:stretch/>
        </p:blipFill>
        <p:spPr>
          <a:xfrm>
            <a:off x="20" y="1"/>
            <a:ext cx="12191980" cy="6857999"/>
          </a:xfrm>
          <a:prstGeom prst="rect">
            <a:avLst/>
          </a:prstGeom>
        </p:spPr>
      </p:pic>
      <p:sp>
        <p:nvSpPr>
          <p:cNvPr id="2" name="Title 1">
            <a:extLst>
              <a:ext uri="{FF2B5EF4-FFF2-40B4-BE49-F238E27FC236}">
                <a16:creationId xmlns:a16="http://schemas.microsoft.com/office/drawing/2014/main" id="{44B8FEA2-56A3-4B8D-9745-2ABE601CAC89}"/>
              </a:ext>
            </a:extLst>
          </p:cNvPr>
          <p:cNvSpPr>
            <a:spLocks noGrp="1"/>
          </p:cNvSpPr>
          <p:nvPr>
            <p:ph type="ctrTitle"/>
          </p:nvPr>
        </p:nvSpPr>
        <p:spPr>
          <a:xfrm>
            <a:off x="1524000" y="1122362"/>
            <a:ext cx="9144000" cy="2900518"/>
          </a:xfrm>
        </p:spPr>
        <p:txBody>
          <a:bodyPr>
            <a:normAutofit/>
          </a:bodyPr>
          <a:lstStyle/>
          <a:p>
            <a:r>
              <a:rPr lang="en-US">
                <a:solidFill>
                  <a:srgbClr val="FFFFFF"/>
                </a:solidFill>
              </a:rPr>
              <a:t>Exit Ticket </a:t>
            </a:r>
          </a:p>
        </p:txBody>
      </p:sp>
    </p:spTree>
    <p:extLst>
      <p:ext uri="{BB962C8B-B14F-4D97-AF65-F5344CB8AC3E}">
        <p14:creationId xmlns:p14="http://schemas.microsoft.com/office/powerpoint/2010/main" val="355827676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ap&#10;&#10;Description generated with high confidence">
            <a:extLst>
              <a:ext uri="{FF2B5EF4-FFF2-40B4-BE49-F238E27FC236}">
                <a16:creationId xmlns:a16="http://schemas.microsoft.com/office/drawing/2014/main" id="{A38FAC9C-3385-4790-9B08-3447D9985BD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92537" y="4355557"/>
            <a:ext cx="4313663" cy="1919580"/>
          </a:xfrm>
          <a:prstGeom prst="rect">
            <a:avLst/>
          </a:prstGeom>
        </p:spPr>
      </p:pic>
      <p:pic>
        <p:nvPicPr>
          <p:cNvPr id="8" name="Picture 7" descr="A picture containing animal, invertebrate, arthropod, X-ray film&#10;&#10;Description generated with very high confidence">
            <a:extLst>
              <a:ext uri="{FF2B5EF4-FFF2-40B4-BE49-F238E27FC236}">
                <a16:creationId xmlns:a16="http://schemas.microsoft.com/office/drawing/2014/main" id="{CD4650F8-2986-4C83-96DE-D0DA673BF0B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72995" y="1851555"/>
            <a:ext cx="3352747" cy="2101055"/>
          </a:xfrm>
          <a:prstGeom prst="rect">
            <a:avLst/>
          </a:prstGeom>
        </p:spPr>
      </p:pic>
      <p:sp>
        <p:nvSpPr>
          <p:cNvPr id="2" name="Title 1">
            <a:extLst>
              <a:ext uri="{FF2B5EF4-FFF2-40B4-BE49-F238E27FC236}">
                <a16:creationId xmlns:a16="http://schemas.microsoft.com/office/drawing/2014/main" id="{5CB8BC01-E8BF-4DAE-8CF5-5CE4A4285938}"/>
              </a:ext>
            </a:extLst>
          </p:cNvPr>
          <p:cNvSpPr>
            <a:spLocks noGrp="1"/>
          </p:cNvSpPr>
          <p:nvPr>
            <p:ph type="title"/>
          </p:nvPr>
        </p:nvSpPr>
        <p:spPr>
          <a:xfrm>
            <a:off x="838200" y="365125"/>
            <a:ext cx="10515600" cy="1325563"/>
          </a:xfrm>
        </p:spPr>
        <p:txBody>
          <a:bodyPr>
            <a:normAutofit/>
          </a:bodyPr>
          <a:lstStyle/>
          <a:p>
            <a:r>
              <a:rPr lang="en-US" dirty="0"/>
              <a:t>The Powerhouse of the Cell Video </a:t>
            </a:r>
          </a:p>
        </p:txBody>
      </p:sp>
      <p:sp>
        <p:nvSpPr>
          <p:cNvPr id="3" name="Content Placeholder 2">
            <a:extLst>
              <a:ext uri="{FF2B5EF4-FFF2-40B4-BE49-F238E27FC236}">
                <a16:creationId xmlns:a16="http://schemas.microsoft.com/office/drawing/2014/main" id="{670A7209-E37A-49B1-8EAF-ACDB7AFB2372}"/>
              </a:ext>
            </a:extLst>
          </p:cNvPr>
          <p:cNvSpPr>
            <a:spLocks noGrp="1"/>
          </p:cNvSpPr>
          <p:nvPr>
            <p:ph idx="1"/>
          </p:nvPr>
        </p:nvSpPr>
        <p:spPr>
          <a:xfrm>
            <a:off x="838200" y="2021249"/>
            <a:ext cx="5707565" cy="4155713"/>
          </a:xfrm>
        </p:spPr>
        <p:txBody>
          <a:bodyPr>
            <a:normAutofit/>
          </a:bodyPr>
          <a:lstStyle/>
          <a:p>
            <a:r>
              <a:rPr lang="en-US" sz="2000" dirty="0">
                <a:hlinkClick r:id="rId6"/>
              </a:rPr>
              <a:t>http://cms.gavirtualschool.org/Shared/Science/Biology17/CellEnergetics/Biology_CellEnergetics_Shared3.html</a:t>
            </a:r>
            <a:endParaRPr lang="en-US" sz="2000" dirty="0"/>
          </a:p>
          <a:p>
            <a:pPr marL="0" indent="0">
              <a:buNone/>
            </a:pPr>
            <a:endParaRPr lang="en-US" sz="2000" dirty="0"/>
          </a:p>
        </p:txBody>
      </p:sp>
    </p:spTree>
    <p:extLst>
      <p:ext uri="{BB962C8B-B14F-4D97-AF65-F5344CB8AC3E}">
        <p14:creationId xmlns:p14="http://schemas.microsoft.com/office/powerpoint/2010/main" val="1822391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map&#10;&#10;Description generated with high confidence">
            <a:extLst>
              <a:ext uri="{FF2B5EF4-FFF2-40B4-BE49-F238E27FC236}">
                <a16:creationId xmlns:a16="http://schemas.microsoft.com/office/drawing/2014/main" id="{A445E0AF-C29E-491F-9EF9-8DEFEFE3C1B1}"/>
              </a:ext>
            </a:extLst>
          </p:cNvPr>
          <p:cNvPicPr>
            <a:picLocks noChangeAspect="1"/>
          </p:cNvPicPr>
          <p:nvPr/>
        </p:nvPicPr>
        <p:blipFill rotWithShape="1">
          <a:blip r:embed="rId2">
            <a:extLst>
              <a:ext uri="{28A0092B-C50C-407E-A947-70E740481C1C}">
                <a14:useLocalDpi xmlns:a14="http://schemas.microsoft.com/office/drawing/2010/main" val="0"/>
              </a:ext>
            </a:extLst>
          </a:blip>
          <a:srcRect t="2390" r="-2" b="-2"/>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C1FBCB95-389E-4A3B-A32D-E5E26CD8F9F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1554" y="1931495"/>
            <a:ext cx="8368893" cy="2995011"/>
          </a:xfrm>
          <a:prstGeom prst="rect">
            <a:avLst/>
          </a:prstGeom>
          <a:solidFill>
            <a:schemeClr val="bg1">
              <a:alpha val="85000"/>
            </a:schemeClr>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298A4E45-233B-4B5C-B9A3-2791BF6FC7D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212" y="2093976"/>
            <a:ext cx="8037576" cy="2670048"/>
          </a:xfrm>
          <a:prstGeom prst="rect">
            <a:avLst/>
          </a:prstGeom>
          <a:noFill/>
          <a:ln w="19050" cap="sq" cmpd="sng" algn="ctr">
            <a:solidFill>
              <a:schemeClr val="tx1"/>
            </a:solidFill>
            <a:prstDash val="solid"/>
            <a:miter lim="800000"/>
          </a:ln>
          <a:effectLst/>
        </p:spPr>
      </p:sp>
      <p:sp>
        <p:nvSpPr>
          <p:cNvPr id="2" name="Title 1">
            <a:extLst>
              <a:ext uri="{FF2B5EF4-FFF2-40B4-BE49-F238E27FC236}">
                <a16:creationId xmlns:a16="http://schemas.microsoft.com/office/drawing/2014/main" id="{099FD352-176D-4922-A8B3-E8D0C36DF16D}"/>
              </a:ext>
            </a:extLst>
          </p:cNvPr>
          <p:cNvSpPr>
            <a:spLocks noGrp="1"/>
          </p:cNvSpPr>
          <p:nvPr>
            <p:ph type="ctrTitle"/>
          </p:nvPr>
        </p:nvSpPr>
        <p:spPr>
          <a:xfrm>
            <a:off x="2241804" y="2280543"/>
            <a:ext cx="7708392" cy="1617688"/>
          </a:xfrm>
        </p:spPr>
        <p:txBody>
          <a:bodyPr>
            <a:normAutofit/>
          </a:bodyPr>
          <a:lstStyle/>
          <a:p>
            <a:r>
              <a:rPr lang="en-US" sz="5100"/>
              <a:t>Anaerobic Respiration: Fermentation </a:t>
            </a:r>
          </a:p>
        </p:txBody>
      </p:sp>
    </p:spTree>
    <p:extLst>
      <p:ext uri="{BB962C8B-B14F-4D97-AF65-F5344CB8AC3E}">
        <p14:creationId xmlns:p14="http://schemas.microsoft.com/office/powerpoint/2010/main" val="375561376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F3BF114-42E6-41ED-B164-5CDA04FABB3B}"/>
              </a:ext>
            </a:extLst>
          </p:cNvPr>
          <p:cNvSpPr>
            <a:spLocks noGrp="1"/>
          </p:cNvSpPr>
          <p:nvPr>
            <p:ph type="title"/>
          </p:nvPr>
        </p:nvSpPr>
        <p:spPr>
          <a:xfrm>
            <a:off x="833002" y="365125"/>
            <a:ext cx="10520702" cy="1325563"/>
          </a:xfrm>
        </p:spPr>
        <p:txBody>
          <a:bodyPr>
            <a:normAutofit/>
          </a:bodyPr>
          <a:lstStyle/>
          <a:p>
            <a:r>
              <a:rPr lang="en-US" dirty="0"/>
              <a:t>Objectives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485854225"/>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762164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2AA8006-FEFA-4607-8D43-D2A2DD68F6EA}"/>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Why Fermentation?</a:t>
            </a:r>
          </a:p>
        </p:txBody>
      </p:sp>
      <p:sp>
        <p:nvSpPr>
          <p:cNvPr id="3" name="Content Placeholder 2">
            <a:extLst>
              <a:ext uri="{FF2B5EF4-FFF2-40B4-BE49-F238E27FC236}">
                <a16:creationId xmlns:a16="http://schemas.microsoft.com/office/drawing/2014/main" id="{1B9D6D21-428E-4F09-B86C-0D867D6EB4DB}"/>
              </a:ext>
            </a:extLst>
          </p:cNvPr>
          <p:cNvSpPr>
            <a:spLocks noGrp="1"/>
          </p:cNvSpPr>
          <p:nvPr>
            <p:ph idx="1"/>
          </p:nvPr>
        </p:nvSpPr>
        <p:spPr>
          <a:xfrm>
            <a:off x="4976031" y="963877"/>
            <a:ext cx="6377769" cy="4930246"/>
          </a:xfrm>
        </p:spPr>
        <p:txBody>
          <a:bodyPr anchor="ctr">
            <a:normAutofit/>
          </a:bodyPr>
          <a:lstStyle/>
          <a:p>
            <a:r>
              <a:rPr lang="en-US" sz="2400" dirty="0"/>
              <a:t>What happens if there is not enough oxygen for cellular respiration?</a:t>
            </a:r>
          </a:p>
          <a:p>
            <a:r>
              <a:rPr lang="en-US" sz="2400" dirty="0"/>
              <a:t>Glycolysis can still occur, but it is followed by a different pathway called fermentation. </a:t>
            </a:r>
          </a:p>
          <a:p>
            <a:r>
              <a:rPr lang="en-US" sz="2400" dirty="0"/>
              <a:t>Processes that do not require oxygen are “anaerobic” processes. </a:t>
            </a:r>
          </a:p>
          <a:p>
            <a:r>
              <a:rPr lang="en-US" sz="2400" dirty="0"/>
              <a:t>Fermentation is an anaerobic process</a:t>
            </a:r>
          </a:p>
          <a:p>
            <a:pPr lvl="1"/>
            <a:r>
              <a:rPr lang="en-US" dirty="0"/>
              <a:t>Cells that use fermentation to generate very little ATP compared to cellular respiration </a:t>
            </a:r>
          </a:p>
          <a:p>
            <a:pPr lvl="1"/>
            <a:r>
              <a:rPr lang="en-US" dirty="0"/>
              <a:t>Lactic acid fermentation and alcoholic fermentation </a:t>
            </a:r>
          </a:p>
        </p:txBody>
      </p:sp>
    </p:spTree>
    <p:extLst>
      <p:ext uri="{BB962C8B-B14F-4D97-AF65-F5344CB8AC3E}">
        <p14:creationId xmlns:p14="http://schemas.microsoft.com/office/powerpoint/2010/main" val="343038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EB41C5C-0F34-4DDA-9D7C-5E717F35F6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cms.gavirtualschool.org/Shared/Science/Biology17/CellEnergetics/AlFerm.png">
            <a:extLst>
              <a:ext uri="{FF2B5EF4-FFF2-40B4-BE49-F238E27FC236}">
                <a16:creationId xmlns:a16="http://schemas.microsoft.com/office/drawing/2014/main" id="{E2F55629-E31B-4B19-A37B-8C05F70293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32" y="1582552"/>
            <a:ext cx="5126736" cy="35374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0CE7365-063A-496A-8C5E-A3AB28577C5C}"/>
              </a:ext>
            </a:extLst>
          </p:cNvPr>
          <p:cNvSpPr>
            <a:spLocks noGrp="1"/>
          </p:cNvSpPr>
          <p:nvPr>
            <p:ph type="title"/>
          </p:nvPr>
        </p:nvSpPr>
        <p:spPr>
          <a:xfrm>
            <a:off x="6392598" y="640263"/>
            <a:ext cx="5221266" cy="1344975"/>
          </a:xfrm>
        </p:spPr>
        <p:txBody>
          <a:bodyPr>
            <a:normAutofit/>
          </a:bodyPr>
          <a:lstStyle/>
          <a:p>
            <a:pPr algn="ctr"/>
            <a:r>
              <a:rPr lang="en-US" sz="4000"/>
              <a:t>Alcoholic Fermentation </a:t>
            </a:r>
          </a:p>
        </p:txBody>
      </p:sp>
      <p:sp>
        <p:nvSpPr>
          <p:cNvPr id="3" name="Content Placeholder 2">
            <a:extLst>
              <a:ext uri="{FF2B5EF4-FFF2-40B4-BE49-F238E27FC236}">
                <a16:creationId xmlns:a16="http://schemas.microsoft.com/office/drawing/2014/main" id="{3F5A43B6-FE41-4050-A43A-56B2FD204ED1}"/>
              </a:ext>
            </a:extLst>
          </p:cNvPr>
          <p:cNvSpPr>
            <a:spLocks noGrp="1"/>
          </p:cNvSpPr>
          <p:nvPr>
            <p:ph idx="1"/>
          </p:nvPr>
        </p:nvSpPr>
        <p:spPr>
          <a:xfrm>
            <a:off x="6391903" y="1739590"/>
            <a:ext cx="5235490" cy="4155183"/>
          </a:xfrm>
        </p:spPr>
        <p:txBody>
          <a:bodyPr>
            <a:normAutofit fontScale="92500"/>
          </a:bodyPr>
          <a:lstStyle/>
          <a:p>
            <a:r>
              <a:rPr lang="en-US" dirty="0"/>
              <a:t>Begins with glycolysis. </a:t>
            </a:r>
          </a:p>
          <a:p>
            <a:r>
              <a:rPr lang="en-US" dirty="0"/>
              <a:t>However, since the pyruvic acid cannot move on to the Krebs Cycle due to the lack of oxygen, it is converted to ethyl alcohol and carbon dioxide by using the NADH produced during glycolysis. </a:t>
            </a:r>
          </a:p>
          <a:p>
            <a:r>
              <a:rPr lang="en-US" dirty="0"/>
              <a:t>2 ATP result</a:t>
            </a:r>
          </a:p>
          <a:p>
            <a:r>
              <a:rPr lang="en-US" dirty="0"/>
              <a:t>This allows glycolysis to continue producing small amounts of ATP. </a:t>
            </a:r>
          </a:p>
        </p:txBody>
      </p:sp>
    </p:spTree>
    <p:extLst>
      <p:ext uri="{BB962C8B-B14F-4D97-AF65-F5344CB8AC3E}">
        <p14:creationId xmlns:p14="http://schemas.microsoft.com/office/powerpoint/2010/main" val="300020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descr="A picture containing indoor, sitting, food&#10;&#10;Description generated with high confidence">
            <a:extLst>
              <a:ext uri="{FF2B5EF4-FFF2-40B4-BE49-F238E27FC236}">
                <a16:creationId xmlns:a16="http://schemas.microsoft.com/office/drawing/2014/main" id="{23D57D4F-BEA5-443C-B052-7374EDD55F1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979" r="2497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19CD84D9-813C-4D3B-9283-603567155844}"/>
              </a:ext>
            </a:extLst>
          </p:cNvPr>
          <p:cNvSpPr>
            <a:spLocks noGrp="1"/>
          </p:cNvSpPr>
          <p:nvPr>
            <p:ph type="title"/>
          </p:nvPr>
        </p:nvSpPr>
        <p:spPr>
          <a:xfrm>
            <a:off x="655320" y="365125"/>
            <a:ext cx="5120114" cy="1692794"/>
          </a:xfrm>
        </p:spPr>
        <p:txBody>
          <a:bodyPr>
            <a:normAutofit/>
          </a:bodyPr>
          <a:lstStyle/>
          <a:p>
            <a:r>
              <a:rPr lang="en-US" dirty="0"/>
              <a:t>Alcoholic Fermentation </a:t>
            </a:r>
          </a:p>
        </p:txBody>
      </p:sp>
      <p:sp>
        <p:nvSpPr>
          <p:cNvPr id="3" name="Content Placeholder 2">
            <a:extLst>
              <a:ext uri="{FF2B5EF4-FFF2-40B4-BE49-F238E27FC236}">
                <a16:creationId xmlns:a16="http://schemas.microsoft.com/office/drawing/2014/main" id="{B087D5A1-7A06-415E-9A49-A858C38B1B6A}"/>
              </a:ext>
            </a:extLst>
          </p:cNvPr>
          <p:cNvSpPr>
            <a:spLocks noGrp="1"/>
          </p:cNvSpPr>
          <p:nvPr>
            <p:ph idx="1"/>
          </p:nvPr>
        </p:nvSpPr>
        <p:spPr>
          <a:xfrm>
            <a:off x="655321" y="2575034"/>
            <a:ext cx="5120113" cy="4004186"/>
          </a:xfrm>
        </p:spPr>
        <p:txBody>
          <a:bodyPr>
            <a:normAutofit lnSpcReduction="10000"/>
          </a:bodyPr>
          <a:lstStyle/>
          <a:p>
            <a:r>
              <a:rPr lang="en-US" sz="2400" dirty="0"/>
              <a:t>Occurs in some plants and unicellular organisms such as yeast and bacteria. </a:t>
            </a:r>
          </a:p>
          <a:p>
            <a:r>
              <a:rPr lang="en-US" sz="2400" dirty="0"/>
              <a:t>This process occurs when making bread, beer, and wine. </a:t>
            </a:r>
          </a:p>
          <a:p>
            <a:r>
              <a:rPr lang="en-US" sz="2400" dirty="0"/>
              <a:t>When making bread, you would use yeast, a unicellular organism that undergoes alcoholic fermentation.</a:t>
            </a:r>
          </a:p>
          <a:p>
            <a:pPr lvl="1"/>
            <a:r>
              <a:rPr lang="en-US" dirty="0"/>
              <a:t>Why do we put yeast in bread?</a:t>
            </a:r>
          </a:p>
          <a:p>
            <a:pPr lvl="1"/>
            <a:r>
              <a:rPr lang="en-US" dirty="0"/>
              <a:t>If ethyl alcohol is produced by yeast, how is it that bread is not an “alcoholic” food? </a:t>
            </a:r>
          </a:p>
        </p:txBody>
      </p:sp>
    </p:spTree>
    <p:extLst>
      <p:ext uri="{BB962C8B-B14F-4D97-AF65-F5344CB8AC3E}">
        <p14:creationId xmlns:p14="http://schemas.microsoft.com/office/powerpoint/2010/main" val="309925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056D0-CD0D-42EC-98A7-FE43082C721F}"/>
              </a:ext>
            </a:extLst>
          </p:cNvPr>
          <p:cNvSpPr>
            <a:spLocks noGrp="1"/>
          </p:cNvSpPr>
          <p:nvPr>
            <p:ph type="title"/>
          </p:nvPr>
        </p:nvSpPr>
        <p:spPr/>
        <p:txBody>
          <a:bodyPr/>
          <a:lstStyle/>
          <a:p>
            <a:r>
              <a:rPr lang="en-US" dirty="0"/>
              <a:t>Why do we put yeast in bread? </a:t>
            </a:r>
          </a:p>
        </p:txBody>
      </p:sp>
      <p:pic>
        <p:nvPicPr>
          <p:cNvPr id="4" name="Online Media 3">
            <a:hlinkClick r:id="" action="ppaction://media"/>
            <a:extLst>
              <a:ext uri="{FF2B5EF4-FFF2-40B4-BE49-F238E27FC236}">
                <a16:creationId xmlns:a16="http://schemas.microsoft.com/office/drawing/2014/main" id="{398E1995-02B4-4A85-8015-93807032F07C}"/>
              </a:ext>
            </a:extLst>
          </p:cNvPr>
          <p:cNvPicPr>
            <a:picLocks noGrp="1" noRot="1" noChangeAspect="1"/>
          </p:cNvPicPr>
          <p:nvPr>
            <p:ph idx="1"/>
            <a:videoFile r:link="rId1"/>
          </p:nvPr>
        </p:nvPicPr>
        <p:blipFill>
          <a:blip r:embed="rId3"/>
          <a:stretch>
            <a:fillRect/>
          </a:stretch>
        </p:blipFill>
        <p:spPr>
          <a:xfrm>
            <a:off x="0" y="1440180"/>
            <a:ext cx="12192000" cy="5417820"/>
          </a:xfrm>
          <a:prstGeom prst="rect">
            <a:avLst/>
          </a:prstGeom>
        </p:spPr>
      </p:pic>
    </p:spTree>
    <p:extLst>
      <p:ext uri="{BB962C8B-B14F-4D97-AF65-F5344CB8AC3E}">
        <p14:creationId xmlns:p14="http://schemas.microsoft.com/office/powerpoint/2010/main" val="3431097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953</Words>
  <Application>Microsoft Office PowerPoint</Application>
  <PresentationFormat>Widescreen</PresentationFormat>
  <Paragraphs>101</Paragraphs>
  <Slides>20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Bellwork #2  01/23/18</vt:lpstr>
      <vt:lpstr>Name That Stage!</vt:lpstr>
      <vt:lpstr>The Powerhouse of the Cell Video </vt:lpstr>
      <vt:lpstr>Anaerobic Respiration: Fermentation </vt:lpstr>
      <vt:lpstr>Objectives </vt:lpstr>
      <vt:lpstr>Why Fermentation?</vt:lpstr>
      <vt:lpstr>Alcoholic Fermentation </vt:lpstr>
      <vt:lpstr>Alcoholic Fermentation </vt:lpstr>
      <vt:lpstr>Why do we put yeast in bread? </vt:lpstr>
      <vt:lpstr>Lactic Acid Fermentation </vt:lpstr>
      <vt:lpstr>Lactic Acid Fermentation </vt:lpstr>
      <vt:lpstr>Energy and Exercise </vt:lpstr>
      <vt:lpstr>Muscle Fatigue Activity</vt:lpstr>
      <vt:lpstr>Muscle Fatigue Activity </vt:lpstr>
      <vt:lpstr>Data Table – Muscle Fatigue Over Time </vt:lpstr>
      <vt:lpstr>What’s happened in this activity?</vt:lpstr>
      <vt:lpstr>Muscle Fatigue and Lactic Acid </vt:lpstr>
      <vt:lpstr>Muscle Fatigue and Lactic Acid </vt:lpstr>
      <vt:lpstr>Comparing Aerobic and Anaerobic Respiration </vt:lpstr>
      <vt:lpstr>Exit Ticket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Anaerobic Respiration: Fermentation </dc:title>
  <dc:creator>Megan Murphy</dc:creator>
  <cp:lastModifiedBy>Megan Murphy</cp:lastModifiedBy>
  <cp:revision>13</cp:revision>
  <dcterms:created xsi:type="dcterms:W3CDTF">2018-01-22T21:56:47Z</dcterms:created>
  <dcterms:modified xsi:type="dcterms:W3CDTF">2018-01-23T15:32:19Z</dcterms:modified>
</cp:coreProperties>
</file>