
<file path=[Content_Types].xml><?xml version="1.0" encoding="utf-8"?>
<Types xmlns="http://schemas.openxmlformats.org/package/2006/content-types">
  <Default Extension="png" ContentType="image/png"/>
  <Default Extension="gif&amp;ehk=ml4FJ0BEMziRsb1RZKd" ContentType="image/gif"/>
  <Default Extension="jpeg" ContentType="image/jpeg"/>
  <Default Extension="jpg&amp;ehk=tONGia7Ftl1r5wJpyKIgaw&amp;r=0&amp;pid=OfficeInsert" ContentType="image/jpeg"/>
  <Default Extension="jpg&amp;ehk=5TFmrxJPW5cs" ContentType="image/jpeg"/>
  <Default Extension="rels" ContentType="application/vnd.openxmlformats-package.relationships+xml"/>
  <Default Extension="xml" ContentType="application/xml"/>
  <Default Extension="jpg&amp;ehk=imhzrfejxJhni9B" ContentType="image/jpeg"/>
  <Default Extension="wdp" ContentType="image/vnd.ms-photo"/>
  <Default Extension="jpg&amp;ehk=uTsgoMR1Ao" ContentType="image/jpeg"/>
  <Default Extension="png&amp;ehk=g5Ist7LU" ContentType="image/png"/>
  <Default Extension="gif" ContentType="image/gif"/>
  <Default Extension="jpg&amp;ehk=cmWuMn1iFBxxb9caNiCa" ContentType="image/jpeg"/>
  <Default Extension="jpg&amp;ehk=N6jZGmF6BQzye8MUKDoddw&amp;r=0&amp;pid=OfficeInsert" ContentType="image/jpeg"/>
  <Default Extension="jpg&amp;ehk=nu" ContentType="image/jpeg"/>
  <Default Extension="jpeg&amp;ehk=mMy35d" ContentType="image/jpeg"/>
  <Default Extension="jpg&amp;ehk=tJtEymAn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64" r:id="rId12"/>
    <p:sldId id="265" r:id="rId13"/>
    <p:sldId id="271" r:id="rId14"/>
    <p:sldId id="266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7BF62-0D55-4229-8734-2583914AB10F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1B06D6-7DEA-414E-89F9-6E29A5C8A233}">
      <dgm:prSet/>
      <dgm:spPr/>
      <dgm:t>
        <a:bodyPr/>
        <a:lstStyle/>
        <a:p>
          <a:r>
            <a:rPr lang="en-US"/>
            <a:t>Describe Dalton’s atomic theory and its significance in the study of matter. </a:t>
          </a:r>
        </a:p>
      </dgm:t>
    </dgm:pt>
    <dgm:pt modelId="{BDADF15B-87AB-4FDB-82AE-80FE4BBF1E78}" type="parTrans" cxnId="{D146A89F-CC06-4C1F-8E6D-99156B3C44F2}">
      <dgm:prSet/>
      <dgm:spPr/>
      <dgm:t>
        <a:bodyPr/>
        <a:lstStyle/>
        <a:p>
          <a:endParaRPr lang="en-US"/>
        </a:p>
      </dgm:t>
    </dgm:pt>
    <dgm:pt modelId="{45C79407-AD9D-4DBA-97EB-39ACB03AED04}" type="sibTrans" cxnId="{D146A89F-CC06-4C1F-8E6D-99156B3C44F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64F31215-0D17-48CF-A9F2-564E02D39B7F}">
      <dgm:prSet/>
      <dgm:spPr/>
      <dgm:t>
        <a:bodyPr/>
        <a:lstStyle/>
        <a:p>
          <a:r>
            <a:rPr lang="en-US"/>
            <a:t>Infer a conceptual model of the structure of an atom, including the properties of the major subatomic particles. </a:t>
          </a:r>
        </a:p>
      </dgm:t>
    </dgm:pt>
    <dgm:pt modelId="{D7A9E4A8-0445-4D5B-9D8A-ED6B577235F4}" type="parTrans" cxnId="{81336BFC-734F-420F-B3FB-C0EDE9F1EBAC}">
      <dgm:prSet/>
      <dgm:spPr/>
      <dgm:t>
        <a:bodyPr/>
        <a:lstStyle/>
        <a:p>
          <a:endParaRPr lang="en-US"/>
        </a:p>
      </dgm:t>
    </dgm:pt>
    <dgm:pt modelId="{3E03EB79-E22E-4120-A033-F4672E1AE303}" type="sibTrans" cxnId="{81336BFC-734F-420F-B3FB-C0EDE9F1EBA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6E942AC-2FCB-4C9D-805A-9E554E306B0A}">
      <dgm:prSet/>
      <dgm:spPr/>
      <dgm:t>
        <a:bodyPr/>
        <a:lstStyle/>
        <a:p>
          <a:r>
            <a:rPr lang="en-US"/>
            <a:t>Demonstrate the relationship between the atomic mass of an element and the isotopes of the element. </a:t>
          </a:r>
        </a:p>
      </dgm:t>
    </dgm:pt>
    <dgm:pt modelId="{ADA053E8-C1C3-4FDB-A622-90723F869E67}" type="parTrans" cxnId="{4DDBA418-5D8A-4C21-BE05-F3110F40DF1A}">
      <dgm:prSet/>
      <dgm:spPr/>
      <dgm:t>
        <a:bodyPr/>
        <a:lstStyle/>
        <a:p>
          <a:endParaRPr lang="en-US"/>
        </a:p>
      </dgm:t>
    </dgm:pt>
    <dgm:pt modelId="{06E00D3B-76FA-4D1D-9D23-5502BC3CCE0B}" type="sibTrans" cxnId="{4DDBA418-5D8A-4C21-BE05-F3110F40DF1A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20895FED-BD6E-47F0-91B4-F07EBD763B4F}">
      <dgm:prSet/>
      <dgm:spPr/>
      <dgm:t>
        <a:bodyPr/>
        <a:lstStyle/>
        <a:p>
          <a:r>
            <a:rPr lang="en-US"/>
            <a:t>Give a short history of how the concept of the atom developed. </a:t>
          </a:r>
        </a:p>
      </dgm:t>
    </dgm:pt>
    <dgm:pt modelId="{17D25ADC-87BC-4152-96FD-B9C4412F647E}" type="parTrans" cxnId="{BC70B529-E638-4540-979A-AB3E6DF65B27}">
      <dgm:prSet/>
      <dgm:spPr/>
      <dgm:t>
        <a:bodyPr/>
        <a:lstStyle/>
        <a:p>
          <a:endParaRPr lang="en-US"/>
        </a:p>
      </dgm:t>
    </dgm:pt>
    <dgm:pt modelId="{F8D9E5D6-0BE7-4C9F-9E41-D8399EACB454}" type="sibTrans" cxnId="{BC70B529-E638-4540-979A-AB3E6DF65B27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1806BA4D-6BB5-47A2-8E00-5EE385702A16}" type="pres">
      <dgm:prSet presAssocID="{0817BF62-0D55-4229-8734-2583914AB10F}" presName="Name0" presStyleCnt="0">
        <dgm:presLayoutVars>
          <dgm:animLvl val="lvl"/>
          <dgm:resizeHandles val="exact"/>
        </dgm:presLayoutVars>
      </dgm:prSet>
      <dgm:spPr/>
    </dgm:pt>
    <dgm:pt modelId="{AF87A01B-152D-4917-9D65-A77FE87939D3}" type="pres">
      <dgm:prSet presAssocID="{7C1B06D6-7DEA-414E-89F9-6E29A5C8A233}" presName="compositeNode" presStyleCnt="0">
        <dgm:presLayoutVars>
          <dgm:bulletEnabled val="1"/>
        </dgm:presLayoutVars>
      </dgm:prSet>
      <dgm:spPr/>
    </dgm:pt>
    <dgm:pt modelId="{7983B742-AABD-4E5F-8B6A-3C832EB449FB}" type="pres">
      <dgm:prSet presAssocID="{7C1B06D6-7DEA-414E-89F9-6E29A5C8A233}" presName="bgRect" presStyleLbl="bgAccFollowNode1" presStyleIdx="0" presStyleCnt="4"/>
      <dgm:spPr/>
    </dgm:pt>
    <dgm:pt modelId="{0C6837BF-4903-4E7D-AD12-B9144D2D5E3B}" type="pres">
      <dgm:prSet presAssocID="{45C79407-AD9D-4DBA-97EB-39ACB03AED0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124A85D-8665-4CD6-9C30-C6638E9518D5}" type="pres">
      <dgm:prSet presAssocID="{7C1B06D6-7DEA-414E-89F9-6E29A5C8A233}" presName="bottomLine" presStyleLbl="alignNode1" presStyleIdx="1" presStyleCnt="8">
        <dgm:presLayoutVars/>
      </dgm:prSet>
      <dgm:spPr/>
    </dgm:pt>
    <dgm:pt modelId="{082276C9-496F-4001-AFD4-02834AD1AB94}" type="pres">
      <dgm:prSet presAssocID="{7C1B06D6-7DEA-414E-89F9-6E29A5C8A233}" presName="nodeText" presStyleLbl="bgAccFollowNode1" presStyleIdx="0" presStyleCnt="4">
        <dgm:presLayoutVars>
          <dgm:bulletEnabled val="1"/>
        </dgm:presLayoutVars>
      </dgm:prSet>
      <dgm:spPr/>
    </dgm:pt>
    <dgm:pt modelId="{11965C0D-BFAD-467D-846A-89AFF3C44971}" type="pres">
      <dgm:prSet presAssocID="{45C79407-AD9D-4DBA-97EB-39ACB03AED04}" presName="sibTrans" presStyleCnt="0"/>
      <dgm:spPr/>
    </dgm:pt>
    <dgm:pt modelId="{A39243FD-901E-4605-88E0-60237DC47003}" type="pres">
      <dgm:prSet presAssocID="{64F31215-0D17-48CF-A9F2-564E02D39B7F}" presName="compositeNode" presStyleCnt="0">
        <dgm:presLayoutVars>
          <dgm:bulletEnabled val="1"/>
        </dgm:presLayoutVars>
      </dgm:prSet>
      <dgm:spPr/>
    </dgm:pt>
    <dgm:pt modelId="{39B26637-D408-4AA9-88B1-F40C2B4C6373}" type="pres">
      <dgm:prSet presAssocID="{64F31215-0D17-48CF-A9F2-564E02D39B7F}" presName="bgRect" presStyleLbl="bgAccFollowNode1" presStyleIdx="1" presStyleCnt="4"/>
      <dgm:spPr/>
    </dgm:pt>
    <dgm:pt modelId="{7B6C015E-C6CD-4CD6-A23F-F18D17407E4C}" type="pres">
      <dgm:prSet presAssocID="{3E03EB79-E22E-4120-A033-F4672E1AE303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0030A9D-0059-4C9D-A811-0D9CD795438C}" type="pres">
      <dgm:prSet presAssocID="{64F31215-0D17-48CF-A9F2-564E02D39B7F}" presName="bottomLine" presStyleLbl="alignNode1" presStyleIdx="3" presStyleCnt="8">
        <dgm:presLayoutVars/>
      </dgm:prSet>
      <dgm:spPr/>
    </dgm:pt>
    <dgm:pt modelId="{E64B4B00-F0BA-4943-A685-1F1552DB208B}" type="pres">
      <dgm:prSet presAssocID="{64F31215-0D17-48CF-A9F2-564E02D39B7F}" presName="nodeText" presStyleLbl="bgAccFollowNode1" presStyleIdx="1" presStyleCnt="4">
        <dgm:presLayoutVars>
          <dgm:bulletEnabled val="1"/>
        </dgm:presLayoutVars>
      </dgm:prSet>
      <dgm:spPr/>
    </dgm:pt>
    <dgm:pt modelId="{619F0FB1-A65A-42A4-8A8A-517A4919AFCD}" type="pres">
      <dgm:prSet presAssocID="{3E03EB79-E22E-4120-A033-F4672E1AE303}" presName="sibTrans" presStyleCnt="0"/>
      <dgm:spPr/>
    </dgm:pt>
    <dgm:pt modelId="{E3269F2F-2AF6-4405-938C-C8C8038880A0}" type="pres">
      <dgm:prSet presAssocID="{76E942AC-2FCB-4C9D-805A-9E554E306B0A}" presName="compositeNode" presStyleCnt="0">
        <dgm:presLayoutVars>
          <dgm:bulletEnabled val="1"/>
        </dgm:presLayoutVars>
      </dgm:prSet>
      <dgm:spPr/>
    </dgm:pt>
    <dgm:pt modelId="{86B49711-1CC0-4AED-8518-FBB7DC3EC0D9}" type="pres">
      <dgm:prSet presAssocID="{76E942AC-2FCB-4C9D-805A-9E554E306B0A}" presName="bgRect" presStyleLbl="bgAccFollowNode1" presStyleIdx="2" presStyleCnt="4"/>
      <dgm:spPr/>
    </dgm:pt>
    <dgm:pt modelId="{256436AF-55C6-4926-BB62-519B208F64EF}" type="pres">
      <dgm:prSet presAssocID="{06E00D3B-76FA-4D1D-9D23-5502BC3CCE0B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F0B7C3A-B59D-45B1-AB9C-EFD3A5513B0B}" type="pres">
      <dgm:prSet presAssocID="{76E942AC-2FCB-4C9D-805A-9E554E306B0A}" presName="bottomLine" presStyleLbl="alignNode1" presStyleIdx="5" presStyleCnt="8">
        <dgm:presLayoutVars/>
      </dgm:prSet>
      <dgm:spPr/>
    </dgm:pt>
    <dgm:pt modelId="{23BF2F02-B10B-4843-B02C-427F7F7F7AE0}" type="pres">
      <dgm:prSet presAssocID="{76E942AC-2FCB-4C9D-805A-9E554E306B0A}" presName="nodeText" presStyleLbl="bgAccFollowNode1" presStyleIdx="2" presStyleCnt="4">
        <dgm:presLayoutVars>
          <dgm:bulletEnabled val="1"/>
        </dgm:presLayoutVars>
      </dgm:prSet>
      <dgm:spPr/>
    </dgm:pt>
    <dgm:pt modelId="{FA83615D-782B-47AC-8608-0F5BC623FE7B}" type="pres">
      <dgm:prSet presAssocID="{06E00D3B-76FA-4D1D-9D23-5502BC3CCE0B}" presName="sibTrans" presStyleCnt="0"/>
      <dgm:spPr/>
    </dgm:pt>
    <dgm:pt modelId="{6F9B045F-7DEC-4FE4-8941-7CBABB8DC3B3}" type="pres">
      <dgm:prSet presAssocID="{20895FED-BD6E-47F0-91B4-F07EBD763B4F}" presName="compositeNode" presStyleCnt="0">
        <dgm:presLayoutVars>
          <dgm:bulletEnabled val="1"/>
        </dgm:presLayoutVars>
      </dgm:prSet>
      <dgm:spPr/>
    </dgm:pt>
    <dgm:pt modelId="{61896722-B7F7-4945-B193-2FD6E05A37EA}" type="pres">
      <dgm:prSet presAssocID="{20895FED-BD6E-47F0-91B4-F07EBD763B4F}" presName="bgRect" presStyleLbl="bgAccFollowNode1" presStyleIdx="3" presStyleCnt="4"/>
      <dgm:spPr/>
    </dgm:pt>
    <dgm:pt modelId="{DC25F059-50E3-4A3F-B454-C747B810E14B}" type="pres">
      <dgm:prSet presAssocID="{F8D9E5D6-0BE7-4C9F-9E41-D8399EACB454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F9561525-136F-41F0-BE1D-150CE9A354FA}" type="pres">
      <dgm:prSet presAssocID="{20895FED-BD6E-47F0-91B4-F07EBD763B4F}" presName="bottomLine" presStyleLbl="alignNode1" presStyleIdx="7" presStyleCnt="8">
        <dgm:presLayoutVars/>
      </dgm:prSet>
      <dgm:spPr/>
    </dgm:pt>
    <dgm:pt modelId="{ADD6B5E4-D1D6-440E-B7EF-A9E6FCB3678E}" type="pres">
      <dgm:prSet presAssocID="{20895FED-BD6E-47F0-91B4-F07EBD763B4F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0CB8E310-F770-4E63-A22A-526F72C8A94D}" type="presOf" srcId="{76E942AC-2FCB-4C9D-805A-9E554E306B0A}" destId="{86B49711-1CC0-4AED-8518-FBB7DC3EC0D9}" srcOrd="0" destOrd="0" presId="urn:microsoft.com/office/officeart/2016/7/layout/BasicLinearProcessNumbered"/>
    <dgm:cxn modelId="{4DDBA418-5D8A-4C21-BE05-F3110F40DF1A}" srcId="{0817BF62-0D55-4229-8734-2583914AB10F}" destId="{76E942AC-2FCB-4C9D-805A-9E554E306B0A}" srcOrd="2" destOrd="0" parTransId="{ADA053E8-C1C3-4FDB-A622-90723F869E67}" sibTransId="{06E00D3B-76FA-4D1D-9D23-5502BC3CCE0B}"/>
    <dgm:cxn modelId="{A082091F-0CDB-481B-A17A-294C7EB9EB27}" type="presOf" srcId="{20895FED-BD6E-47F0-91B4-F07EBD763B4F}" destId="{ADD6B5E4-D1D6-440E-B7EF-A9E6FCB3678E}" srcOrd="1" destOrd="0" presId="urn:microsoft.com/office/officeart/2016/7/layout/BasicLinearProcessNumbered"/>
    <dgm:cxn modelId="{AD38D626-3B4E-440A-8771-916A37A1ED77}" type="presOf" srcId="{64F31215-0D17-48CF-A9F2-564E02D39B7F}" destId="{E64B4B00-F0BA-4943-A685-1F1552DB208B}" srcOrd="1" destOrd="0" presId="urn:microsoft.com/office/officeart/2016/7/layout/BasicLinearProcessNumbered"/>
    <dgm:cxn modelId="{BC70B529-E638-4540-979A-AB3E6DF65B27}" srcId="{0817BF62-0D55-4229-8734-2583914AB10F}" destId="{20895FED-BD6E-47F0-91B4-F07EBD763B4F}" srcOrd="3" destOrd="0" parTransId="{17D25ADC-87BC-4152-96FD-B9C4412F647E}" sibTransId="{F8D9E5D6-0BE7-4C9F-9E41-D8399EACB454}"/>
    <dgm:cxn modelId="{AC0E433A-B78F-467B-84CD-6F250F5A9B41}" type="presOf" srcId="{76E942AC-2FCB-4C9D-805A-9E554E306B0A}" destId="{23BF2F02-B10B-4843-B02C-427F7F7F7AE0}" srcOrd="1" destOrd="0" presId="urn:microsoft.com/office/officeart/2016/7/layout/BasicLinearProcessNumbered"/>
    <dgm:cxn modelId="{52606A3E-4706-44AB-86B2-5D74F1D6A417}" type="presOf" srcId="{06E00D3B-76FA-4D1D-9D23-5502BC3CCE0B}" destId="{256436AF-55C6-4926-BB62-519B208F64EF}" srcOrd="0" destOrd="0" presId="urn:microsoft.com/office/officeart/2016/7/layout/BasicLinearProcessNumbered"/>
    <dgm:cxn modelId="{4FF73269-3C94-495B-B14C-0BEB76F01282}" type="presOf" srcId="{0817BF62-0D55-4229-8734-2583914AB10F}" destId="{1806BA4D-6BB5-47A2-8E00-5EE385702A16}" srcOrd="0" destOrd="0" presId="urn:microsoft.com/office/officeart/2016/7/layout/BasicLinearProcessNumbered"/>
    <dgm:cxn modelId="{653EA479-22C3-4CE6-947B-D79D6987A539}" type="presOf" srcId="{45C79407-AD9D-4DBA-97EB-39ACB03AED04}" destId="{0C6837BF-4903-4E7D-AD12-B9144D2D5E3B}" srcOrd="0" destOrd="0" presId="urn:microsoft.com/office/officeart/2016/7/layout/BasicLinearProcessNumbered"/>
    <dgm:cxn modelId="{E3F37781-1482-4269-B227-54EEDA23437D}" type="presOf" srcId="{7C1B06D6-7DEA-414E-89F9-6E29A5C8A233}" destId="{082276C9-496F-4001-AFD4-02834AD1AB94}" srcOrd="1" destOrd="0" presId="urn:microsoft.com/office/officeart/2016/7/layout/BasicLinearProcessNumbered"/>
    <dgm:cxn modelId="{40345D85-224F-463A-A7E9-5797C1DAEBBF}" type="presOf" srcId="{7C1B06D6-7DEA-414E-89F9-6E29A5C8A233}" destId="{7983B742-AABD-4E5F-8B6A-3C832EB449FB}" srcOrd="0" destOrd="0" presId="urn:microsoft.com/office/officeart/2016/7/layout/BasicLinearProcessNumbered"/>
    <dgm:cxn modelId="{443EC786-59A5-490A-8F6D-25105DB4B456}" type="presOf" srcId="{64F31215-0D17-48CF-A9F2-564E02D39B7F}" destId="{39B26637-D408-4AA9-88B1-F40C2B4C6373}" srcOrd="0" destOrd="0" presId="urn:microsoft.com/office/officeart/2016/7/layout/BasicLinearProcessNumbered"/>
    <dgm:cxn modelId="{895D4F91-1E25-4D1B-B2D5-103D1E730AA6}" type="presOf" srcId="{F8D9E5D6-0BE7-4C9F-9E41-D8399EACB454}" destId="{DC25F059-50E3-4A3F-B454-C747B810E14B}" srcOrd="0" destOrd="0" presId="urn:microsoft.com/office/officeart/2016/7/layout/BasicLinearProcessNumbered"/>
    <dgm:cxn modelId="{D146A89F-CC06-4C1F-8E6D-99156B3C44F2}" srcId="{0817BF62-0D55-4229-8734-2583914AB10F}" destId="{7C1B06D6-7DEA-414E-89F9-6E29A5C8A233}" srcOrd="0" destOrd="0" parTransId="{BDADF15B-87AB-4FDB-82AE-80FE4BBF1E78}" sibTransId="{45C79407-AD9D-4DBA-97EB-39ACB03AED04}"/>
    <dgm:cxn modelId="{0CE003B9-7257-4FA9-B184-23874E52B83C}" type="presOf" srcId="{20895FED-BD6E-47F0-91B4-F07EBD763B4F}" destId="{61896722-B7F7-4945-B193-2FD6E05A37EA}" srcOrd="0" destOrd="0" presId="urn:microsoft.com/office/officeart/2016/7/layout/BasicLinearProcessNumbered"/>
    <dgm:cxn modelId="{FEE53FDB-A040-49F5-B766-4E5FC230B155}" type="presOf" srcId="{3E03EB79-E22E-4120-A033-F4672E1AE303}" destId="{7B6C015E-C6CD-4CD6-A23F-F18D17407E4C}" srcOrd="0" destOrd="0" presId="urn:microsoft.com/office/officeart/2016/7/layout/BasicLinearProcessNumbered"/>
    <dgm:cxn modelId="{81336BFC-734F-420F-B3FB-C0EDE9F1EBAC}" srcId="{0817BF62-0D55-4229-8734-2583914AB10F}" destId="{64F31215-0D17-48CF-A9F2-564E02D39B7F}" srcOrd="1" destOrd="0" parTransId="{D7A9E4A8-0445-4D5B-9D8A-ED6B577235F4}" sibTransId="{3E03EB79-E22E-4120-A033-F4672E1AE303}"/>
    <dgm:cxn modelId="{3E806F56-6813-47F4-A6DB-E48A77490863}" type="presParOf" srcId="{1806BA4D-6BB5-47A2-8E00-5EE385702A16}" destId="{AF87A01B-152D-4917-9D65-A77FE87939D3}" srcOrd="0" destOrd="0" presId="urn:microsoft.com/office/officeart/2016/7/layout/BasicLinearProcessNumbered"/>
    <dgm:cxn modelId="{4AEAB067-6886-433A-B8C7-A96709A7CB7B}" type="presParOf" srcId="{AF87A01B-152D-4917-9D65-A77FE87939D3}" destId="{7983B742-AABD-4E5F-8B6A-3C832EB449FB}" srcOrd="0" destOrd="0" presId="urn:microsoft.com/office/officeart/2016/7/layout/BasicLinearProcessNumbered"/>
    <dgm:cxn modelId="{3D9C10A4-AEB7-4649-8284-82D8A1DDBE4B}" type="presParOf" srcId="{AF87A01B-152D-4917-9D65-A77FE87939D3}" destId="{0C6837BF-4903-4E7D-AD12-B9144D2D5E3B}" srcOrd="1" destOrd="0" presId="urn:microsoft.com/office/officeart/2016/7/layout/BasicLinearProcessNumbered"/>
    <dgm:cxn modelId="{AB7152A2-C5B8-41A1-8A36-2232F3E9EDB3}" type="presParOf" srcId="{AF87A01B-152D-4917-9D65-A77FE87939D3}" destId="{F124A85D-8665-4CD6-9C30-C6638E9518D5}" srcOrd="2" destOrd="0" presId="urn:microsoft.com/office/officeart/2016/7/layout/BasicLinearProcessNumbered"/>
    <dgm:cxn modelId="{C1AF8498-1EB8-42AF-BD61-CE8C34773B12}" type="presParOf" srcId="{AF87A01B-152D-4917-9D65-A77FE87939D3}" destId="{082276C9-496F-4001-AFD4-02834AD1AB94}" srcOrd="3" destOrd="0" presId="urn:microsoft.com/office/officeart/2016/7/layout/BasicLinearProcessNumbered"/>
    <dgm:cxn modelId="{91EAEEF2-D0DA-4861-8D93-BAA39101D422}" type="presParOf" srcId="{1806BA4D-6BB5-47A2-8E00-5EE385702A16}" destId="{11965C0D-BFAD-467D-846A-89AFF3C44971}" srcOrd="1" destOrd="0" presId="urn:microsoft.com/office/officeart/2016/7/layout/BasicLinearProcessNumbered"/>
    <dgm:cxn modelId="{2BDF95AA-1164-4414-BBF3-9340A419E3A0}" type="presParOf" srcId="{1806BA4D-6BB5-47A2-8E00-5EE385702A16}" destId="{A39243FD-901E-4605-88E0-60237DC47003}" srcOrd="2" destOrd="0" presId="urn:microsoft.com/office/officeart/2016/7/layout/BasicLinearProcessNumbered"/>
    <dgm:cxn modelId="{75DFA65C-655F-4C87-9F07-9721E0732381}" type="presParOf" srcId="{A39243FD-901E-4605-88E0-60237DC47003}" destId="{39B26637-D408-4AA9-88B1-F40C2B4C6373}" srcOrd="0" destOrd="0" presId="urn:microsoft.com/office/officeart/2016/7/layout/BasicLinearProcessNumbered"/>
    <dgm:cxn modelId="{BF69BD25-E7EB-43C9-A7D7-62D69145A7FF}" type="presParOf" srcId="{A39243FD-901E-4605-88E0-60237DC47003}" destId="{7B6C015E-C6CD-4CD6-A23F-F18D17407E4C}" srcOrd="1" destOrd="0" presId="urn:microsoft.com/office/officeart/2016/7/layout/BasicLinearProcessNumbered"/>
    <dgm:cxn modelId="{3A8040B5-2057-412E-A52D-55AD7CEAB285}" type="presParOf" srcId="{A39243FD-901E-4605-88E0-60237DC47003}" destId="{E0030A9D-0059-4C9D-A811-0D9CD795438C}" srcOrd="2" destOrd="0" presId="urn:microsoft.com/office/officeart/2016/7/layout/BasicLinearProcessNumbered"/>
    <dgm:cxn modelId="{67130FAA-1DA8-4C42-8C6A-6E8C2818F24D}" type="presParOf" srcId="{A39243FD-901E-4605-88E0-60237DC47003}" destId="{E64B4B00-F0BA-4943-A685-1F1552DB208B}" srcOrd="3" destOrd="0" presId="urn:microsoft.com/office/officeart/2016/7/layout/BasicLinearProcessNumbered"/>
    <dgm:cxn modelId="{574BBA2E-511D-4C96-A660-937CF2145FD5}" type="presParOf" srcId="{1806BA4D-6BB5-47A2-8E00-5EE385702A16}" destId="{619F0FB1-A65A-42A4-8A8A-517A4919AFCD}" srcOrd="3" destOrd="0" presId="urn:microsoft.com/office/officeart/2016/7/layout/BasicLinearProcessNumbered"/>
    <dgm:cxn modelId="{D2D54FD1-4250-42D1-874C-530A58E06A42}" type="presParOf" srcId="{1806BA4D-6BB5-47A2-8E00-5EE385702A16}" destId="{E3269F2F-2AF6-4405-938C-C8C8038880A0}" srcOrd="4" destOrd="0" presId="urn:microsoft.com/office/officeart/2016/7/layout/BasicLinearProcessNumbered"/>
    <dgm:cxn modelId="{87A09FD6-C881-4D80-A9E1-A1CCC8E4335C}" type="presParOf" srcId="{E3269F2F-2AF6-4405-938C-C8C8038880A0}" destId="{86B49711-1CC0-4AED-8518-FBB7DC3EC0D9}" srcOrd="0" destOrd="0" presId="urn:microsoft.com/office/officeart/2016/7/layout/BasicLinearProcessNumbered"/>
    <dgm:cxn modelId="{E4CB0499-2179-47A2-937A-814DB31887B6}" type="presParOf" srcId="{E3269F2F-2AF6-4405-938C-C8C8038880A0}" destId="{256436AF-55C6-4926-BB62-519B208F64EF}" srcOrd="1" destOrd="0" presId="urn:microsoft.com/office/officeart/2016/7/layout/BasicLinearProcessNumbered"/>
    <dgm:cxn modelId="{89EFD3A8-93D0-489D-8EA3-2425169DDA22}" type="presParOf" srcId="{E3269F2F-2AF6-4405-938C-C8C8038880A0}" destId="{2F0B7C3A-B59D-45B1-AB9C-EFD3A5513B0B}" srcOrd="2" destOrd="0" presId="urn:microsoft.com/office/officeart/2016/7/layout/BasicLinearProcessNumbered"/>
    <dgm:cxn modelId="{50216892-6847-45EA-B643-B2D405C46DC3}" type="presParOf" srcId="{E3269F2F-2AF6-4405-938C-C8C8038880A0}" destId="{23BF2F02-B10B-4843-B02C-427F7F7F7AE0}" srcOrd="3" destOrd="0" presId="urn:microsoft.com/office/officeart/2016/7/layout/BasicLinearProcessNumbered"/>
    <dgm:cxn modelId="{364CFD97-B5F6-4708-8164-B1533597C2D7}" type="presParOf" srcId="{1806BA4D-6BB5-47A2-8E00-5EE385702A16}" destId="{FA83615D-782B-47AC-8608-0F5BC623FE7B}" srcOrd="5" destOrd="0" presId="urn:microsoft.com/office/officeart/2016/7/layout/BasicLinearProcessNumbered"/>
    <dgm:cxn modelId="{F0EA1108-F62F-4596-BDCB-8A43229DEB69}" type="presParOf" srcId="{1806BA4D-6BB5-47A2-8E00-5EE385702A16}" destId="{6F9B045F-7DEC-4FE4-8941-7CBABB8DC3B3}" srcOrd="6" destOrd="0" presId="urn:microsoft.com/office/officeart/2016/7/layout/BasicLinearProcessNumbered"/>
    <dgm:cxn modelId="{C1526A5D-190C-4ECE-9FC6-B94B3991C079}" type="presParOf" srcId="{6F9B045F-7DEC-4FE4-8941-7CBABB8DC3B3}" destId="{61896722-B7F7-4945-B193-2FD6E05A37EA}" srcOrd="0" destOrd="0" presId="urn:microsoft.com/office/officeart/2016/7/layout/BasicLinearProcessNumbered"/>
    <dgm:cxn modelId="{433AF432-75BA-4F9A-9A9C-B71BC567300F}" type="presParOf" srcId="{6F9B045F-7DEC-4FE4-8941-7CBABB8DC3B3}" destId="{DC25F059-50E3-4A3F-B454-C747B810E14B}" srcOrd="1" destOrd="0" presId="urn:microsoft.com/office/officeart/2016/7/layout/BasicLinearProcessNumbered"/>
    <dgm:cxn modelId="{9211A44A-39DD-4377-992C-ABF56D7533B1}" type="presParOf" srcId="{6F9B045F-7DEC-4FE4-8941-7CBABB8DC3B3}" destId="{F9561525-136F-41F0-BE1D-150CE9A354FA}" srcOrd="2" destOrd="0" presId="urn:microsoft.com/office/officeart/2016/7/layout/BasicLinearProcessNumbered"/>
    <dgm:cxn modelId="{12D26672-58FE-45DD-972F-8520F5584E57}" type="presParOf" srcId="{6F9B045F-7DEC-4FE4-8941-7CBABB8DC3B3}" destId="{ADD6B5E4-D1D6-440E-B7EF-A9E6FCB3678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3B742-AABD-4E5F-8B6A-3C832EB449FB}">
      <dsp:nvSpPr>
        <dsp:cNvPr id="0" name=""/>
        <dsp:cNvSpPr/>
      </dsp:nvSpPr>
      <dsp:spPr>
        <a:xfrm>
          <a:off x="3194" y="0"/>
          <a:ext cx="2534575" cy="329489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05" tIns="330200" rIns="1976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Describe Dalton’s atomic theory and its significance in the study of matter. </a:t>
          </a:r>
        </a:p>
      </dsp:txBody>
      <dsp:txXfrm>
        <a:off x="3194" y="1252061"/>
        <a:ext cx="2534575" cy="1976938"/>
      </dsp:txXfrm>
    </dsp:sp>
    <dsp:sp modelId="{0C6837BF-4903-4E7D-AD12-B9144D2D5E3B}">
      <dsp:nvSpPr>
        <dsp:cNvPr id="0" name=""/>
        <dsp:cNvSpPr/>
      </dsp:nvSpPr>
      <dsp:spPr>
        <a:xfrm>
          <a:off x="776248" y="329489"/>
          <a:ext cx="988469" cy="9884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21006" y="474247"/>
        <a:ext cx="698953" cy="698953"/>
      </dsp:txXfrm>
    </dsp:sp>
    <dsp:sp modelId="{F124A85D-8665-4CD6-9C30-C6638E9518D5}">
      <dsp:nvSpPr>
        <dsp:cNvPr id="0" name=""/>
        <dsp:cNvSpPr/>
      </dsp:nvSpPr>
      <dsp:spPr>
        <a:xfrm>
          <a:off x="3194" y="3294826"/>
          <a:ext cx="25345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B26637-D408-4AA9-88B1-F40C2B4C6373}">
      <dsp:nvSpPr>
        <dsp:cNvPr id="0" name=""/>
        <dsp:cNvSpPr/>
      </dsp:nvSpPr>
      <dsp:spPr>
        <a:xfrm>
          <a:off x="2791228" y="0"/>
          <a:ext cx="2534575" cy="329489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05" tIns="330200" rIns="1976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Infer a conceptual model of the structure of an atom, including the properties of the major subatomic particles. </a:t>
          </a:r>
        </a:p>
      </dsp:txBody>
      <dsp:txXfrm>
        <a:off x="2791228" y="1252061"/>
        <a:ext cx="2534575" cy="1976938"/>
      </dsp:txXfrm>
    </dsp:sp>
    <dsp:sp modelId="{7B6C015E-C6CD-4CD6-A23F-F18D17407E4C}">
      <dsp:nvSpPr>
        <dsp:cNvPr id="0" name=""/>
        <dsp:cNvSpPr/>
      </dsp:nvSpPr>
      <dsp:spPr>
        <a:xfrm>
          <a:off x="3564281" y="329489"/>
          <a:ext cx="988469" cy="988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709039" y="474247"/>
        <a:ext cx="698953" cy="698953"/>
      </dsp:txXfrm>
    </dsp:sp>
    <dsp:sp modelId="{E0030A9D-0059-4C9D-A811-0D9CD795438C}">
      <dsp:nvSpPr>
        <dsp:cNvPr id="0" name=""/>
        <dsp:cNvSpPr/>
      </dsp:nvSpPr>
      <dsp:spPr>
        <a:xfrm>
          <a:off x="2791228" y="3294826"/>
          <a:ext cx="25345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49711-1CC0-4AED-8518-FBB7DC3EC0D9}">
      <dsp:nvSpPr>
        <dsp:cNvPr id="0" name=""/>
        <dsp:cNvSpPr/>
      </dsp:nvSpPr>
      <dsp:spPr>
        <a:xfrm>
          <a:off x="5579261" y="0"/>
          <a:ext cx="2534575" cy="329489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05" tIns="330200" rIns="1976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Demonstrate the relationship between the atomic mass of an element and the isotopes of the element. </a:t>
          </a:r>
        </a:p>
      </dsp:txBody>
      <dsp:txXfrm>
        <a:off x="5579261" y="1252061"/>
        <a:ext cx="2534575" cy="1976938"/>
      </dsp:txXfrm>
    </dsp:sp>
    <dsp:sp modelId="{256436AF-55C6-4926-BB62-519B208F64EF}">
      <dsp:nvSpPr>
        <dsp:cNvPr id="0" name=""/>
        <dsp:cNvSpPr/>
      </dsp:nvSpPr>
      <dsp:spPr>
        <a:xfrm>
          <a:off x="6352315" y="329489"/>
          <a:ext cx="988469" cy="98846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497073" y="474247"/>
        <a:ext cx="698953" cy="698953"/>
      </dsp:txXfrm>
    </dsp:sp>
    <dsp:sp modelId="{2F0B7C3A-B59D-45B1-AB9C-EFD3A5513B0B}">
      <dsp:nvSpPr>
        <dsp:cNvPr id="0" name=""/>
        <dsp:cNvSpPr/>
      </dsp:nvSpPr>
      <dsp:spPr>
        <a:xfrm>
          <a:off x="5579261" y="3294826"/>
          <a:ext cx="253457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96722-B7F7-4945-B193-2FD6E05A37EA}">
      <dsp:nvSpPr>
        <dsp:cNvPr id="0" name=""/>
        <dsp:cNvSpPr/>
      </dsp:nvSpPr>
      <dsp:spPr>
        <a:xfrm>
          <a:off x="8367295" y="0"/>
          <a:ext cx="2534575" cy="329489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605" tIns="330200" rIns="1976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Give a short history of how the concept of the atom developed. </a:t>
          </a:r>
        </a:p>
      </dsp:txBody>
      <dsp:txXfrm>
        <a:off x="8367295" y="1252061"/>
        <a:ext cx="2534575" cy="1976938"/>
      </dsp:txXfrm>
    </dsp:sp>
    <dsp:sp modelId="{DC25F059-50E3-4A3F-B454-C747B810E14B}">
      <dsp:nvSpPr>
        <dsp:cNvPr id="0" name=""/>
        <dsp:cNvSpPr/>
      </dsp:nvSpPr>
      <dsp:spPr>
        <a:xfrm>
          <a:off x="9140348" y="329489"/>
          <a:ext cx="988469" cy="9884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065" tIns="12700" rIns="77065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9285106" y="474247"/>
        <a:ext cx="698953" cy="698953"/>
      </dsp:txXfrm>
    </dsp:sp>
    <dsp:sp modelId="{F9561525-136F-41F0-BE1D-150CE9A354FA}">
      <dsp:nvSpPr>
        <dsp:cNvPr id="0" name=""/>
        <dsp:cNvSpPr/>
      </dsp:nvSpPr>
      <dsp:spPr>
        <a:xfrm>
          <a:off x="8367295" y="3294826"/>
          <a:ext cx="25345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38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5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56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54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3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9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2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9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701B18BB-73F8-4857-94C1-1DDA2E44D989}" type="datetimeFigureOut">
              <a:rPr lang="en-US" smtClean="0"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ADCCAD41-0DB2-4F88-99EC-605F4A5CFD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space.mit.edu/bitstream/handle/1721.1/76712/22-02-spring-2003/contents/index.htm" TargetMode="External"/><Relationship Id="rId2" Type="http://schemas.openxmlformats.org/officeDocument/2006/relationships/image" Target="../media/image13.jpg&amp;ehk=5TFmrxJPW5cs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tomic_wieght" TargetMode="External"/><Relationship Id="rId2" Type="http://schemas.openxmlformats.org/officeDocument/2006/relationships/image" Target="../media/image14.jpg&amp;ehk=tJtEymA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rdchemdwiki.wikispaces.com/Atomic+Structure+and+Electrons+in+Atoms" TargetMode="External"/><Relationship Id="rId5" Type="http://schemas.openxmlformats.org/officeDocument/2006/relationships/image" Target="../media/image15.png&amp;ehk=g5Ist7LU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s://creativecommons.org/licenses/by-nc/3.0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periodictabledevelopment.wikispaces.com/Dmitri+Mendeleev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&amp;ehk=N6jZGmF6BQzye8MUKDoddw&amp;r=0&amp;pid=OfficeInsert"/><Relationship Id="rId11" Type="http://schemas.openxmlformats.org/officeDocument/2006/relationships/hyperlink" Target="https://taksreview.wikispaces.com/61+Newton's+Three+Laws" TargetMode="External"/><Relationship Id="rId5" Type="http://schemas.openxmlformats.org/officeDocument/2006/relationships/hyperlink" Target="http://swabsandsensibility.wordpress.com/" TargetMode="External"/><Relationship Id="rId10" Type="http://schemas.openxmlformats.org/officeDocument/2006/relationships/hyperlink" Target="https://taksreview.wikispaces.com/61+Newton%27s+Three+Laws" TargetMode="External"/><Relationship Id="rId4" Type="http://schemas.openxmlformats.org/officeDocument/2006/relationships/image" Target="../media/image17.jpg&amp;ehk=cmWuMn1iFBxxb9caNiCa"/><Relationship Id="rId9" Type="http://schemas.openxmlformats.org/officeDocument/2006/relationships/image" Target="../media/image19.jpg&amp;ehk=nu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vdunlevyscience.wikispaces.com/Physical+Science+-+Matter+and+Chemistry" TargetMode="External"/><Relationship Id="rId4" Type="http://schemas.openxmlformats.org/officeDocument/2006/relationships/image" Target="../media/image20.jpeg&amp;ehk=mMy35d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://www.wikipremed.com/image.php?img=020100_68zzzz182450_270px-Stylised_Lithium_Atom.svg_68.jpg&amp;image_id=182450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5.jpg&amp;ehk=uTsgoMR1Ao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2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1.wdp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hyperlink" Target="https://mms-humanities.wikispaces.com/Democritu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&amp;ehk=tONGia7Ftl1r5wJpyKIgaw&amp;r=0&amp;pid=OfficeInsert"/><Relationship Id="rId5" Type="http://schemas.openxmlformats.org/officeDocument/2006/relationships/hyperlink" Target="http://en.wikipedia.org/wiki/File:John_Dalton_by_Charles_Turner.jpg" TargetMode="External"/><Relationship Id="rId4" Type="http://schemas.openxmlformats.org/officeDocument/2006/relationships/image" Target="../media/image7.jpg&amp;ehk=imhzrfejxJhni9B"/><Relationship Id="rId9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azQRcSCRa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rclay10sci.wikispaces.com/Atomic+structure" TargetMode="External"/><Relationship Id="rId2" Type="http://schemas.openxmlformats.org/officeDocument/2006/relationships/image" Target="../media/image12.gif&amp;ehk=ml4FJ0BEMziRsb1RZKd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QP4UJhNn0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DB066-8C14-4A76-B44F-875F5E3AA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Bellwork</a:t>
            </a:r>
            <a:r>
              <a:rPr lang="en-US" dirty="0"/>
              <a:t> #3 -  01/11/18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D0362-5F4D-4885-BA02-1F5F877D1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Which atomic model was considered the plum pudding model?</a:t>
            </a:r>
          </a:p>
        </p:txBody>
      </p:sp>
    </p:spTree>
    <p:extLst>
      <p:ext uri="{BB962C8B-B14F-4D97-AF65-F5344CB8AC3E}">
        <p14:creationId xmlns:p14="http://schemas.microsoft.com/office/powerpoint/2010/main" val="858767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AF911CC2-B243-4459-A270-EF0D857E9A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6" r="-1" b="-1"/>
          <a:stretch/>
        </p:blipFill>
        <p:spPr>
          <a:xfrm>
            <a:off x="643192" y="645106"/>
            <a:ext cx="5451627" cy="55688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9DBB9-212D-40F6-AAD1-2B55CC64C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135" y="484632"/>
            <a:ext cx="5161935" cy="1609344"/>
          </a:xfrm>
        </p:spPr>
        <p:txBody>
          <a:bodyPr>
            <a:normAutofit/>
          </a:bodyPr>
          <a:lstStyle/>
          <a:p>
            <a:r>
              <a:rPr lang="en-US" sz="4800" dirty="0"/>
              <a:t>The structure of the nuclear atom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13C8D-8677-4D5F-BE0C-44CBA73C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135" y="2121408"/>
            <a:ext cx="5161934" cy="4092579"/>
          </a:xfrm>
        </p:spPr>
        <p:txBody>
          <a:bodyPr>
            <a:normAutofit/>
          </a:bodyPr>
          <a:lstStyle/>
          <a:p>
            <a:r>
              <a:rPr lang="en-US" sz="2400" dirty="0"/>
              <a:t>Ernest Rutherford (1871-1937) developed a new theory about the atom using gold </a:t>
            </a:r>
          </a:p>
          <a:p>
            <a:pPr lvl="1"/>
            <a:r>
              <a:rPr lang="en-US" sz="2400" dirty="0"/>
              <a:t>Proposed that almost all the mass and all the positive charge are concentrated in a small region at the center of the atom. 	</a:t>
            </a:r>
          </a:p>
          <a:p>
            <a:r>
              <a:rPr lang="en-US" sz="2400" dirty="0"/>
              <a:t> </a:t>
            </a:r>
            <a:r>
              <a:rPr lang="en-US" sz="2400" u="sng" dirty="0"/>
              <a:t>Nucleus</a:t>
            </a:r>
            <a:r>
              <a:rPr lang="en-US" sz="2400" dirty="0"/>
              <a:t>: the central core of an atom, composed of protons and neutrons. </a:t>
            </a:r>
          </a:p>
          <a:p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06869B-BF99-423B-ABF5-583F30991228}"/>
              </a:ext>
            </a:extLst>
          </p:cNvPr>
          <p:cNvSpPr txBox="1"/>
          <p:nvPr/>
        </p:nvSpPr>
        <p:spPr>
          <a:xfrm>
            <a:off x="3310082" y="6013932"/>
            <a:ext cx="278473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dspace.mit.edu/bitstream/handle/1721.1/76712/22-02-spring-2003/contents/index.htm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/>
              </a:rPr>
              <a:t>CC BY-NC-SA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262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id="{A690CFCC-D82D-47E1-AC21-12FD39DCD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63942" y="2204262"/>
            <a:ext cx="4773168" cy="3958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2576A-0967-4158-876C-90F2E921D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Atomic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0EF98-4BC3-4569-BD56-51B9A7D98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080" y="484631"/>
            <a:ext cx="5707966" cy="618579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Most atoms are composed of electrons, protons, and neutrons. </a:t>
            </a:r>
          </a:p>
          <a:p>
            <a:r>
              <a:rPr lang="en-US" sz="2400" dirty="0"/>
              <a:t>Protons and neutrons make up the nucleus</a:t>
            </a:r>
          </a:p>
          <a:p>
            <a:r>
              <a:rPr lang="en-US" sz="2400" dirty="0"/>
              <a:t>Electrons surround the nucleus </a:t>
            </a:r>
          </a:p>
          <a:p>
            <a:r>
              <a:rPr lang="en-US" sz="2400" dirty="0"/>
              <a:t>Each element in the periodic table has a different number. Why? </a:t>
            </a:r>
          </a:p>
          <a:p>
            <a:r>
              <a:rPr lang="en-US" sz="2400" u="sng" dirty="0"/>
              <a:t>Atomic number</a:t>
            </a:r>
            <a:r>
              <a:rPr lang="en-US" sz="2400" dirty="0"/>
              <a:t>: the number of protons in the nucleus of the atom of that element </a:t>
            </a:r>
          </a:p>
          <a:p>
            <a:r>
              <a:rPr lang="en-US" sz="2400" dirty="0"/>
              <a:t>Example: Since all hydrogen atoms have 1 proton, the atomic number of hydrogen is 1</a:t>
            </a:r>
          </a:p>
          <a:p>
            <a:r>
              <a:rPr lang="en-US" sz="2400" i="1" dirty="0"/>
              <a:t>Thus, the number of protons (positively charged particles) in the nucleus of an atom must equal the number of electrons (negatively charged particles) around its nucleus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E2E70D-E7B8-45F4-81EC-8C8843AF2E61}"/>
              </a:ext>
            </a:extLst>
          </p:cNvPr>
          <p:cNvSpPr txBox="1"/>
          <p:nvPr/>
        </p:nvSpPr>
        <p:spPr>
          <a:xfrm>
            <a:off x="3217482" y="5962443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Atomic_wieght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3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82CB8F1-9D77-4C91-A40A-C403C4458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33999" y="2159234"/>
            <a:ext cx="5112461" cy="25497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A0BB40-AC68-4FB4-9059-FB47F52B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Mass number/Atomic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9C99-626B-4AC9-94FD-548101140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2400" u="sng" dirty="0"/>
              <a:t>Mass Number</a:t>
            </a:r>
            <a:r>
              <a:rPr lang="en-US" sz="2400" dirty="0"/>
              <a:t>: the total number of protons and neutrons in the nucleus. </a:t>
            </a:r>
          </a:p>
          <a:p>
            <a:r>
              <a:rPr lang="en-US" sz="2400" dirty="0"/>
              <a:t>You can determine the composition (make up) of an atom of any element form its atomic number and its mass number. </a:t>
            </a:r>
          </a:p>
          <a:p>
            <a:r>
              <a:rPr lang="en-US" sz="2400" dirty="0"/>
              <a:t>Number of neutrons = mass number – atomic number</a:t>
            </a:r>
          </a:p>
          <a:p>
            <a:r>
              <a:rPr lang="en-US" sz="2400" dirty="0"/>
              <a:t># protons = # electrons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569738-C15D-49A3-AAAE-73582C596C51}"/>
              </a:ext>
            </a:extLst>
          </p:cNvPr>
          <p:cNvSpPr txBox="1"/>
          <p:nvPr/>
        </p:nvSpPr>
        <p:spPr>
          <a:xfrm>
            <a:off x="3126832" y="4508971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mrdchemdwiki.wikispaces.com/Atomic+Structure+and+Electrons+in+Atom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63201-8640-4426-A86C-0EF0EADB2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Number and Mass Number Practice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CCDDC6-A138-423C-A720-595F7C129A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069524"/>
              </p:ext>
            </p:extLst>
          </p:nvPr>
        </p:nvGraphicFramePr>
        <p:xfrm>
          <a:off x="1069975" y="2120900"/>
          <a:ext cx="10604576" cy="41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44">
                  <a:extLst>
                    <a:ext uri="{9D8B030D-6E8A-4147-A177-3AD203B41FA5}">
                      <a16:colId xmlns:a16="http://schemas.microsoft.com/office/drawing/2014/main" val="3786768820"/>
                    </a:ext>
                  </a:extLst>
                </a:gridCol>
                <a:gridCol w="2651144">
                  <a:extLst>
                    <a:ext uri="{9D8B030D-6E8A-4147-A177-3AD203B41FA5}">
                      <a16:colId xmlns:a16="http://schemas.microsoft.com/office/drawing/2014/main" val="1933616799"/>
                    </a:ext>
                  </a:extLst>
                </a:gridCol>
                <a:gridCol w="2651144">
                  <a:extLst>
                    <a:ext uri="{9D8B030D-6E8A-4147-A177-3AD203B41FA5}">
                      <a16:colId xmlns:a16="http://schemas.microsoft.com/office/drawing/2014/main" val="1704324166"/>
                    </a:ext>
                  </a:extLst>
                </a:gridCol>
                <a:gridCol w="2651144">
                  <a:extLst>
                    <a:ext uri="{9D8B030D-6E8A-4147-A177-3AD203B41FA5}">
                      <a16:colId xmlns:a16="http://schemas.microsoft.com/office/drawing/2014/main" val="1574158512"/>
                    </a:ext>
                  </a:extLst>
                </a:gridCol>
              </a:tblGrid>
              <a:tr h="826209">
                <a:tc>
                  <a:txBody>
                    <a:bodyPr/>
                    <a:lstStyle/>
                    <a:p>
                      <a:r>
                        <a:rPr lang="en-US" dirty="0"/>
                        <a:t>Element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Neutrons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204418"/>
                  </a:ext>
                </a:extLst>
              </a:tr>
              <a:tr h="826209">
                <a:tc>
                  <a:txBody>
                    <a:bodyPr/>
                    <a:lstStyle/>
                    <a:p>
                      <a:r>
                        <a:rPr lang="en-US" dirty="0"/>
                        <a:t>Carbon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69938"/>
                  </a:ext>
                </a:extLst>
              </a:tr>
              <a:tr h="826209">
                <a:tc>
                  <a:txBody>
                    <a:bodyPr/>
                    <a:lstStyle/>
                    <a:p>
                      <a:r>
                        <a:rPr lang="en-US" dirty="0"/>
                        <a:t>Neon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75528"/>
                  </a:ext>
                </a:extLst>
              </a:tr>
              <a:tr h="826209">
                <a:tc>
                  <a:txBody>
                    <a:bodyPr/>
                    <a:lstStyle/>
                    <a:p>
                      <a:r>
                        <a:rPr lang="en-US" dirty="0"/>
                        <a:t>Potassium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41068"/>
                  </a:ext>
                </a:extLst>
              </a:tr>
              <a:tr h="826209">
                <a:tc>
                  <a:txBody>
                    <a:bodyPr/>
                    <a:lstStyle/>
                    <a:p>
                      <a:r>
                        <a:rPr lang="en-US" dirty="0"/>
                        <a:t>Nickel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2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646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4" name="Picture 2" descr="Image result for isotopes">
            <a:extLst>
              <a:ext uri="{FF2B5EF4-FFF2-40B4-BE49-F238E27FC236}">
                <a16:creationId xmlns:a16="http://schemas.microsoft.com/office/drawing/2014/main" id="{8D8471A1-735C-4890-BE21-A5C013B9A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9" y="1900392"/>
            <a:ext cx="5112461" cy="306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3B225C-168A-49C6-B4B8-7653EA10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8" y="0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400" dirty="0"/>
              <a:t>Isotopes of the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ECCC-5588-45CE-B75A-A4F566049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991" y="1403603"/>
            <a:ext cx="5791200" cy="528327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Atoms of the same element may have different nuclear structures. </a:t>
            </a:r>
          </a:p>
          <a:p>
            <a:r>
              <a:rPr lang="en-US" sz="2400" dirty="0"/>
              <a:t>The number of protons will remain the same, however, the number of neutrons may differ. </a:t>
            </a:r>
          </a:p>
          <a:p>
            <a:r>
              <a:rPr lang="en-US" sz="2400" u="sng" dirty="0"/>
              <a:t>Isotopes</a:t>
            </a:r>
            <a:r>
              <a:rPr lang="en-US" sz="2400" dirty="0"/>
              <a:t>: atoms that have the same number of protons but different numbers of neutrons. </a:t>
            </a:r>
          </a:p>
          <a:p>
            <a:r>
              <a:rPr lang="en-US" sz="2400" dirty="0"/>
              <a:t>Despite these differences, isotopes are chemically alike because they have identical numbers of protons and electrons. </a:t>
            </a:r>
          </a:p>
          <a:p>
            <a:r>
              <a:rPr lang="en-US" sz="2400" dirty="0"/>
              <a:t>These subatomic particles are responsible for the characteristic chemical behavior of each element. </a:t>
            </a:r>
          </a:p>
        </p:txBody>
      </p:sp>
    </p:spTree>
    <p:extLst>
      <p:ext uri="{BB962C8B-B14F-4D97-AF65-F5344CB8AC3E}">
        <p14:creationId xmlns:p14="http://schemas.microsoft.com/office/powerpoint/2010/main" val="56549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67FFD-3C7A-4F26-87D4-4B01CFBD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Isotope Practice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E9E653-D77C-4879-8667-0BA8CEB32E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0645084"/>
              </p:ext>
            </p:extLst>
          </p:nvPr>
        </p:nvGraphicFramePr>
        <p:xfrm>
          <a:off x="1069974" y="2120900"/>
          <a:ext cx="10451466" cy="3385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22">
                  <a:extLst>
                    <a:ext uri="{9D8B030D-6E8A-4147-A177-3AD203B41FA5}">
                      <a16:colId xmlns:a16="http://schemas.microsoft.com/office/drawing/2014/main" val="1762224396"/>
                    </a:ext>
                  </a:extLst>
                </a:gridCol>
                <a:gridCol w="3483822">
                  <a:extLst>
                    <a:ext uri="{9D8B030D-6E8A-4147-A177-3AD203B41FA5}">
                      <a16:colId xmlns:a16="http://schemas.microsoft.com/office/drawing/2014/main" val="4277255660"/>
                    </a:ext>
                  </a:extLst>
                </a:gridCol>
                <a:gridCol w="3483822">
                  <a:extLst>
                    <a:ext uri="{9D8B030D-6E8A-4147-A177-3AD203B41FA5}">
                      <a16:colId xmlns:a16="http://schemas.microsoft.com/office/drawing/2014/main" val="1502584023"/>
                    </a:ext>
                  </a:extLst>
                </a:gridCol>
              </a:tblGrid>
              <a:tr h="846455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Chromium - 58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Chromium - 63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723575"/>
                  </a:ext>
                </a:extLst>
              </a:tr>
              <a:tr h="846455">
                <a:tc>
                  <a:txBody>
                    <a:bodyPr/>
                    <a:lstStyle/>
                    <a:p>
                      <a:r>
                        <a:rPr lang="en-US" sz="2800" dirty="0"/>
                        <a:t># of protons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789643"/>
                  </a:ext>
                </a:extLst>
              </a:tr>
              <a:tr h="846455">
                <a:tc>
                  <a:txBody>
                    <a:bodyPr/>
                    <a:lstStyle/>
                    <a:p>
                      <a:r>
                        <a:rPr lang="en-US" sz="2800" dirty="0"/>
                        <a:t># of neutrons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937533"/>
                  </a:ext>
                </a:extLst>
              </a:tr>
              <a:tr h="846455">
                <a:tc>
                  <a:txBody>
                    <a:bodyPr/>
                    <a:lstStyle/>
                    <a:p>
                      <a:r>
                        <a:rPr lang="en-US" sz="2800" dirty="0"/>
                        <a:t># of electrons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69557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2DE560B-5FB8-406C-AF9D-E0F8EA9D9EC7}"/>
              </a:ext>
            </a:extLst>
          </p:cNvPr>
          <p:cNvSpPr/>
          <p:nvPr/>
        </p:nvSpPr>
        <p:spPr>
          <a:xfrm>
            <a:off x="4593265" y="3051544"/>
            <a:ext cx="935665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DF733A-E544-4362-A3A2-A8FE1C057A2A}"/>
              </a:ext>
            </a:extLst>
          </p:cNvPr>
          <p:cNvSpPr/>
          <p:nvPr/>
        </p:nvSpPr>
        <p:spPr>
          <a:xfrm>
            <a:off x="8116556" y="3051544"/>
            <a:ext cx="935665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ECF005-41FD-4392-8BEF-9DC0DA47BDF7}"/>
              </a:ext>
            </a:extLst>
          </p:cNvPr>
          <p:cNvSpPr/>
          <p:nvPr/>
        </p:nvSpPr>
        <p:spPr>
          <a:xfrm>
            <a:off x="4593265" y="3891516"/>
            <a:ext cx="935665" cy="4734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C3B7E8-8DB9-4707-8915-B01E3E7A4C20}"/>
              </a:ext>
            </a:extLst>
          </p:cNvPr>
          <p:cNvSpPr/>
          <p:nvPr/>
        </p:nvSpPr>
        <p:spPr>
          <a:xfrm>
            <a:off x="8116556" y="3891516"/>
            <a:ext cx="935665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93DED-0392-4614-9E92-844BCDC1A007}"/>
              </a:ext>
            </a:extLst>
          </p:cNvPr>
          <p:cNvSpPr/>
          <p:nvPr/>
        </p:nvSpPr>
        <p:spPr>
          <a:xfrm>
            <a:off x="4593264" y="4715834"/>
            <a:ext cx="935665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92D2A0-2345-4591-B61E-323D141D2062}"/>
              </a:ext>
            </a:extLst>
          </p:cNvPr>
          <p:cNvSpPr/>
          <p:nvPr/>
        </p:nvSpPr>
        <p:spPr>
          <a:xfrm>
            <a:off x="8116556" y="4726467"/>
            <a:ext cx="935665" cy="489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7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11" name="Picture 10" descr="A person sitting in a chair&#10;&#10;Description generated with high confidence">
            <a:extLst>
              <a:ext uri="{FF2B5EF4-FFF2-40B4-BE49-F238E27FC236}">
                <a16:creationId xmlns:a16="http://schemas.microsoft.com/office/drawing/2014/main" id="{C8663591-3F83-4A33-A1A6-8CF7D6DE5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-2" b="11056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pic>
        <p:nvPicPr>
          <p:cNvPr id="5" name="Picture 4" descr="A close up of a person&#10;&#10;Description generated with high confidence">
            <a:extLst>
              <a:ext uri="{FF2B5EF4-FFF2-40B4-BE49-F238E27FC236}">
                <a16:creationId xmlns:a16="http://schemas.microsoft.com/office/drawing/2014/main" id="{6DF1DF3A-B4BE-43BA-ACF9-8D379A2403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r="-3" b="10469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0F973CB1-F4E5-4372-8386-29CB58FD3B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r="5" b="7544"/>
          <a:stretch/>
        </p:blipFill>
        <p:spPr>
          <a:xfrm>
            <a:off x="6241217" y="3324679"/>
            <a:ext cx="2380871" cy="27777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77418B-8C8A-4431-82D8-B3951B97522E}"/>
              </a:ext>
            </a:extLst>
          </p:cNvPr>
          <p:cNvSpPr txBox="1"/>
          <p:nvPr/>
        </p:nvSpPr>
        <p:spPr>
          <a:xfrm>
            <a:off x="9572373" y="6870700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1" tooltip="https://taksreview.wikispaces.com/61+Newton%27s+Three+Law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3A7658-7A00-42FB-B29C-668A04D8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400" dirty="0"/>
              <a:t>Famous Chemist group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65E4C-A3AF-468B-A4AC-4A50D5B97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2121408"/>
            <a:ext cx="5168168" cy="37596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 partners choose 2 of the following chemists and create a presentation describing their lives and work.  You should be able to argue which of the chemists had the biggest impact on the chemistry community when you have finished your research. </a:t>
            </a:r>
          </a:p>
          <a:p>
            <a:r>
              <a:rPr lang="en-US" sz="2400" dirty="0"/>
              <a:t>Group project is due </a:t>
            </a:r>
            <a:r>
              <a:rPr lang="en-US" sz="2400" b="1" u="sng" dirty="0"/>
              <a:t>JANUARY 22</a:t>
            </a:r>
            <a:r>
              <a:rPr lang="en-US" sz="2400" b="1" u="sng" baseline="30000" dirty="0"/>
              <a:t>ND</a:t>
            </a:r>
            <a:r>
              <a:rPr lang="en-US" sz="2400" b="1" u="sng" dirty="0"/>
              <a:t>.  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5CA511-0F62-45DD-AB34-C27E8AC400DD}"/>
              </a:ext>
            </a:extLst>
          </p:cNvPr>
          <p:cNvSpPr txBox="1"/>
          <p:nvPr/>
        </p:nvSpPr>
        <p:spPr>
          <a:xfrm>
            <a:off x="6940046" y="6870700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periodictabledevelopment.wikispaces.com/Dmitri+Mendeleev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AB028-09EE-4741-8BAA-E2157EF51F46}"/>
              </a:ext>
            </a:extLst>
          </p:cNvPr>
          <p:cNvSpPr txBox="1"/>
          <p:nvPr/>
        </p:nvSpPr>
        <p:spPr>
          <a:xfrm>
            <a:off x="9240475" y="5902362"/>
            <a:ext cx="26420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swabsandsensibility.wordpress.com/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nc/3.0/"/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29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necklace&#10;&#10;Description generated with high confidence">
            <a:extLst>
              <a:ext uri="{FF2B5EF4-FFF2-40B4-BE49-F238E27FC236}">
                <a16:creationId xmlns:a16="http://schemas.microsoft.com/office/drawing/2014/main" id="{99F02E62-12D0-4759-BBE4-0DBFEC6A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11407" y="1054100"/>
            <a:ext cx="4507184" cy="4382677"/>
          </a:xfrm>
          <a:prstGeom prst="rect">
            <a:avLst/>
          </a:prstGeom>
        </p:spPr>
      </p:pic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E5987E-49EB-4FC7-913A-71A69DA71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en-US" sz="8000"/>
              <a:t>Exit ticket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31020-33B6-4391-B9E2-38D11F2BE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220" y="4790199"/>
            <a:ext cx="4615180" cy="668769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580A46-176E-43F9-9EDF-CB4BB53637A0}"/>
              </a:ext>
            </a:extLst>
          </p:cNvPr>
          <p:cNvSpPr txBox="1"/>
          <p:nvPr/>
        </p:nvSpPr>
        <p:spPr>
          <a:xfrm>
            <a:off x="2998963" y="5236722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vdunlevyscience.wikispaces.com/Physical+Science+-+Matter+and+Chemistry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8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indoor, apple&#10;&#10;Description generated with very high confidence">
            <a:extLst>
              <a:ext uri="{FF2B5EF4-FFF2-40B4-BE49-F238E27FC236}">
                <a16:creationId xmlns:a16="http://schemas.microsoft.com/office/drawing/2014/main" id="{CD7E9C8F-BCFD-4FC5-BF1F-FA14B7705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32" t="25321" r="1" b="1579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4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6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BB8A29-759D-4C94-964D-1E9975163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dirty="0"/>
              <a:t>Atoms and the Atomic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0F9BB-7396-451F-B563-F2EF3791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565117"/>
            <a:ext cx="7891272" cy="620015"/>
          </a:xfrm>
          <a:ln>
            <a:noFill/>
          </a:ln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4F329-24FE-4F42-B7DE-F1DEB289B154}"/>
              </a:ext>
            </a:extLst>
          </p:cNvPr>
          <p:cNvSpPr txBox="1"/>
          <p:nvPr/>
        </p:nvSpPr>
        <p:spPr>
          <a:xfrm>
            <a:off x="9572373" y="6657944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wikipremed.com/image.php?img=020100_68zzzz182450_270px-Stylised_Lithium_Atom.svg_68.jpg&amp;image_id=182450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31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5B89A2-280B-4A84-9064-C72D8632F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en-US" sz="6000"/>
              <a:t>Objectives </a:t>
            </a:r>
          </a:p>
        </p:txBody>
      </p:sp>
      <p:graphicFrame>
        <p:nvGraphicFramePr>
          <p:cNvPr id="5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90874"/>
              </p:ext>
            </p:extLst>
          </p:nvPr>
        </p:nvGraphicFramePr>
        <p:xfrm>
          <a:off x="643466" y="633637"/>
          <a:ext cx="10905066" cy="3294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0453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8" name="Rectangle 1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/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8" name="Picture 7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37642C4B-98BC-4EC9-8664-5AFC39C6E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2" b="1649"/>
          <a:stretch/>
        </p:blipFill>
        <p:spPr>
          <a:xfrm>
            <a:off x="8776087" y="2330472"/>
            <a:ext cx="3106457" cy="3771945"/>
          </a:xfrm>
          <a:prstGeom prst="rect">
            <a:avLst/>
          </a:prstGeom>
        </p:spPr>
      </p:pic>
      <p:pic>
        <p:nvPicPr>
          <p:cNvPr id="5" name="Picture 4" descr="A close up of a person&#10;&#10;Description generated with very high confidence">
            <a:extLst>
              <a:ext uri="{FF2B5EF4-FFF2-40B4-BE49-F238E27FC236}">
                <a16:creationId xmlns:a16="http://schemas.microsoft.com/office/drawing/2014/main" id="{85958FB9-A194-43B0-977A-89AF001ED7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3734" r="4206" b="-3"/>
          <a:stretch/>
        </p:blipFill>
        <p:spPr>
          <a:xfrm>
            <a:off x="6241217" y="321733"/>
            <a:ext cx="2380871" cy="2842075"/>
          </a:xfrm>
          <a:prstGeom prst="rect">
            <a:avLst/>
          </a:prstGeom>
        </p:spPr>
      </p:pic>
      <p:grpSp>
        <p:nvGrpSpPr>
          <p:cNvPr id="20" name="Group 1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295000E-5490-492F-A0AF-A92C72D1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>
            <a:normAutofit/>
          </a:bodyPr>
          <a:lstStyle/>
          <a:p>
            <a:r>
              <a:rPr lang="en-US" sz="4400"/>
              <a:t>History of the Atom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C04BA-237D-4BD7-B466-321EC6953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93" y="1652954"/>
            <a:ext cx="5168168" cy="4228082"/>
          </a:xfrm>
        </p:spPr>
        <p:txBody>
          <a:bodyPr>
            <a:normAutofit/>
          </a:bodyPr>
          <a:lstStyle/>
          <a:p>
            <a:r>
              <a:rPr lang="en-US" u="sng" dirty="0" err="1"/>
              <a:t>Domecritus</a:t>
            </a:r>
            <a:r>
              <a:rPr lang="en-US" u="sng" dirty="0"/>
              <a:t> of Abdera </a:t>
            </a:r>
            <a:r>
              <a:rPr lang="en-US" dirty="0"/>
              <a:t>(4</a:t>
            </a:r>
            <a:r>
              <a:rPr lang="en-US" baseline="30000" dirty="0"/>
              <a:t>th</a:t>
            </a:r>
            <a:r>
              <a:rPr lang="en-US" dirty="0"/>
              <a:t> century B.C.)</a:t>
            </a:r>
          </a:p>
          <a:p>
            <a:pPr lvl="1"/>
            <a:r>
              <a:rPr lang="en-US" sz="2000" dirty="0"/>
              <a:t>First to suggest the idea of atoms</a:t>
            </a:r>
          </a:p>
          <a:p>
            <a:pPr lvl="1"/>
            <a:r>
              <a:rPr lang="en-US" sz="2000" dirty="0"/>
              <a:t>Thought that matter was composed of tiny indivisible particles called atoms </a:t>
            </a:r>
          </a:p>
          <a:p>
            <a:pPr lvl="1"/>
            <a:r>
              <a:rPr lang="en-US" sz="2000" dirty="0"/>
              <a:t>Atoms were invisible, indestructible, fundamental units of matter </a:t>
            </a:r>
          </a:p>
          <a:p>
            <a:r>
              <a:rPr lang="en-US" u="sng" dirty="0"/>
              <a:t>John Dalton </a:t>
            </a:r>
            <a:r>
              <a:rPr lang="en-US" dirty="0"/>
              <a:t>(1766-1844)</a:t>
            </a:r>
          </a:p>
          <a:p>
            <a:pPr lvl="1"/>
            <a:r>
              <a:rPr lang="en-US" sz="2000" dirty="0"/>
              <a:t>Performed experiments to prove atoms </a:t>
            </a:r>
          </a:p>
          <a:p>
            <a:pPr lvl="1"/>
            <a:r>
              <a:rPr lang="en-US" sz="2000" dirty="0"/>
              <a:t>Formulated hypotheses and theories to explain his observations </a:t>
            </a:r>
          </a:p>
          <a:p>
            <a:pPr lvl="2"/>
            <a:r>
              <a:rPr lang="en-US" sz="2000" dirty="0"/>
              <a:t>Dalton’s atomic theory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D04D58-5F37-4FC6-87BD-C015444720B8}"/>
              </a:ext>
            </a:extLst>
          </p:cNvPr>
          <p:cNvSpPr txBox="1"/>
          <p:nvPr/>
        </p:nvSpPr>
        <p:spPr>
          <a:xfrm>
            <a:off x="9572372" y="6657945"/>
            <a:ext cx="26196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mms-humanities.wikispaces.com/Democritus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28827-706C-4AAF-B5BA-FB3A65D7E8EC}"/>
              </a:ext>
            </a:extLst>
          </p:cNvPr>
          <p:cNvSpPr txBox="1"/>
          <p:nvPr/>
        </p:nvSpPr>
        <p:spPr>
          <a:xfrm>
            <a:off x="9262917" y="5902362"/>
            <a:ext cx="26196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en.wikipedia.org/wiki/File:John_Dalton_by_Charles_Turner.jpg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998B-83B6-4AF5-9B94-41879755B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en-US" dirty="0"/>
              <a:t>Dalton’s Atomic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637BF-78B1-4F32-A022-6378495E6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292068"/>
            <a:ext cx="10058400" cy="4050792"/>
          </a:xfrm>
        </p:spPr>
        <p:txBody>
          <a:bodyPr/>
          <a:lstStyle/>
          <a:p>
            <a:r>
              <a:rPr lang="en-US" dirty="0"/>
              <a:t>All elements are composed of submicroscopic indivisible particles called atoms. </a:t>
            </a:r>
          </a:p>
          <a:p>
            <a:r>
              <a:rPr lang="en-US" dirty="0"/>
              <a:t>Atoms of the same element are identical. The atoms of any one element are different from those of any other element. </a:t>
            </a:r>
          </a:p>
          <a:p>
            <a:r>
              <a:rPr lang="en-US" dirty="0"/>
              <a:t>Atoms of different elements can physically mix together or can chemically combine with one another in simple whole-number ratios to form compounds. </a:t>
            </a:r>
          </a:p>
          <a:p>
            <a:r>
              <a:rPr lang="en-US" dirty="0"/>
              <a:t>Chemical reactions occur when atoms are separated, joined, or rearranged. However, atoms of one element are never changed into atoms of another element as a result of chemical reaction. </a:t>
            </a:r>
          </a:p>
        </p:txBody>
      </p:sp>
      <p:pic>
        <p:nvPicPr>
          <p:cNvPr id="1026" name="Picture 2" descr="Image result for dalton's atomic model labeled">
            <a:extLst>
              <a:ext uri="{FF2B5EF4-FFF2-40B4-BE49-F238E27FC236}">
                <a16:creationId xmlns:a16="http://schemas.microsoft.com/office/drawing/2014/main" id="{497C3E86-392C-4027-A0B3-33A7E0100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68" y="4314825"/>
            <a:ext cx="5429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71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4AEA1-78F0-454F-BB8D-A8E70787C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azQRcSCRaY">
            <a:hlinkClick r:id="" action="ppaction://media"/>
            <a:extLst>
              <a:ext uri="{FF2B5EF4-FFF2-40B4-BE49-F238E27FC236}">
                <a16:creationId xmlns:a16="http://schemas.microsoft.com/office/drawing/2014/main" id="{96316898-A89D-4342-B172-D138E6BEB20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4" name="Oval 7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5" name="Oval 7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 descr="Image result for atom size">
            <a:extLst>
              <a:ext uri="{FF2B5EF4-FFF2-40B4-BE49-F238E27FC236}">
                <a16:creationId xmlns:a16="http://schemas.microsoft.com/office/drawing/2014/main" id="{A1DCCBA1-B2E0-41E7-BB6A-4C34DF62E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3" y="640080"/>
            <a:ext cx="6632760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A03467-AF3E-4DC2-8BCD-EE2C9CCE3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What is an Atom?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26C7-536C-4C5C-A2CA-C37F7F829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Atom</a:t>
            </a:r>
            <a:r>
              <a:rPr lang="en-US" sz="2800" dirty="0"/>
              <a:t>: the smallest particle of an element that retains the properties of that element.</a:t>
            </a:r>
          </a:p>
          <a:p>
            <a:r>
              <a:rPr lang="en-US" sz="2800" dirty="0"/>
              <a:t>Atoms are far too small to see with the unaided eye</a:t>
            </a:r>
          </a:p>
          <a:p>
            <a:pPr marL="0" indent="0">
              <a:buNone/>
            </a:pPr>
            <a:r>
              <a:rPr lang="en-US" sz="1600" dirty="0"/>
              <a:t> </a:t>
            </a:r>
          </a:p>
          <a:p>
            <a:endParaRPr lang="en-US" sz="1600" u="sng" dirty="0"/>
          </a:p>
        </p:txBody>
      </p:sp>
    </p:spTree>
    <p:extLst>
      <p:ext uri="{BB962C8B-B14F-4D97-AF65-F5344CB8AC3E}">
        <p14:creationId xmlns:p14="http://schemas.microsoft.com/office/powerpoint/2010/main" val="48477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2B30F-EC46-4035-8096-DE8167419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78" b="2"/>
          <a:stretch/>
        </p:blipFill>
        <p:spPr>
          <a:xfrm>
            <a:off x="7253739" y="2093976"/>
            <a:ext cx="3874509" cy="32312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21F7D-D75F-4CFD-862F-65A2A2391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Electrons, Protons, and neutrons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3A4A-15C4-425C-9FDF-81D96F6CE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76400"/>
            <a:ext cx="5987444" cy="4806462"/>
          </a:xfrm>
        </p:spPr>
        <p:txBody>
          <a:bodyPr>
            <a:normAutofit/>
          </a:bodyPr>
          <a:lstStyle/>
          <a:p>
            <a:r>
              <a:rPr lang="en-US" dirty="0"/>
              <a:t>Atoms are divisible! </a:t>
            </a:r>
          </a:p>
          <a:p>
            <a:r>
              <a:rPr lang="en-US" dirty="0"/>
              <a:t>Subatomic particles: Electrons, Protons, and Neutrons</a:t>
            </a:r>
          </a:p>
          <a:p>
            <a:r>
              <a:rPr lang="en-US" u="sng" dirty="0"/>
              <a:t>Electrons</a:t>
            </a:r>
            <a:r>
              <a:rPr lang="en-US" dirty="0"/>
              <a:t>: negatively charged subatomic particles </a:t>
            </a:r>
          </a:p>
          <a:p>
            <a:pPr lvl="1"/>
            <a:r>
              <a:rPr lang="en-US" sz="2000" dirty="0"/>
              <a:t>Discovered by Sir J.J. Thomson in 1867.</a:t>
            </a:r>
          </a:p>
          <a:p>
            <a:pPr lvl="1"/>
            <a:r>
              <a:rPr lang="en-US" sz="2000" dirty="0"/>
              <a:t>Used a cathode ray </a:t>
            </a:r>
            <a:r>
              <a:rPr lang="en-US" sz="2000" dirty="0">
                <a:sym typeface="Wingdings" panose="05000000000000000000" pitchFamily="2" charset="2"/>
              </a:rPr>
              <a:t> glowing beam of electrons from one point to another.</a:t>
            </a:r>
            <a:endParaRPr lang="en-US" sz="2000" dirty="0"/>
          </a:p>
          <a:p>
            <a:r>
              <a:rPr lang="en-US" u="sng" dirty="0"/>
              <a:t>Protons: </a:t>
            </a:r>
            <a:r>
              <a:rPr lang="en-US" dirty="0"/>
              <a:t>positively charged subatomic particles</a:t>
            </a:r>
          </a:p>
          <a:p>
            <a:pPr lvl="1"/>
            <a:r>
              <a:rPr lang="en-US" sz="2000" dirty="0"/>
              <a:t>Discovered by E. Goldstein in 1886.</a:t>
            </a:r>
          </a:p>
          <a:p>
            <a:r>
              <a:rPr lang="en-US" u="sng" dirty="0"/>
              <a:t>Neutrons</a:t>
            </a:r>
            <a:r>
              <a:rPr lang="en-US" dirty="0"/>
              <a:t>: subatomic particles with not charge, but their mass nearly equals that of the proton. </a:t>
            </a:r>
          </a:p>
          <a:p>
            <a:pPr lvl="1"/>
            <a:r>
              <a:rPr lang="en-US" sz="2000" dirty="0"/>
              <a:t>Discovered by Sir James Chadwick in 1932.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891DD-47B5-4554-B483-26DB5F088B06}"/>
              </a:ext>
            </a:extLst>
          </p:cNvPr>
          <p:cNvSpPr txBox="1"/>
          <p:nvPr/>
        </p:nvSpPr>
        <p:spPr>
          <a:xfrm>
            <a:off x="9334239" y="6011334"/>
            <a:ext cx="1800042" cy="30777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mrclay10sci.wikispaces.com/Atomic+structure"/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/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94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30EB-668B-4B0E-80C3-5C9BC0F78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QP4UJhNn0I">
            <a:hlinkClick r:id="" action="ppaction://media"/>
            <a:extLst>
              <a:ext uri="{FF2B5EF4-FFF2-40B4-BE49-F238E27FC236}">
                <a16:creationId xmlns:a16="http://schemas.microsoft.com/office/drawing/2014/main" id="{818C4E5A-8C06-4552-93CB-ECF3C628016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86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5387</TotalTime>
  <Words>860</Words>
  <Application>Microsoft Office PowerPoint</Application>
  <PresentationFormat>Widescreen</PresentationFormat>
  <Paragraphs>99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Rockwell</vt:lpstr>
      <vt:lpstr>Rockwell Condensed</vt:lpstr>
      <vt:lpstr>Rockwell Extra Bold</vt:lpstr>
      <vt:lpstr>Wingdings</vt:lpstr>
      <vt:lpstr>Wood Type</vt:lpstr>
      <vt:lpstr>Bellwork #3 -  01/11/18</vt:lpstr>
      <vt:lpstr>Atoms and the Atomic Theory</vt:lpstr>
      <vt:lpstr>Objectives </vt:lpstr>
      <vt:lpstr>History of the Atom </vt:lpstr>
      <vt:lpstr>Dalton’s Atomic Theory</vt:lpstr>
      <vt:lpstr>PowerPoint Presentation</vt:lpstr>
      <vt:lpstr>What is an Atom?</vt:lpstr>
      <vt:lpstr>Electrons, Protons, and neutrons</vt:lpstr>
      <vt:lpstr>PowerPoint Presentation</vt:lpstr>
      <vt:lpstr>The structure of the nuclear atom</vt:lpstr>
      <vt:lpstr>Atomic Number</vt:lpstr>
      <vt:lpstr>Mass number/Atomic Mass</vt:lpstr>
      <vt:lpstr>Atomic Number and Mass Number Practice </vt:lpstr>
      <vt:lpstr>Isotopes of the Elements</vt:lpstr>
      <vt:lpstr>Isotope Practice </vt:lpstr>
      <vt:lpstr>Famous Chemist group project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#4 -  08/24/17</dc:title>
  <dc:creator>Megan Murphy</dc:creator>
  <cp:lastModifiedBy>Megan Murphy</cp:lastModifiedBy>
  <cp:revision>20</cp:revision>
  <dcterms:created xsi:type="dcterms:W3CDTF">2017-08-22T21:15:14Z</dcterms:created>
  <dcterms:modified xsi:type="dcterms:W3CDTF">2018-01-10T19:58:02Z</dcterms:modified>
</cp:coreProperties>
</file>