
<file path=[Content_Types].xml><?xml version="1.0" encoding="utf-8"?>
<Types xmlns="http://schemas.openxmlformats.org/package/2006/content-types">
  <Default Extension="png" ContentType="image/png"/>
  <Default Extension="org" ContentType="image/jpeg"/>
  <Default Extension="gif&amp;ehk=DZE4DaVsTshdvGWLoVOSAg&amp;r=0&amp;pid=OfficeInsert" ContentType="image/gif"/>
  <Default Extension="png&amp;ehk=FhxuNDFt9oBLJsFb5R3kzQ&amp;r=0&amp;pid=OfficeInsert" ContentType="image/png"/>
  <Default Extension="gif&amp;ehk=jdiu0jKcuuwXVfNXiPo8zA&amp;r=0&amp;pid=OfficeInsert" ContentType="image/gif"/>
  <Default Extension="jpeg" ContentType="image/jpeg"/>
  <Default Extension="rels" ContentType="application/vnd.openxmlformats-package.relationships+xml"/>
  <Default Extension="xml" ContentType="application/xml"/>
  <Default Extension="gif&amp;ehk=dh8gZRMUEgcaO03ILDjAhw&amp;r=0&amp;pid=OfficeInsert" ContentType="image/gif"/>
  <Default Extension="png&amp;ehk=O6hkwnO" ContentType="image/png"/>
  <Default Extension="png&amp;ehk=TCrNTj3ExvxhEy1aAZnVIw&amp;r=0&amp;pid=OfficeInsert" ContentType="image/png"/>
  <Default Extension="jpg&amp;ehk=AS2aRUjuVc859KiXRuBsBg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3308D-62A0-4AAF-B7C3-027AA2727B7F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72A49D80-B84B-439E-8265-762F1B8464EB}">
      <dgm:prSet/>
      <dgm:spPr/>
      <dgm:t>
        <a:bodyPr/>
        <a:lstStyle/>
        <a:p>
          <a:r>
            <a:rPr lang="en-US"/>
            <a:t>Relate the function of the plasma (cell) membrane to its structure. </a:t>
          </a:r>
        </a:p>
      </dgm:t>
    </dgm:pt>
    <dgm:pt modelId="{9D3F24FD-EDD1-49DA-91DB-D448B21E8EB3}" type="parTrans" cxnId="{3C6D6027-3552-4AA7-9561-29E09246E3D8}">
      <dgm:prSet/>
      <dgm:spPr/>
      <dgm:t>
        <a:bodyPr/>
        <a:lstStyle/>
        <a:p>
          <a:endParaRPr lang="en-US"/>
        </a:p>
      </dgm:t>
    </dgm:pt>
    <dgm:pt modelId="{5901EF9D-BE87-4824-AB33-2E7FC317E673}" type="sibTrans" cxnId="{3C6D6027-3552-4AA7-9561-29E09246E3D8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9C790581-4F67-40D3-B6E9-B4132B01C82E}">
      <dgm:prSet/>
      <dgm:spPr/>
      <dgm:t>
        <a:bodyPr/>
        <a:lstStyle/>
        <a:p>
          <a:r>
            <a:rPr lang="en-US"/>
            <a:t>Compare and contrast the structure and function of mitochondria and chloroplasts. </a:t>
          </a:r>
        </a:p>
      </dgm:t>
    </dgm:pt>
    <dgm:pt modelId="{2C64242A-1EF6-457D-9AA8-4DD44292F005}" type="parTrans" cxnId="{941C86B9-9F56-47B8-A06A-00539A122CDD}">
      <dgm:prSet/>
      <dgm:spPr/>
      <dgm:t>
        <a:bodyPr/>
        <a:lstStyle/>
        <a:p>
          <a:endParaRPr lang="en-US"/>
        </a:p>
      </dgm:t>
    </dgm:pt>
    <dgm:pt modelId="{B2247F14-3B5B-4C92-ABD8-DCE30BE3E76A}" type="sibTrans" cxnId="{941C86B9-9F56-47B8-A06A-00539A122CD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3CFB531-26CD-4CBB-B4E1-0955934C57AF}">
      <dgm:prSet/>
      <dgm:spPr/>
      <dgm:t>
        <a:bodyPr/>
        <a:lstStyle/>
        <a:p>
          <a:r>
            <a:rPr lang="en-US"/>
            <a:t>Describe the model of conversion of light energy to chemical energy by photosynthetic organisms. </a:t>
          </a:r>
        </a:p>
      </dgm:t>
    </dgm:pt>
    <dgm:pt modelId="{27E5A0C1-C3BE-4A10-9DC0-C21CA7A455CC}" type="parTrans" cxnId="{4CA7464E-9BB2-4F5F-9207-B4AFE9CF6D9F}">
      <dgm:prSet/>
      <dgm:spPr/>
      <dgm:t>
        <a:bodyPr/>
        <a:lstStyle/>
        <a:p>
          <a:endParaRPr lang="en-US"/>
        </a:p>
      </dgm:t>
    </dgm:pt>
    <dgm:pt modelId="{49CEECDD-427A-4538-AE54-DD6CF2CE5E6A}" type="sibTrans" cxnId="{4CA7464E-9BB2-4F5F-9207-B4AFE9CF6D9F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5123FD69-13FB-490F-98D7-4BFE398BAC54}">
      <dgm:prSet/>
      <dgm:spPr/>
      <dgm:t>
        <a:bodyPr/>
        <a:lstStyle/>
        <a:p>
          <a:r>
            <a:rPr lang="en-US"/>
            <a:t>Compare and contrast cellular respiration and photosynthesis as energy conversion pathways. </a:t>
          </a:r>
        </a:p>
      </dgm:t>
    </dgm:pt>
    <dgm:pt modelId="{44671D89-D6F5-437A-9FBD-99206BC38D11}" type="parTrans" cxnId="{FA149890-C233-4FC6-87CA-A9A99C9DD26A}">
      <dgm:prSet/>
      <dgm:spPr/>
      <dgm:t>
        <a:bodyPr/>
        <a:lstStyle/>
        <a:p>
          <a:endParaRPr lang="en-US"/>
        </a:p>
      </dgm:t>
    </dgm:pt>
    <dgm:pt modelId="{4B675A9E-59D5-4313-AA8F-759C2AEAEB80}" type="sibTrans" cxnId="{FA149890-C233-4FC6-87CA-A9A99C9DD26A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82DB1FFB-D18A-4B18-80CB-F328EC972363}" type="pres">
      <dgm:prSet presAssocID="{9483308D-62A0-4AAF-B7C3-027AA2727B7F}" presName="Name0" presStyleCnt="0">
        <dgm:presLayoutVars>
          <dgm:animLvl val="lvl"/>
          <dgm:resizeHandles val="exact"/>
        </dgm:presLayoutVars>
      </dgm:prSet>
      <dgm:spPr/>
    </dgm:pt>
    <dgm:pt modelId="{1C332181-4D0F-4DEE-9698-F680EF9F5B42}" type="pres">
      <dgm:prSet presAssocID="{72A49D80-B84B-439E-8265-762F1B8464EB}" presName="compositeNode" presStyleCnt="0">
        <dgm:presLayoutVars>
          <dgm:bulletEnabled val="1"/>
        </dgm:presLayoutVars>
      </dgm:prSet>
      <dgm:spPr/>
    </dgm:pt>
    <dgm:pt modelId="{2F7A4299-9F8C-4558-84AF-078569DAACE4}" type="pres">
      <dgm:prSet presAssocID="{72A49D80-B84B-439E-8265-762F1B8464EB}" presName="bgRect" presStyleLbl="bgAccFollowNode1" presStyleIdx="0" presStyleCnt="4"/>
      <dgm:spPr/>
    </dgm:pt>
    <dgm:pt modelId="{457182DB-3640-4AE0-8C51-C6B05DAD8AE3}" type="pres">
      <dgm:prSet presAssocID="{5901EF9D-BE87-4824-AB33-2E7FC317E673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3C108CB-F8AA-4241-93A1-1D5584C275A4}" type="pres">
      <dgm:prSet presAssocID="{72A49D80-B84B-439E-8265-762F1B8464EB}" presName="bottomLine" presStyleLbl="alignNode1" presStyleIdx="1" presStyleCnt="8">
        <dgm:presLayoutVars/>
      </dgm:prSet>
      <dgm:spPr/>
    </dgm:pt>
    <dgm:pt modelId="{14E8D27A-11BD-4A89-AE4C-F2A35A14B955}" type="pres">
      <dgm:prSet presAssocID="{72A49D80-B84B-439E-8265-762F1B8464EB}" presName="nodeText" presStyleLbl="bgAccFollowNode1" presStyleIdx="0" presStyleCnt="4">
        <dgm:presLayoutVars>
          <dgm:bulletEnabled val="1"/>
        </dgm:presLayoutVars>
      </dgm:prSet>
      <dgm:spPr/>
    </dgm:pt>
    <dgm:pt modelId="{901E0F99-577F-4552-9C7C-820FC454FBB2}" type="pres">
      <dgm:prSet presAssocID="{5901EF9D-BE87-4824-AB33-2E7FC317E673}" presName="sibTrans" presStyleCnt="0"/>
      <dgm:spPr/>
    </dgm:pt>
    <dgm:pt modelId="{18388531-9BED-469C-94FB-9CD1F122A7C9}" type="pres">
      <dgm:prSet presAssocID="{9C790581-4F67-40D3-B6E9-B4132B01C82E}" presName="compositeNode" presStyleCnt="0">
        <dgm:presLayoutVars>
          <dgm:bulletEnabled val="1"/>
        </dgm:presLayoutVars>
      </dgm:prSet>
      <dgm:spPr/>
    </dgm:pt>
    <dgm:pt modelId="{AA6ACAAE-999D-496D-89DD-FE0319396076}" type="pres">
      <dgm:prSet presAssocID="{9C790581-4F67-40D3-B6E9-B4132B01C82E}" presName="bgRect" presStyleLbl="bgAccFollowNode1" presStyleIdx="1" presStyleCnt="4"/>
      <dgm:spPr/>
    </dgm:pt>
    <dgm:pt modelId="{7CFC9395-1E58-49B0-929D-BB16F67A00D7}" type="pres">
      <dgm:prSet presAssocID="{B2247F14-3B5B-4C92-ABD8-DCE30BE3E76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8AB34B5-2863-4634-B791-BD6D9C0174CA}" type="pres">
      <dgm:prSet presAssocID="{9C790581-4F67-40D3-B6E9-B4132B01C82E}" presName="bottomLine" presStyleLbl="alignNode1" presStyleIdx="3" presStyleCnt="8">
        <dgm:presLayoutVars/>
      </dgm:prSet>
      <dgm:spPr/>
    </dgm:pt>
    <dgm:pt modelId="{BC3C7B5A-3994-459C-92C1-189DDEE39FCF}" type="pres">
      <dgm:prSet presAssocID="{9C790581-4F67-40D3-B6E9-B4132B01C82E}" presName="nodeText" presStyleLbl="bgAccFollowNode1" presStyleIdx="1" presStyleCnt="4">
        <dgm:presLayoutVars>
          <dgm:bulletEnabled val="1"/>
        </dgm:presLayoutVars>
      </dgm:prSet>
      <dgm:spPr/>
    </dgm:pt>
    <dgm:pt modelId="{635DFC1D-00D1-4C36-93E0-A9B7D976040C}" type="pres">
      <dgm:prSet presAssocID="{B2247F14-3B5B-4C92-ABD8-DCE30BE3E76A}" presName="sibTrans" presStyleCnt="0"/>
      <dgm:spPr/>
    </dgm:pt>
    <dgm:pt modelId="{238D69E1-D6A7-4AAD-BBD6-6D18DB71A72E}" type="pres">
      <dgm:prSet presAssocID="{A3CFB531-26CD-4CBB-B4E1-0955934C57AF}" presName="compositeNode" presStyleCnt="0">
        <dgm:presLayoutVars>
          <dgm:bulletEnabled val="1"/>
        </dgm:presLayoutVars>
      </dgm:prSet>
      <dgm:spPr/>
    </dgm:pt>
    <dgm:pt modelId="{A0BCA5E1-885B-4C3F-B370-A25B15D8CA54}" type="pres">
      <dgm:prSet presAssocID="{A3CFB531-26CD-4CBB-B4E1-0955934C57AF}" presName="bgRect" presStyleLbl="bgAccFollowNode1" presStyleIdx="2" presStyleCnt="4"/>
      <dgm:spPr/>
    </dgm:pt>
    <dgm:pt modelId="{C8E38247-417E-48E0-8055-50E78B70B64D}" type="pres">
      <dgm:prSet presAssocID="{49CEECDD-427A-4538-AE54-DD6CF2CE5E6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3DC2B0F4-EF42-4879-A6C7-9A238588A237}" type="pres">
      <dgm:prSet presAssocID="{A3CFB531-26CD-4CBB-B4E1-0955934C57AF}" presName="bottomLine" presStyleLbl="alignNode1" presStyleIdx="5" presStyleCnt="8">
        <dgm:presLayoutVars/>
      </dgm:prSet>
      <dgm:spPr/>
    </dgm:pt>
    <dgm:pt modelId="{9594E19D-EE7A-421C-9ABB-2EB8BE89B7AA}" type="pres">
      <dgm:prSet presAssocID="{A3CFB531-26CD-4CBB-B4E1-0955934C57AF}" presName="nodeText" presStyleLbl="bgAccFollowNode1" presStyleIdx="2" presStyleCnt="4">
        <dgm:presLayoutVars>
          <dgm:bulletEnabled val="1"/>
        </dgm:presLayoutVars>
      </dgm:prSet>
      <dgm:spPr/>
    </dgm:pt>
    <dgm:pt modelId="{2BC8197B-F92B-4093-8413-336262B54BC7}" type="pres">
      <dgm:prSet presAssocID="{49CEECDD-427A-4538-AE54-DD6CF2CE5E6A}" presName="sibTrans" presStyleCnt="0"/>
      <dgm:spPr/>
    </dgm:pt>
    <dgm:pt modelId="{0186FECE-4139-4A7C-8816-B64E88DB51C8}" type="pres">
      <dgm:prSet presAssocID="{5123FD69-13FB-490F-98D7-4BFE398BAC54}" presName="compositeNode" presStyleCnt="0">
        <dgm:presLayoutVars>
          <dgm:bulletEnabled val="1"/>
        </dgm:presLayoutVars>
      </dgm:prSet>
      <dgm:spPr/>
    </dgm:pt>
    <dgm:pt modelId="{9657E908-D104-45DC-ADC0-68ADE5B4865A}" type="pres">
      <dgm:prSet presAssocID="{5123FD69-13FB-490F-98D7-4BFE398BAC54}" presName="bgRect" presStyleLbl="bgAccFollowNode1" presStyleIdx="3" presStyleCnt="4"/>
      <dgm:spPr/>
    </dgm:pt>
    <dgm:pt modelId="{1B587EAE-5D7F-4F8B-9591-B412E3F1432B}" type="pres">
      <dgm:prSet presAssocID="{4B675A9E-59D5-4313-AA8F-759C2AEAEB80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C85D936-37DB-4B0E-B258-4B40F0376EB4}" type="pres">
      <dgm:prSet presAssocID="{5123FD69-13FB-490F-98D7-4BFE398BAC54}" presName="bottomLine" presStyleLbl="alignNode1" presStyleIdx="7" presStyleCnt="8">
        <dgm:presLayoutVars/>
      </dgm:prSet>
      <dgm:spPr/>
    </dgm:pt>
    <dgm:pt modelId="{63DBE5C7-B40C-421C-8E12-B120043D1E4F}" type="pres">
      <dgm:prSet presAssocID="{5123FD69-13FB-490F-98D7-4BFE398BAC54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A500B91B-0608-4B7F-9371-C6F6FE2162AA}" type="presOf" srcId="{5901EF9D-BE87-4824-AB33-2E7FC317E673}" destId="{457182DB-3640-4AE0-8C51-C6B05DAD8AE3}" srcOrd="0" destOrd="0" presId="urn:microsoft.com/office/officeart/2016/7/layout/BasicLinearProcessNumbered"/>
    <dgm:cxn modelId="{3C6D6027-3552-4AA7-9561-29E09246E3D8}" srcId="{9483308D-62A0-4AAF-B7C3-027AA2727B7F}" destId="{72A49D80-B84B-439E-8265-762F1B8464EB}" srcOrd="0" destOrd="0" parTransId="{9D3F24FD-EDD1-49DA-91DB-D448B21E8EB3}" sibTransId="{5901EF9D-BE87-4824-AB33-2E7FC317E673}"/>
    <dgm:cxn modelId="{4CA7464E-9BB2-4F5F-9207-B4AFE9CF6D9F}" srcId="{9483308D-62A0-4AAF-B7C3-027AA2727B7F}" destId="{A3CFB531-26CD-4CBB-B4E1-0955934C57AF}" srcOrd="2" destOrd="0" parTransId="{27E5A0C1-C3BE-4A10-9DC0-C21CA7A455CC}" sibTransId="{49CEECDD-427A-4538-AE54-DD6CF2CE5E6A}"/>
    <dgm:cxn modelId="{79B9547C-13B3-4C03-82C6-8B31172721AA}" type="presOf" srcId="{4B675A9E-59D5-4313-AA8F-759C2AEAEB80}" destId="{1B587EAE-5D7F-4F8B-9591-B412E3F1432B}" srcOrd="0" destOrd="0" presId="urn:microsoft.com/office/officeart/2016/7/layout/BasicLinearProcessNumbered"/>
    <dgm:cxn modelId="{FA149890-C233-4FC6-87CA-A9A99C9DD26A}" srcId="{9483308D-62A0-4AAF-B7C3-027AA2727B7F}" destId="{5123FD69-13FB-490F-98D7-4BFE398BAC54}" srcOrd="3" destOrd="0" parTransId="{44671D89-D6F5-437A-9FBD-99206BC38D11}" sibTransId="{4B675A9E-59D5-4313-AA8F-759C2AEAEB80}"/>
    <dgm:cxn modelId="{C92F9F9D-4B36-4577-885E-853FEDF7EEAE}" type="presOf" srcId="{9C790581-4F67-40D3-B6E9-B4132B01C82E}" destId="{BC3C7B5A-3994-459C-92C1-189DDEE39FCF}" srcOrd="1" destOrd="0" presId="urn:microsoft.com/office/officeart/2016/7/layout/BasicLinearProcessNumbered"/>
    <dgm:cxn modelId="{D22A259F-38E3-4230-9DB7-A32DEC78F6D8}" type="presOf" srcId="{49CEECDD-427A-4538-AE54-DD6CF2CE5E6A}" destId="{C8E38247-417E-48E0-8055-50E78B70B64D}" srcOrd="0" destOrd="0" presId="urn:microsoft.com/office/officeart/2016/7/layout/BasicLinearProcessNumbered"/>
    <dgm:cxn modelId="{702F53A2-8555-487A-AAFD-4C63B8F2BF2D}" type="presOf" srcId="{72A49D80-B84B-439E-8265-762F1B8464EB}" destId="{14E8D27A-11BD-4A89-AE4C-F2A35A14B955}" srcOrd="1" destOrd="0" presId="urn:microsoft.com/office/officeart/2016/7/layout/BasicLinearProcessNumbered"/>
    <dgm:cxn modelId="{840EB5AF-246E-4269-90B5-D8230A59494F}" type="presOf" srcId="{9C790581-4F67-40D3-B6E9-B4132B01C82E}" destId="{AA6ACAAE-999D-496D-89DD-FE0319396076}" srcOrd="0" destOrd="0" presId="urn:microsoft.com/office/officeart/2016/7/layout/BasicLinearProcessNumbered"/>
    <dgm:cxn modelId="{941C86B9-9F56-47B8-A06A-00539A122CDD}" srcId="{9483308D-62A0-4AAF-B7C3-027AA2727B7F}" destId="{9C790581-4F67-40D3-B6E9-B4132B01C82E}" srcOrd="1" destOrd="0" parTransId="{2C64242A-1EF6-457D-9AA8-4DD44292F005}" sibTransId="{B2247F14-3B5B-4C92-ABD8-DCE30BE3E76A}"/>
    <dgm:cxn modelId="{8B3B09BD-774C-44BA-8468-3056D28DFD1A}" type="presOf" srcId="{9483308D-62A0-4AAF-B7C3-027AA2727B7F}" destId="{82DB1FFB-D18A-4B18-80CB-F328EC972363}" srcOrd="0" destOrd="0" presId="urn:microsoft.com/office/officeart/2016/7/layout/BasicLinearProcessNumbered"/>
    <dgm:cxn modelId="{8628F2C9-689D-4D91-B701-0DB38E47D152}" type="presOf" srcId="{A3CFB531-26CD-4CBB-B4E1-0955934C57AF}" destId="{9594E19D-EE7A-421C-9ABB-2EB8BE89B7AA}" srcOrd="1" destOrd="0" presId="urn:microsoft.com/office/officeart/2016/7/layout/BasicLinearProcessNumbered"/>
    <dgm:cxn modelId="{685E56CA-6977-4C76-90A8-1693F2EC3C81}" type="presOf" srcId="{A3CFB531-26CD-4CBB-B4E1-0955934C57AF}" destId="{A0BCA5E1-885B-4C3F-B370-A25B15D8CA54}" srcOrd="0" destOrd="0" presId="urn:microsoft.com/office/officeart/2016/7/layout/BasicLinearProcessNumbered"/>
    <dgm:cxn modelId="{F3CD9ED6-5EED-491D-9A1E-217378E78FD9}" type="presOf" srcId="{5123FD69-13FB-490F-98D7-4BFE398BAC54}" destId="{63DBE5C7-B40C-421C-8E12-B120043D1E4F}" srcOrd="1" destOrd="0" presId="urn:microsoft.com/office/officeart/2016/7/layout/BasicLinearProcessNumbered"/>
    <dgm:cxn modelId="{49A8FEE6-E28D-4005-8C2E-7EDE29673B27}" type="presOf" srcId="{5123FD69-13FB-490F-98D7-4BFE398BAC54}" destId="{9657E908-D104-45DC-ADC0-68ADE5B4865A}" srcOrd="0" destOrd="0" presId="urn:microsoft.com/office/officeart/2016/7/layout/BasicLinearProcessNumbered"/>
    <dgm:cxn modelId="{1E8279F7-7112-47A0-975D-0CA60E3DA10F}" type="presOf" srcId="{72A49D80-B84B-439E-8265-762F1B8464EB}" destId="{2F7A4299-9F8C-4558-84AF-078569DAACE4}" srcOrd="0" destOrd="0" presId="urn:microsoft.com/office/officeart/2016/7/layout/BasicLinearProcessNumbered"/>
    <dgm:cxn modelId="{0E4188FD-D439-48E2-AE76-C274DEBE40C6}" type="presOf" srcId="{B2247F14-3B5B-4C92-ABD8-DCE30BE3E76A}" destId="{7CFC9395-1E58-49B0-929D-BB16F67A00D7}" srcOrd="0" destOrd="0" presId="urn:microsoft.com/office/officeart/2016/7/layout/BasicLinearProcessNumbered"/>
    <dgm:cxn modelId="{AD70DA4F-7A51-4A90-A042-36A76F19898E}" type="presParOf" srcId="{82DB1FFB-D18A-4B18-80CB-F328EC972363}" destId="{1C332181-4D0F-4DEE-9698-F680EF9F5B42}" srcOrd="0" destOrd="0" presId="urn:microsoft.com/office/officeart/2016/7/layout/BasicLinearProcessNumbered"/>
    <dgm:cxn modelId="{FA5DB5ED-22B4-4A7A-8BF0-07BFAF6F53DD}" type="presParOf" srcId="{1C332181-4D0F-4DEE-9698-F680EF9F5B42}" destId="{2F7A4299-9F8C-4558-84AF-078569DAACE4}" srcOrd="0" destOrd="0" presId="urn:microsoft.com/office/officeart/2016/7/layout/BasicLinearProcessNumbered"/>
    <dgm:cxn modelId="{83F6B077-5E29-4935-B10F-37EB3C2080DF}" type="presParOf" srcId="{1C332181-4D0F-4DEE-9698-F680EF9F5B42}" destId="{457182DB-3640-4AE0-8C51-C6B05DAD8AE3}" srcOrd="1" destOrd="0" presId="urn:microsoft.com/office/officeart/2016/7/layout/BasicLinearProcessNumbered"/>
    <dgm:cxn modelId="{CEBC5D57-0AFE-4FF3-8C45-647EF28858E6}" type="presParOf" srcId="{1C332181-4D0F-4DEE-9698-F680EF9F5B42}" destId="{F3C108CB-F8AA-4241-93A1-1D5584C275A4}" srcOrd="2" destOrd="0" presId="urn:microsoft.com/office/officeart/2016/7/layout/BasicLinearProcessNumbered"/>
    <dgm:cxn modelId="{8FCEF27A-17A2-4262-A476-2EEF83E9AB27}" type="presParOf" srcId="{1C332181-4D0F-4DEE-9698-F680EF9F5B42}" destId="{14E8D27A-11BD-4A89-AE4C-F2A35A14B955}" srcOrd="3" destOrd="0" presId="urn:microsoft.com/office/officeart/2016/7/layout/BasicLinearProcessNumbered"/>
    <dgm:cxn modelId="{D5138703-2243-4517-B7E4-1171C26B7B04}" type="presParOf" srcId="{82DB1FFB-D18A-4B18-80CB-F328EC972363}" destId="{901E0F99-577F-4552-9C7C-820FC454FBB2}" srcOrd="1" destOrd="0" presId="urn:microsoft.com/office/officeart/2016/7/layout/BasicLinearProcessNumbered"/>
    <dgm:cxn modelId="{E50B9A4B-C000-4CE2-8277-1EAD74339EC0}" type="presParOf" srcId="{82DB1FFB-D18A-4B18-80CB-F328EC972363}" destId="{18388531-9BED-469C-94FB-9CD1F122A7C9}" srcOrd="2" destOrd="0" presId="urn:microsoft.com/office/officeart/2016/7/layout/BasicLinearProcessNumbered"/>
    <dgm:cxn modelId="{CB23E92A-4849-4BCF-A6BA-3C73FD8202E5}" type="presParOf" srcId="{18388531-9BED-469C-94FB-9CD1F122A7C9}" destId="{AA6ACAAE-999D-496D-89DD-FE0319396076}" srcOrd="0" destOrd="0" presId="urn:microsoft.com/office/officeart/2016/7/layout/BasicLinearProcessNumbered"/>
    <dgm:cxn modelId="{6C2F82A5-B95A-49B8-8F5C-92892EABDC03}" type="presParOf" srcId="{18388531-9BED-469C-94FB-9CD1F122A7C9}" destId="{7CFC9395-1E58-49B0-929D-BB16F67A00D7}" srcOrd="1" destOrd="0" presId="urn:microsoft.com/office/officeart/2016/7/layout/BasicLinearProcessNumbered"/>
    <dgm:cxn modelId="{5016016C-D826-40FD-B565-87DB130E52F2}" type="presParOf" srcId="{18388531-9BED-469C-94FB-9CD1F122A7C9}" destId="{18AB34B5-2863-4634-B791-BD6D9C0174CA}" srcOrd="2" destOrd="0" presId="urn:microsoft.com/office/officeart/2016/7/layout/BasicLinearProcessNumbered"/>
    <dgm:cxn modelId="{718E3D8D-AE32-43FA-BF2D-B76E504AF706}" type="presParOf" srcId="{18388531-9BED-469C-94FB-9CD1F122A7C9}" destId="{BC3C7B5A-3994-459C-92C1-189DDEE39FCF}" srcOrd="3" destOrd="0" presId="urn:microsoft.com/office/officeart/2016/7/layout/BasicLinearProcessNumbered"/>
    <dgm:cxn modelId="{254CB3BB-CC3E-4D82-8FB8-985A88148D5F}" type="presParOf" srcId="{82DB1FFB-D18A-4B18-80CB-F328EC972363}" destId="{635DFC1D-00D1-4C36-93E0-A9B7D976040C}" srcOrd="3" destOrd="0" presId="urn:microsoft.com/office/officeart/2016/7/layout/BasicLinearProcessNumbered"/>
    <dgm:cxn modelId="{AFCACFC9-6D86-4F70-A3C4-66389140EBC6}" type="presParOf" srcId="{82DB1FFB-D18A-4B18-80CB-F328EC972363}" destId="{238D69E1-D6A7-4AAD-BBD6-6D18DB71A72E}" srcOrd="4" destOrd="0" presId="urn:microsoft.com/office/officeart/2016/7/layout/BasicLinearProcessNumbered"/>
    <dgm:cxn modelId="{7D427271-11FB-486D-A886-40E5DB1F2B0D}" type="presParOf" srcId="{238D69E1-D6A7-4AAD-BBD6-6D18DB71A72E}" destId="{A0BCA5E1-885B-4C3F-B370-A25B15D8CA54}" srcOrd="0" destOrd="0" presId="urn:microsoft.com/office/officeart/2016/7/layout/BasicLinearProcessNumbered"/>
    <dgm:cxn modelId="{7D4842EC-0065-4381-8EB7-89DA85EA09FC}" type="presParOf" srcId="{238D69E1-D6A7-4AAD-BBD6-6D18DB71A72E}" destId="{C8E38247-417E-48E0-8055-50E78B70B64D}" srcOrd="1" destOrd="0" presId="urn:microsoft.com/office/officeart/2016/7/layout/BasicLinearProcessNumbered"/>
    <dgm:cxn modelId="{DAC5C123-2867-40F3-B792-0B9DAB0568EA}" type="presParOf" srcId="{238D69E1-D6A7-4AAD-BBD6-6D18DB71A72E}" destId="{3DC2B0F4-EF42-4879-A6C7-9A238588A237}" srcOrd="2" destOrd="0" presId="urn:microsoft.com/office/officeart/2016/7/layout/BasicLinearProcessNumbered"/>
    <dgm:cxn modelId="{7BDFB24D-4F23-4359-8899-03ADD9DDF607}" type="presParOf" srcId="{238D69E1-D6A7-4AAD-BBD6-6D18DB71A72E}" destId="{9594E19D-EE7A-421C-9ABB-2EB8BE89B7AA}" srcOrd="3" destOrd="0" presId="urn:microsoft.com/office/officeart/2016/7/layout/BasicLinearProcessNumbered"/>
    <dgm:cxn modelId="{9C343C48-6F87-423E-96E3-6B1A07A05C34}" type="presParOf" srcId="{82DB1FFB-D18A-4B18-80CB-F328EC972363}" destId="{2BC8197B-F92B-4093-8413-336262B54BC7}" srcOrd="5" destOrd="0" presId="urn:microsoft.com/office/officeart/2016/7/layout/BasicLinearProcessNumbered"/>
    <dgm:cxn modelId="{0557FA9C-E673-4A40-B8B8-F19E0FDA58FA}" type="presParOf" srcId="{82DB1FFB-D18A-4B18-80CB-F328EC972363}" destId="{0186FECE-4139-4A7C-8816-B64E88DB51C8}" srcOrd="6" destOrd="0" presId="urn:microsoft.com/office/officeart/2016/7/layout/BasicLinearProcessNumbered"/>
    <dgm:cxn modelId="{31D4F12B-F7C4-43C6-8DCA-6BF7601B6581}" type="presParOf" srcId="{0186FECE-4139-4A7C-8816-B64E88DB51C8}" destId="{9657E908-D104-45DC-ADC0-68ADE5B4865A}" srcOrd="0" destOrd="0" presId="urn:microsoft.com/office/officeart/2016/7/layout/BasicLinearProcessNumbered"/>
    <dgm:cxn modelId="{22D71AAA-C044-47F4-8DE3-22EADF013AE5}" type="presParOf" srcId="{0186FECE-4139-4A7C-8816-B64E88DB51C8}" destId="{1B587EAE-5D7F-4F8B-9591-B412E3F1432B}" srcOrd="1" destOrd="0" presId="urn:microsoft.com/office/officeart/2016/7/layout/BasicLinearProcessNumbered"/>
    <dgm:cxn modelId="{E8445675-3247-4605-9870-A59AC50C66B2}" type="presParOf" srcId="{0186FECE-4139-4A7C-8816-B64E88DB51C8}" destId="{1C85D936-37DB-4B0E-B258-4B40F0376EB4}" srcOrd="2" destOrd="0" presId="urn:microsoft.com/office/officeart/2016/7/layout/BasicLinearProcessNumbered"/>
    <dgm:cxn modelId="{E3A21E70-10CC-4640-8DD5-B4A0E7AF5B9B}" type="presParOf" srcId="{0186FECE-4139-4A7C-8816-B64E88DB51C8}" destId="{63DBE5C7-B40C-421C-8E12-B120043D1E4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A4299-9F8C-4558-84AF-078569DAACE4}">
      <dsp:nvSpPr>
        <dsp:cNvPr id="0" name=""/>
        <dsp:cNvSpPr/>
      </dsp:nvSpPr>
      <dsp:spPr>
        <a:xfrm>
          <a:off x="3170" y="4602"/>
          <a:ext cx="2514897" cy="35208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71" tIns="330200" rIns="19607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Relate the function of the plasma (cell) membrane to its structure. </a:t>
          </a:r>
        </a:p>
      </dsp:txBody>
      <dsp:txXfrm>
        <a:off x="3170" y="1342528"/>
        <a:ext cx="2514897" cy="2112514"/>
      </dsp:txXfrm>
    </dsp:sp>
    <dsp:sp modelId="{457182DB-3640-4AE0-8C51-C6B05DAD8AE3}">
      <dsp:nvSpPr>
        <dsp:cNvPr id="0" name=""/>
        <dsp:cNvSpPr/>
      </dsp:nvSpPr>
      <dsp:spPr>
        <a:xfrm>
          <a:off x="732490" y="356688"/>
          <a:ext cx="1056257" cy="10562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50" tIns="12700" rIns="8235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87175" y="511373"/>
        <a:ext cx="746887" cy="746887"/>
      </dsp:txXfrm>
    </dsp:sp>
    <dsp:sp modelId="{F3C108CB-F8AA-4241-93A1-1D5584C275A4}">
      <dsp:nvSpPr>
        <dsp:cNvPr id="0" name=""/>
        <dsp:cNvSpPr/>
      </dsp:nvSpPr>
      <dsp:spPr>
        <a:xfrm>
          <a:off x="3170" y="3525387"/>
          <a:ext cx="2514897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ACAAE-999D-496D-89DD-FE0319396076}">
      <dsp:nvSpPr>
        <dsp:cNvPr id="0" name=""/>
        <dsp:cNvSpPr/>
      </dsp:nvSpPr>
      <dsp:spPr>
        <a:xfrm>
          <a:off x="2769557" y="4602"/>
          <a:ext cx="2514897" cy="35208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71" tIns="330200" rIns="19607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Compare and contrast the structure and function of mitochondria and chloroplasts. </a:t>
          </a:r>
        </a:p>
      </dsp:txBody>
      <dsp:txXfrm>
        <a:off x="2769557" y="1342528"/>
        <a:ext cx="2514897" cy="2112514"/>
      </dsp:txXfrm>
    </dsp:sp>
    <dsp:sp modelId="{7CFC9395-1E58-49B0-929D-BB16F67A00D7}">
      <dsp:nvSpPr>
        <dsp:cNvPr id="0" name=""/>
        <dsp:cNvSpPr/>
      </dsp:nvSpPr>
      <dsp:spPr>
        <a:xfrm>
          <a:off x="3498877" y="356688"/>
          <a:ext cx="1056257" cy="10562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50" tIns="12700" rIns="8235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653562" y="511373"/>
        <a:ext cx="746887" cy="746887"/>
      </dsp:txXfrm>
    </dsp:sp>
    <dsp:sp modelId="{18AB34B5-2863-4634-B791-BD6D9C0174CA}">
      <dsp:nvSpPr>
        <dsp:cNvPr id="0" name=""/>
        <dsp:cNvSpPr/>
      </dsp:nvSpPr>
      <dsp:spPr>
        <a:xfrm>
          <a:off x="2769557" y="3525387"/>
          <a:ext cx="2514897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BCA5E1-885B-4C3F-B370-A25B15D8CA54}">
      <dsp:nvSpPr>
        <dsp:cNvPr id="0" name=""/>
        <dsp:cNvSpPr/>
      </dsp:nvSpPr>
      <dsp:spPr>
        <a:xfrm>
          <a:off x="5535944" y="4602"/>
          <a:ext cx="2514897" cy="35208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71" tIns="330200" rIns="19607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Describe the model of conversion of light energy to chemical energy by photosynthetic organisms. </a:t>
          </a:r>
        </a:p>
      </dsp:txBody>
      <dsp:txXfrm>
        <a:off x="5535944" y="1342528"/>
        <a:ext cx="2514897" cy="2112514"/>
      </dsp:txXfrm>
    </dsp:sp>
    <dsp:sp modelId="{C8E38247-417E-48E0-8055-50E78B70B64D}">
      <dsp:nvSpPr>
        <dsp:cNvPr id="0" name=""/>
        <dsp:cNvSpPr/>
      </dsp:nvSpPr>
      <dsp:spPr>
        <a:xfrm>
          <a:off x="6265265" y="356688"/>
          <a:ext cx="1056257" cy="10562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50" tIns="12700" rIns="8235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19950" y="511373"/>
        <a:ext cx="746887" cy="746887"/>
      </dsp:txXfrm>
    </dsp:sp>
    <dsp:sp modelId="{3DC2B0F4-EF42-4879-A6C7-9A238588A237}">
      <dsp:nvSpPr>
        <dsp:cNvPr id="0" name=""/>
        <dsp:cNvSpPr/>
      </dsp:nvSpPr>
      <dsp:spPr>
        <a:xfrm>
          <a:off x="5535944" y="3525387"/>
          <a:ext cx="2514897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57E908-D104-45DC-ADC0-68ADE5B4865A}">
      <dsp:nvSpPr>
        <dsp:cNvPr id="0" name=""/>
        <dsp:cNvSpPr/>
      </dsp:nvSpPr>
      <dsp:spPr>
        <a:xfrm>
          <a:off x="8302332" y="4602"/>
          <a:ext cx="2514897" cy="3520856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071" tIns="330200" rIns="196071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Compare and contrast cellular respiration and photosynthesis as energy conversion pathways. </a:t>
          </a:r>
        </a:p>
      </dsp:txBody>
      <dsp:txXfrm>
        <a:off x="8302332" y="1342528"/>
        <a:ext cx="2514897" cy="2112514"/>
      </dsp:txXfrm>
    </dsp:sp>
    <dsp:sp modelId="{1B587EAE-5D7F-4F8B-9591-B412E3F1432B}">
      <dsp:nvSpPr>
        <dsp:cNvPr id="0" name=""/>
        <dsp:cNvSpPr/>
      </dsp:nvSpPr>
      <dsp:spPr>
        <a:xfrm>
          <a:off x="9031652" y="356688"/>
          <a:ext cx="1056257" cy="105625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350" tIns="12700" rIns="8235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186337" y="511373"/>
        <a:ext cx="746887" cy="746887"/>
      </dsp:txXfrm>
    </dsp:sp>
    <dsp:sp modelId="{1C85D936-37DB-4B0E-B258-4B40F0376EB4}">
      <dsp:nvSpPr>
        <dsp:cNvPr id="0" name=""/>
        <dsp:cNvSpPr/>
      </dsp:nvSpPr>
      <dsp:spPr>
        <a:xfrm>
          <a:off x="8302332" y="3525387"/>
          <a:ext cx="2514897" cy="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8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0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17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8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73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1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2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1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2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7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2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B272-FD63-4DFF-A0C2-AACD84E608F8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58DB5-2FC5-4E7C-9225-2F96EFF30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75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acksunreview.wordpress.com/category/science-genetics/" TargetMode="External"/><Relationship Id="rId2" Type="http://schemas.openxmlformats.org/officeDocument/2006/relationships/image" Target="../media/image3.jpg&amp;ehk=AS2aRUjuVc859KiXRuBsBg&amp;r=0&amp;pid=OfficeInsert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&amp;ehk=O6hkwnO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utotroph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commons.wikimedia.org/wiki/File:ATP_(chemical_structure).svg" TargetMode="External"/><Relationship Id="rId4" Type="http://schemas.openxmlformats.org/officeDocument/2006/relationships/image" Target="../media/image18.png&amp;ehk=TCrNTj3ExvxhEy1aAZnVIw&amp;r=0&amp;pid=OfficeInsert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mcc-biology1/chapter/the-light-dependent-reactions-of-photosynthesis/" TargetMode="External"/><Relationship Id="rId2" Type="http://schemas.openxmlformats.org/officeDocument/2006/relationships/image" Target="../media/image22.or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&amp;ehk=DZE4DaVsTshdvGWLoVOSAg&amp;r=0&amp;pid=OfficeInsert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boadobio.wikispaces.com/Biology+Cartoon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Hztd6k5ZX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hgov/20495441928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llsandlife-roces.wikispaces.com/How+do+cells+get+energy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arbsperiod3cellwiki.wikispaces.com/Cell+Reproduction" TargetMode="External"/><Relationship Id="rId3" Type="http://schemas.openxmlformats.org/officeDocument/2006/relationships/image" Target="../media/image8.gif&amp;ehk=dh8gZRMUEgcaO03ILDjAhw&amp;r=0&amp;pid=OfficeInsert"/><Relationship Id="rId7" Type="http://schemas.openxmlformats.org/officeDocument/2006/relationships/image" Target="../media/image10.gif&amp;ehk=jdiu0jKcuuwXVfNXiPo8zA&amp;r=0&amp;pid=OfficeInsert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ilschatz.com/anatomy-book/contents/m46058.html" TargetMode="External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9.png&amp;ehk=FhxuNDFt9oBLJsFb5R3kzQ&amp;r=0&amp;pid=OfficeInsert"/><Relationship Id="rId10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anaticcook.blogspot.com/2013/06/how-calcium-is-absorbed.html" TargetMode="External"/><Relationship Id="rId9" Type="http://schemas.openxmlformats.org/officeDocument/2006/relationships/hyperlink" Target="https://creativecommons.org/licenses/by/4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rocks&#10;&#10;Description generated with high confidence">
            <a:extLst>
              <a:ext uri="{FF2B5EF4-FFF2-40B4-BE49-F238E27FC236}">
                <a16:creationId xmlns:a16="http://schemas.microsoft.com/office/drawing/2014/main" id="{381932F8-0EFD-4B54-B3A8-228890AFF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88" r="17906" b="-3"/>
          <a:stretch/>
        </p:blipFill>
        <p:spPr>
          <a:xfrm>
            <a:off x="630705" y="746124"/>
            <a:ext cx="3644962" cy="54725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6838B4-E8E7-42BA-85DC-8F70F1CB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dirty="0" err="1"/>
              <a:t>Bellwork</a:t>
            </a:r>
            <a:r>
              <a:rPr lang="en-US" dirty="0"/>
              <a:t> #3 – 01/18/18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0D45-BA75-49DE-AFE8-77A29EE7D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2194560"/>
            <a:ext cx="6832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What would happen to a red blood cell if it were placed in pure water? Describe with a complete sentence. </a:t>
            </a:r>
          </a:p>
        </p:txBody>
      </p:sp>
    </p:spTree>
    <p:extLst>
      <p:ext uri="{BB962C8B-B14F-4D97-AF65-F5344CB8AC3E}">
        <p14:creationId xmlns:p14="http://schemas.microsoft.com/office/powerpoint/2010/main" val="261319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ovement of energy ecosystem photosynthesis and cellular respiration">
            <a:extLst>
              <a:ext uri="{FF2B5EF4-FFF2-40B4-BE49-F238E27FC236}">
                <a16:creationId xmlns:a16="http://schemas.microsoft.com/office/drawing/2014/main" id="{CD1666EC-855D-4C67-8ABD-65DC6C1A2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624" y="820748"/>
            <a:ext cx="4830104" cy="47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cms.gavirtualschool.org/Shared/Science/Biology17/CellEnergetics/PsEqn.png">
            <a:extLst>
              <a:ext uri="{FF2B5EF4-FFF2-40B4-BE49-F238E27FC236}">
                <a16:creationId xmlns:a16="http://schemas.microsoft.com/office/drawing/2014/main" id="{CA55CF35-4CC1-4EA9-ABC4-F93490872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01" y="1108789"/>
            <a:ext cx="59721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ms.gavirtualschool.org/Shared/Science/Biology17/CellEnergetics/CREqn.png">
            <a:extLst>
              <a:ext uri="{FF2B5EF4-FFF2-40B4-BE49-F238E27FC236}">
                <a16:creationId xmlns:a16="http://schemas.microsoft.com/office/drawing/2014/main" id="{78689A0B-F2D5-46E7-9861-7AE3FBBDE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01" y="4058524"/>
            <a:ext cx="60102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3703A6B-E062-4513-849A-A6B95C001AE4}"/>
              </a:ext>
            </a:extLst>
          </p:cNvPr>
          <p:cNvSpPr/>
          <p:nvPr/>
        </p:nvSpPr>
        <p:spPr>
          <a:xfrm>
            <a:off x="4436811" y="1324762"/>
            <a:ext cx="1367834" cy="57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6759048-0382-4BE3-9EB6-53A61B12F0C9}"/>
              </a:ext>
            </a:extLst>
          </p:cNvPr>
          <p:cNvSpPr/>
          <p:nvPr/>
        </p:nvSpPr>
        <p:spPr>
          <a:xfrm>
            <a:off x="4436811" y="4206622"/>
            <a:ext cx="1367834" cy="57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37EEC-A09A-4814-8074-D4D0E4E71E1E}"/>
              </a:ext>
            </a:extLst>
          </p:cNvPr>
          <p:cNvSpPr txBox="1"/>
          <p:nvPr/>
        </p:nvSpPr>
        <p:spPr>
          <a:xfrm>
            <a:off x="5929201" y="2356039"/>
            <a:ext cx="597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STOP and THINK</a:t>
            </a:r>
            <a:r>
              <a:rPr lang="en-US" sz="2400" dirty="0"/>
              <a:t>: Did you notice that the products of one equation almost perfectly match the reactants of the other????</a:t>
            </a:r>
          </a:p>
        </p:txBody>
      </p:sp>
    </p:spTree>
    <p:extLst>
      <p:ext uri="{BB962C8B-B14F-4D97-AF65-F5344CB8AC3E}">
        <p14:creationId xmlns:p14="http://schemas.microsoft.com/office/powerpoint/2010/main" val="404542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99222-596A-4DC8-AB5C-7B3B1835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ECDB4-BFE7-49A7-8E03-2F7A5F1D4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63547"/>
            <a:ext cx="10820400" cy="48804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Simple. Metabolism.</a:t>
            </a:r>
          </a:p>
          <a:p>
            <a:r>
              <a:rPr lang="en-US" sz="2800" u="sng" dirty="0"/>
              <a:t>Metabolism</a:t>
            </a:r>
            <a:r>
              <a:rPr lang="en-US" sz="2800" b="1" u="sng" dirty="0"/>
              <a:t>: </a:t>
            </a:r>
            <a:r>
              <a:rPr lang="en-US" sz="2800" dirty="0"/>
              <a:t> the sum total of all chemical reaction within organisms. </a:t>
            </a:r>
          </a:p>
          <a:p>
            <a:r>
              <a:rPr lang="en-US" sz="2800" dirty="0"/>
              <a:t>Photosynthesis and cell respiration are some of those chemical reactions </a:t>
            </a:r>
          </a:p>
          <a:p>
            <a:r>
              <a:rPr lang="en-US" sz="2800" dirty="0"/>
              <a:t>There are two types of metabolic reactions: </a:t>
            </a:r>
          </a:p>
          <a:p>
            <a:pPr lvl="1"/>
            <a:r>
              <a:rPr lang="en-US" sz="2800" u="sng" dirty="0"/>
              <a:t>Catabolic</a:t>
            </a:r>
            <a:r>
              <a:rPr lang="en-US" sz="2800" dirty="0"/>
              <a:t>: reactions break down large molecules into smaller ones. Usually these release energy. </a:t>
            </a:r>
          </a:p>
          <a:p>
            <a:pPr lvl="1"/>
            <a:r>
              <a:rPr lang="en-US" sz="2800" u="sng" dirty="0"/>
              <a:t>Anabolic</a:t>
            </a:r>
            <a:r>
              <a:rPr lang="en-US" sz="2800" dirty="0"/>
              <a:t>: reactions build larger molecules form atoms or smaller molecules. These require an input of energy. </a:t>
            </a:r>
          </a:p>
          <a:p>
            <a:pPr lvl="1"/>
            <a:r>
              <a:rPr lang="en-US" sz="2800" dirty="0"/>
              <a:t>Photosynthesis? Cellular Respiration? </a:t>
            </a:r>
          </a:p>
        </p:txBody>
      </p:sp>
    </p:spTree>
    <p:extLst>
      <p:ext uri="{BB962C8B-B14F-4D97-AF65-F5344CB8AC3E}">
        <p14:creationId xmlns:p14="http://schemas.microsoft.com/office/powerpoint/2010/main" val="28735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26C8655-F166-4750-BA96-4360D907D4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62539-52F7-43D0-A2BC-ADDD91063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5" name="Rounded Rectangle 14">
            <a:extLst>
              <a:ext uri="{FF2B5EF4-FFF2-40B4-BE49-F238E27FC236}">
                <a16:creationId xmlns:a16="http://schemas.microsoft.com/office/drawing/2014/main" id="{0EEA75DC-BD58-47FC-A49C-D8C9469351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8475" y="1075591"/>
            <a:ext cx="3303482" cy="5148371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E6D78228-F05C-4200-A9D3-B38725666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01108" y="1692876"/>
            <a:ext cx="3098216" cy="408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AC9E4E-4A75-4689-BE5F-6A26B72F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6751948" cy="12930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Classifying Organisms Based on Energy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C738-D719-473A-BFB6-6ADFEB329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770802" cy="40241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can classify, or group, organisms based on which processes they perform: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Autotrophs (or Producers)</a:t>
            </a:r>
            <a:r>
              <a:rPr lang="en-US" dirty="0">
                <a:solidFill>
                  <a:schemeClr val="bg1"/>
                </a:solidFill>
              </a:rPr>
              <a:t>: use photosynthesis to collect and store energy originally from the sunlight. Examples of autotrophs include algae and plants. 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Chemotrophs: </a:t>
            </a:r>
            <a:r>
              <a:rPr lang="en-US" dirty="0">
                <a:solidFill>
                  <a:schemeClr val="bg1"/>
                </a:solidFill>
              </a:rPr>
              <a:t> these types of organisms tend to live in extreme environments. These organisms can obtain energy from inorganic compounds or chemicals. 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Heterotrophs (or Consumers)</a:t>
            </a:r>
            <a:r>
              <a:rPr lang="en-US" dirty="0">
                <a:solidFill>
                  <a:schemeClr val="bg1"/>
                </a:solidFill>
              </a:rPr>
              <a:t>: need to consume food to get their energy. Heterotrophs include animals, fungi, and many unicellular organisms. 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649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4D35-DF26-44D5-A12E-950BCCDF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77E1-4A52-473F-A9E6-1E29296B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lion pride hunting">
            <a:extLst>
              <a:ext uri="{FF2B5EF4-FFF2-40B4-BE49-F238E27FC236}">
                <a16:creationId xmlns:a16="http://schemas.microsoft.com/office/drawing/2014/main" id="{A3B7E241-9030-49A8-B07F-C795CF05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2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329C-9F32-4BD3-9D0F-C79266B1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08EB4-3E49-41C3-8640-175011FFA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Gila monster hunting">
            <a:extLst>
              <a:ext uri="{FF2B5EF4-FFF2-40B4-BE49-F238E27FC236}">
                <a16:creationId xmlns:a16="http://schemas.microsoft.com/office/drawing/2014/main" id="{D03BCADA-EDCD-4E91-BA13-837254A12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0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B2DA-F82D-4D43-A35B-D3D82EC8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E71F-A6E5-43EC-A8EA-0C8A7192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now leopard and mountain goat picture">
            <a:extLst>
              <a:ext uri="{FF2B5EF4-FFF2-40B4-BE49-F238E27FC236}">
                <a16:creationId xmlns:a16="http://schemas.microsoft.com/office/drawing/2014/main" id="{8E221B55-D861-4960-BD59-CD59922E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98"/>
            <a:ext cx="12192000" cy="68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DB099C-A3C7-47E6-9AA6-9321BBFC8B0A}"/>
              </a:ext>
            </a:extLst>
          </p:cNvPr>
          <p:cNvSpPr/>
          <p:nvPr/>
        </p:nvSpPr>
        <p:spPr>
          <a:xfrm>
            <a:off x="5741582" y="1555245"/>
            <a:ext cx="1392865" cy="1371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C413590B-CB36-47BC-B705-69813F7B5F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676F4B9-1E76-49E4-8A47-FBDCE00D43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B6F903EC-3A73-4035-9A8D-5DC7F07B81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60126"/>
            <a:ext cx="12192000" cy="24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6">
            <a:extLst>
              <a:ext uri="{FF2B5EF4-FFF2-40B4-BE49-F238E27FC236}">
                <a16:creationId xmlns:a16="http://schemas.microsoft.com/office/drawing/2014/main" id="{A0337EB5-4225-437C-BEB8-193DA8945E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2888" y="712832"/>
            <a:ext cx="8402466" cy="347816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236776C-2BC9-49AF-9B0B-99471AB96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51428" y="1197851"/>
            <a:ext cx="2933475" cy="2508122"/>
          </a:xfrm>
          <a:prstGeom prst="rect">
            <a:avLst/>
          </a:prstGeom>
        </p:spPr>
      </p:pic>
      <p:pic>
        <p:nvPicPr>
          <p:cNvPr id="9218" name="Picture 2" descr="http://cms.gavirtualschool.org/Shared/Science/Biology17/CellEnergetics/ATPsimple.png">
            <a:extLst>
              <a:ext uri="{FF2B5EF4-FFF2-40B4-BE49-F238E27FC236}">
                <a16:creationId xmlns:a16="http://schemas.microsoft.com/office/drawing/2014/main" id="{D5D9DE8B-0C0B-4AE0-8D25-CD004A1FC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84988" y="2106810"/>
            <a:ext cx="3555736" cy="70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1A7839-35DB-4673-BF22-04C44FC9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888" y="4676012"/>
            <a:ext cx="10146224" cy="8442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ATP is the Energy Currency of the Cell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4E1D-8576-46D3-B318-1AE3D0839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88" y="5520267"/>
            <a:ext cx="10146224" cy="11043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An ATP molecule is made up of adenine, ribose (a sugar), and three phosphate groups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06281-FB46-47C1-A14B-474755143FD7}"/>
              </a:ext>
            </a:extLst>
          </p:cNvPr>
          <p:cNvSpPr/>
          <p:nvPr/>
        </p:nvSpPr>
        <p:spPr>
          <a:xfrm>
            <a:off x="5241851" y="1610583"/>
            <a:ext cx="3848986" cy="1727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BE3B9-3143-4C6C-9EC6-D5710C73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ATP store chemical Energy?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9B5DA-8F5D-4DA1-96CA-3CB1A50D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25" y="2057401"/>
            <a:ext cx="11620666" cy="4024125"/>
          </a:xfrm>
        </p:spPr>
        <p:txBody>
          <a:bodyPr>
            <a:normAutofit/>
          </a:bodyPr>
          <a:lstStyle/>
          <a:p>
            <a:r>
              <a:rPr lang="en-US" sz="2800" dirty="0"/>
              <a:t>ATP will release energy when it breaks the bond holding onto a phosphate group. </a:t>
            </a:r>
          </a:p>
          <a:p>
            <a:r>
              <a:rPr lang="en-US" sz="2800" dirty="0"/>
              <a:t>When the last phosphate is removed, energy is released from that chemical bond, resulting in ADP (adenosine </a:t>
            </a:r>
            <a:r>
              <a:rPr lang="en-US" sz="2800" dirty="0" err="1"/>
              <a:t>disphosphate</a:t>
            </a:r>
            <a:r>
              <a:rPr lang="en-US" sz="2800" dirty="0"/>
              <a:t>) and a free phosphate group. </a:t>
            </a:r>
          </a:p>
        </p:txBody>
      </p:sp>
      <p:pic>
        <p:nvPicPr>
          <p:cNvPr id="10242" name="Picture 2" descr="http://cms.gavirtualschool.org/Shared/Science/Biology17/CellEnergetics/ATPsimple.png">
            <a:extLst>
              <a:ext uri="{FF2B5EF4-FFF2-40B4-BE49-F238E27FC236}">
                <a16:creationId xmlns:a16="http://schemas.microsoft.com/office/drawing/2014/main" id="{E8C44C31-0716-416A-9B52-49714A141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31071"/>
            <a:ext cx="39624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ms.gavirtualschool.org/Shared/Science/Biology17/CellEnergetics/ATPEnergy.png">
            <a:extLst>
              <a:ext uri="{FF2B5EF4-FFF2-40B4-BE49-F238E27FC236}">
                <a16:creationId xmlns:a16="http://schemas.microsoft.com/office/drawing/2014/main" id="{C33241AC-7253-4B5C-AC76-74AEF5DD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450" y="4206622"/>
            <a:ext cx="43529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D6397EC-6C21-472F-8C4A-0D38BF3FF884}"/>
              </a:ext>
            </a:extLst>
          </p:cNvPr>
          <p:cNvSpPr/>
          <p:nvPr/>
        </p:nvSpPr>
        <p:spPr>
          <a:xfrm>
            <a:off x="4784651" y="4931071"/>
            <a:ext cx="2073349" cy="614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ms.gavirtualschool.org/Shared/Science/Biology17/CellEnergetics/ATPCycle.png">
            <a:extLst>
              <a:ext uri="{FF2B5EF4-FFF2-40B4-BE49-F238E27FC236}">
                <a16:creationId xmlns:a16="http://schemas.microsoft.com/office/drawing/2014/main" id="{85FF0DB8-2FD8-49F5-BFBE-414D918AF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346489"/>
            <a:ext cx="4521200" cy="34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A44368-3B40-42CD-AB8F-D3484C8C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ADP Molecule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20C56-A3AB-42BD-8166-0FBDC799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sz="2000" dirty="0"/>
              <a:t>The ADP molecule can be recycled to store energy again. </a:t>
            </a:r>
          </a:p>
          <a:p>
            <a:r>
              <a:rPr lang="en-US" sz="2000" dirty="0"/>
              <a:t>Since the cell can add or subtract a phosphate group, it has a way of storing and releasing energy. </a:t>
            </a:r>
          </a:p>
          <a:p>
            <a:r>
              <a:rPr lang="en-US" sz="2000" dirty="0"/>
              <a:t>Cells normally have only a small amount of ATP available. </a:t>
            </a:r>
          </a:p>
          <a:p>
            <a:r>
              <a:rPr lang="en-US" sz="2000" dirty="0"/>
              <a:t>ATP cannot be used for long periods of time. </a:t>
            </a:r>
          </a:p>
          <a:p>
            <a:r>
              <a:rPr lang="en-US" sz="2000" dirty="0"/>
              <a:t>Cells can regenerate ATP from ADP as needed by using the energy in carbohydrates like glucose. </a:t>
            </a:r>
          </a:p>
        </p:txBody>
      </p:sp>
    </p:spTree>
    <p:extLst>
      <p:ext uri="{BB962C8B-B14F-4D97-AF65-F5344CB8AC3E}">
        <p14:creationId xmlns:p14="http://schemas.microsoft.com/office/powerpoint/2010/main" val="37249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97A217-4E3B-4E43-B644-B3EACFDDB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5800" y="2736056"/>
            <a:ext cx="4521200" cy="2712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1FAFAB-20E4-4242-92CC-83C18E2F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Other High Energy Carriers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778A3-36E7-4A39-A284-160F1D57F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Sometimes, we are unable to directly collect energy and place it into ATP. </a:t>
            </a:r>
          </a:p>
          <a:p>
            <a:r>
              <a:rPr lang="en-US" dirty="0"/>
              <a:t>They can, however, collect high energy electrons from other molecules during catabolism. </a:t>
            </a:r>
          </a:p>
          <a:p>
            <a:r>
              <a:rPr lang="en-US" dirty="0"/>
              <a:t>The electrons are stored in electron carriers such as NADH, FADH2, and NADPH. </a:t>
            </a:r>
          </a:p>
          <a:p>
            <a:r>
              <a:rPr lang="en-US" dirty="0"/>
              <a:t>They serve an important purpose as a “middle man” for energy storage. </a:t>
            </a:r>
          </a:p>
        </p:txBody>
      </p:sp>
    </p:spTree>
    <p:extLst>
      <p:ext uri="{BB962C8B-B14F-4D97-AF65-F5344CB8AC3E}">
        <p14:creationId xmlns:p14="http://schemas.microsoft.com/office/powerpoint/2010/main" val="427721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4220BB-5395-4F54-8045-343633A1BC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892AF3-0287-4CB0-AD2F-775B64C6FD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77AA7E-6F59-438B-AE81-F002D62589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4678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ounded Rectangle 11">
            <a:extLst>
              <a:ext uri="{FF2B5EF4-FFF2-40B4-BE49-F238E27FC236}">
                <a16:creationId xmlns:a16="http://schemas.microsoft.com/office/drawing/2014/main" id="{C84439A1-773C-4E21-A179-0417A18640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6638814" cy="5571072"/>
          </a:xfrm>
          <a:prstGeom prst="roundRect">
            <a:avLst>
              <a:gd name="adj" fmla="val 2403"/>
            </a:avLst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6E459DB1-9057-48B8-92F8-58215E593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3000" y="1384315"/>
            <a:ext cx="5339490" cy="40893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8F1122-3AAD-438E-B980-3D897826B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681" y="85279"/>
            <a:ext cx="3944319" cy="1845970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Quiz Time!!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2332BC-39CA-4207-AE53-49C60F530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682" y="2123817"/>
            <a:ext cx="3300980" cy="2497610"/>
          </a:xfrm>
          <a:noFill/>
          <a:ln w="19050">
            <a:noFill/>
            <a:prstDash val="dash"/>
          </a:ln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Take 5-6 minutes to do some last minute studying </a:t>
            </a:r>
          </a:p>
          <a:p>
            <a:r>
              <a:rPr lang="en-US" sz="2800" b="1" u="sng" dirty="0">
                <a:solidFill>
                  <a:schemeClr val="bg1"/>
                </a:solidFill>
              </a:rPr>
              <a:t>(you cannot use your notes for the quiz)</a:t>
            </a:r>
          </a:p>
        </p:txBody>
      </p:sp>
    </p:spTree>
    <p:extLst>
      <p:ext uri="{BB962C8B-B14F-4D97-AF65-F5344CB8AC3E}">
        <p14:creationId xmlns:p14="http://schemas.microsoft.com/office/powerpoint/2010/main" val="3043069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6425A-69C2-422F-ADDD-99AFE078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85982BD3-E1F3-432E-93D9-4F204DDAE5B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47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lorful, indoor, lit&#10;&#10;Description generated with very high confidence">
            <a:extLst>
              <a:ext uri="{FF2B5EF4-FFF2-40B4-BE49-F238E27FC236}">
                <a16:creationId xmlns:a16="http://schemas.microsoft.com/office/drawing/2014/main" id="{F29E67DA-D96A-480C-B824-069C6647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983" b="88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DEB1EC-68D4-4458-8EA1-96D04970E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US" dirty="0"/>
              <a:t>Exit Ticket </a:t>
            </a:r>
          </a:p>
        </p:txBody>
      </p:sp>
    </p:spTree>
    <p:extLst>
      <p:ext uri="{BB962C8B-B14F-4D97-AF65-F5344CB8AC3E}">
        <p14:creationId xmlns:p14="http://schemas.microsoft.com/office/powerpoint/2010/main" val="7872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ke, indoor, table&#10;&#10;Description generated with very high confidence">
            <a:extLst>
              <a:ext uri="{FF2B5EF4-FFF2-40B4-BE49-F238E27FC236}">
                <a16:creationId xmlns:a16="http://schemas.microsoft.com/office/drawing/2014/main" id="{DAB01C27-C86B-4D9E-8EF4-B43075680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12" b="35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F25176-0B4F-494C-8625-0C7B8EE94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237173"/>
            <a:ext cx="9448800" cy="2602062"/>
          </a:xfrm>
        </p:spPr>
        <p:txBody>
          <a:bodyPr>
            <a:normAutofit/>
          </a:bodyPr>
          <a:lstStyle/>
          <a:p>
            <a:r>
              <a:rPr lang="en-US" dirty="0"/>
              <a:t>Cell Energetics </a:t>
            </a:r>
          </a:p>
        </p:txBody>
      </p:sp>
    </p:spTree>
    <p:extLst>
      <p:ext uri="{BB962C8B-B14F-4D97-AF65-F5344CB8AC3E}">
        <p14:creationId xmlns:p14="http://schemas.microsoft.com/office/powerpoint/2010/main" val="70813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9DACE-B081-495D-B14D-6CA1B4E9A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679762"/>
              </p:ext>
            </p:extLst>
          </p:nvPr>
        </p:nvGraphicFramePr>
        <p:xfrm>
          <a:off x="685800" y="24410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7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B2DA-F82D-4D43-A35B-D3D82EC8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6E71F-A6E5-43EC-A8EA-0C8A7192A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snow leopard and mountain goat picture">
            <a:extLst>
              <a:ext uri="{FF2B5EF4-FFF2-40B4-BE49-F238E27FC236}">
                <a16:creationId xmlns:a16="http://schemas.microsoft.com/office/drawing/2014/main" id="{8E221B55-D861-4960-BD59-CD59922E0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98"/>
            <a:ext cx="12192000" cy="686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07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2E85-F14F-49E5-87EC-DA6B5E01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06109"/>
            <a:ext cx="8610600" cy="1293028"/>
          </a:xfrm>
        </p:spPr>
        <p:txBody>
          <a:bodyPr/>
          <a:lstStyle/>
          <a:p>
            <a:r>
              <a:rPr lang="en-US" dirty="0"/>
              <a:t>Flow of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51FA-B555-4878-8CAD-F5544DBE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6937"/>
            <a:ext cx="10820400" cy="4024125"/>
          </a:xfrm>
        </p:spPr>
        <p:txBody>
          <a:bodyPr/>
          <a:lstStyle/>
          <a:p>
            <a:r>
              <a:rPr lang="en-US" dirty="0"/>
              <a:t>All living things need energy </a:t>
            </a:r>
          </a:p>
          <a:p>
            <a:r>
              <a:rPr lang="en-US" u="sng" dirty="0"/>
              <a:t>Energy</a:t>
            </a:r>
            <a:r>
              <a:rPr lang="en-US" i="1" u="sng" dirty="0"/>
              <a:t>: </a:t>
            </a:r>
            <a:r>
              <a:rPr lang="en-US" dirty="0"/>
              <a:t>is the ability to do work or cause change</a:t>
            </a:r>
          </a:p>
          <a:p>
            <a:r>
              <a:rPr lang="en-US" dirty="0"/>
              <a:t>Work: involves moving something against a force, or going form one place or position to another while overcoming some force to get there. </a:t>
            </a:r>
          </a:p>
          <a:p>
            <a:endParaRPr lang="en-US" u="sng" dirty="0"/>
          </a:p>
        </p:txBody>
      </p:sp>
      <p:pic>
        <p:nvPicPr>
          <p:cNvPr id="2050" name="Picture 2" descr="http://cms.gavirtualschool.org/Shared/Science/Biology17/CellEnergetics/BodyAtWork.png">
            <a:extLst>
              <a:ext uri="{FF2B5EF4-FFF2-40B4-BE49-F238E27FC236}">
                <a16:creationId xmlns:a16="http://schemas.microsoft.com/office/drawing/2014/main" id="{4AD583B5-14E0-4240-A827-32E3C212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3067493"/>
            <a:ext cx="74485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3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236EFC-27D0-482D-9CB7-09291B6610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FF5A6A-30B6-4EF9-A4DE-8BF247DDC6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94CA8758-E626-43DE-AC70-42C360EAD3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6354" y="1000126"/>
            <a:ext cx="2371052" cy="2344509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8">
            <a:extLst>
              <a:ext uri="{FF2B5EF4-FFF2-40B4-BE49-F238E27FC236}">
                <a16:creationId xmlns:a16="http://schemas.microsoft.com/office/drawing/2014/main" id="{EB312E21-22B4-4051-A407-200F3ED903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68473" y="1000125"/>
            <a:ext cx="2359152" cy="4854476"/>
          </a:xfrm>
          <a:prstGeom prst="roundRect">
            <a:avLst>
              <a:gd name="adj" fmla="val 169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53E37C-5096-4AFB-BBE7-0D69F2C32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7679" y="1366143"/>
            <a:ext cx="2048401" cy="1606132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ECF0671-1A20-4F32-ACD9-100428D56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38954" y="1196496"/>
            <a:ext cx="2030088" cy="4461733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C29EBB4C-4B87-4609-B35E-ACF6D1A7D0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6354" y="3500921"/>
            <a:ext cx="2371052" cy="2358261"/>
          </a:xfrm>
          <a:prstGeom prst="roundRect">
            <a:avLst>
              <a:gd name="adj" fmla="val 2054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A9F250BD-740F-4DCC-A395-AAD8F88FF7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08755" y="3695961"/>
            <a:ext cx="1646248" cy="1968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9BD77-3C9E-4F7A-A22E-3F14AC74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907"/>
            <a:ext cx="5304295" cy="122049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Cells do a lot of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FC37D-51D4-4FE9-BD2F-E3337585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565263"/>
            <a:ext cx="5422948" cy="3979997"/>
          </a:xfrm>
        </p:spPr>
        <p:txBody>
          <a:bodyPr>
            <a:normAutofit/>
          </a:bodyPr>
          <a:lstStyle/>
          <a:p>
            <a:r>
              <a:rPr lang="en-US" sz="3600" dirty="0"/>
              <a:t>Growth and Repair </a:t>
            </a:r>
          </a:p>
          <a:p>
            <a:r>
              <a:rPr lang="en-US" sz="3600" dirty="0"/>
              <a:t>Active Transport </a:t>
            </a:r>
          </a:p>
          <a:p>
            <a:r>
              <a:rPr lang="en-US" sz="3600" dirty="0"/>
              <a:t>Reproduction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C5C0E-2D59-4433-8B6F-7DBA6ABDC86C}"/>
              </a:ext>
            </a:extLst>
          </p:cNvPr>
          <p:cNvSpPr txBox="1"/>
          <p:nvPr/>
        </p:nvSpPr>
        <p:spPr>
          <a:xfrm>
            <a:off x="9652522" y="6870700"/>
            <a:ext cx="25394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philschatz.com/anatomy-book/contents/m46058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/4.0/"/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05DB1B-2313-4F9C-95B0-63DFB76E0D9B}"/>
              </a:ext>
            </a:extLst>
          </p:cNvPr>
          <p:cNvSpPr txBox="1"/>
          <p:nvPr/>
        </p:nvSpPr>
        <p:spPr>
          <a:xfrm>
            <a:off x="6789362" y="6870700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anaticcook.blogspot.com/2013/06/how-calcium-is-absorbed.html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E8444-C50A-4084-8FF2-42CFE7722412}"/>
              </a:ext>
            </a:extLst>
          </p:cNvPr>
          <p:cNvSpPr txBox="1"/>
          <p:nvPr/>
        </p:nvSpPr>
        <p:spPr>
          <a:xfrm>
            <a:off x="4096121" y="6870700"/>
            <a:ext cx="26805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s://marbsperiod3cellwiki.wikispaces.com/Cell+Reproduction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1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A5387D-64D8-4D6C-B109-FF4E81DF60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The sun">
            <a:extLst>
              <a:ext uri="{FF2B5EF4-FFF2-40B4-BE49-F238E27FC236}">
                <a16:creationId xmlns:a16="http://schemas.microsoft.com/office/drawing/2014/main" id="{3014DA14-6A17-47CF-A196-E63CAC6ED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1" b="97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319FFD2-07B5-4029-BFB3-26FCFCC2F1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9512DA-F744-4A8B-B595-A542B8140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275" y="274135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/>
              <a:t>Energy =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55BCE-7A0A-490D-990D-AF635EFD5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2876"/>
            <a:ext cx="10820400" cy="452580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 ultimate source of energy is the sun </a:t>
            </a:r>
          </a:p>
          <a:p>
            <a:r>
              <a:rPr lang="en-US" sz="3200" dirty="0"/>
              <a:t>Photosynthetic organisms convert the energy from the sunlight into chemical energy (sugars) that is stored in food. </a:t>
            </a:r>
          </a:p>
          <a:p>
            <a:r>
              <a:rPr lang="en-US" sz="3200" dirty="0"/>
              <a:t>Food is broken down (in eukaryotes) in the mitochondria to release ATP, and energy storage molecule that is useable by the cell. </a:t>
            </a:r>
          </a:p>
          <a:p>
            <a:r>
              <a:rPr lang="en-US" sz="3200" dirty="0"/>
              <a:t>Prokaryotes are able to use energy from food, but they do so in a primitive way (don’t worry about it now). </a:t>
            </a:r>
          </a:p>
        </p:txBody>
      </p:sp>
    </p:spTree>
    <p:extLst>
      <p:ext uri="{BB962C8B-B14F-4D97-AF65-F5344CB8AC3E}">
        <p14:creationId xmlns:p14="http://schemas.microsoft.com/office/powerpoint/2010/main" val="33812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CD94F7C0-1344-4B3C-AFCB-E7F006BB53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4EC584A2-4215-4DB8-AE1F-E3768D77E8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076" name="Picture 4" descr="Image result for movement of energy ecosystem photosynthesis and cellular respiration">
            <a:extLst>
              <a:ext uri="{FF2B5EF4-FFF2-40B4-BE49-F238E27FC236}">
                <a16:creationId xmlns:a16="http://schemas.microsoft.com/office/drawing/2014/main" id="{776769D1-4D89-4781-BE5E-A3ABDAB6A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5999" y="746126"/>
            <a:ext cx="5610447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9822E-D7B6-4553-A7D4-15259CB22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12" y="1669312"/>
            <a:ext cx="5610446" cy="454937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is the source of energy for life on Earth?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Which product of photosynthesis stores energy?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What form of chemical energy is useable by the cell?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Is energy recycled?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AA97D5-BB03-44B1-8C3B-EB7FCC769949}"/>
              </a:ext>
            </a:extLst>
          </p:cNvPr>
          <p:cNvSpPr txBox="1"/>
          <p:nvPr/>
        </p:nvSpPr>
        <p:spPr>
          <a:xfrm>
            <a:off x="3423683" y="2147776"/>
            <a:ext cx="218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Sunlight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6D6C66-D28C-4121-91B0-25A7602083D5}"/>
              </a:ext>
            </a:extLst>
          </p:cNvPr>
          <p:cNvSpPr txBox="1"/>
          <p:nvPr/>
        </p:nvSpPr>
        <p:spPr>
          <a:xfrm>
            <a:off x="3040911" y="3743943"/>
            <a:ext cx="2952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Glucose (C</a:t>
            </a:r>
            <a:r>
              <a:rPr lang="en-US" sz="1600" i="1" dirty="0"/>
              <a:t>6</a:t>
            </a:r>
            <a:r>
              <a:rPr lang="en-US" sz="2400" i="1" dirty="0"/>
              <a:t>H</a:t>
            </a:r>
            <a:r>
              <a:rPr lang="en-US" sz="1600" i="1" dirty="0"/>
              <a:t>12</a:t>
            </a:r>
            <a:r>
              <a:rPr lang="en-US" sz="2400" i="1" dirty="0"/>
              <a:t>O</a:t>
            </a:r>
            <a:r>
              <a:rPr lang="en-US" sz="1600" i="1" dirty="0"/>
              <a:t>6</a:t>
            </a:r>
            <a:r>
              <a:rPr lang="en-US" sz="2400" i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DF5A7-B38C-427A-A685-371DCFC24E4B}"/>
              </a:ext>
            </a:extLst>
          </p:cNvPr>
          <p:cNvSpPr txBox="1"/>
          <p:nvPr/>
        </p:nvSpPr>
        <p:spPr>
          <a:xfrm>
            <a:off x="3190202" y="4910938"/>
            <a:ext cx="290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ATP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B8C5DB-70E4-41A1-B7B1-0C14585210D0}"/>
              </a:ext>
            </a:extLst>
          </p:cNvPr>
          <p:cNvSpPr txBox="1"/>
          <p:nvPr/>
        </p:nvSpPr>
        <p:spPr>
          <a:xfrm>
            <a:off x="3190202" y="5870103"/>
            <a:ext cx="2186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2037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1377</TotalTime>
  <Words>730</Words>
  <Application>Microsoft Office PowerPoint</Application>
  <PresentationFormat>Widescreen</PresentationFormat>
  <Paragraphs>73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Bellwork #3 – 01/18/18</vt:lpstr>
      <vt:lpstr>Quiz Time!!</vt:lpstr>
      <vt:lpstr>Cell Energetics </vt:lpstr>
      <vt:lpstr>Objectives </vt:lpstr>
      <vt:lpstr>PowerPoint Presentation</vt:lpstr>
      <vt:lpstr>Flow of Energy</vt:lpstr>
      <vt:lpstr>Cells do a lot of work</vt:lpstr>
      <vt:lpstr>Energy = Life</vt:lpstr>
      <vt:lpstr>PowerPoint Presentation</vt:lpstr>
      <vt:lpstr>PowerPoint Presentation</vt:lpstr>
      <vt:lpstr>Why Should we care?</vt:lpstr>
      <vt:lpstr>Classifying Organisms Based on Energy Sources </vt:lpstr>
      <vt:lpstr>PowerPoint Presentation</vt:lpstr>
      <vt:lpstr>PowerPoint Presentation</vt:lpstr>
      <vt:lpstr>PowerPoint Presentation</vt:lpstr>
      <vt:lpstr>ATP is the Energy Currency of the Cell </vt:lpstr>
      <vt:lpstr>How does ATP store chemical Energy?</vt:lpstr>
      <vt:lpstr>ADP Molecule</vt:lpstr>
      <vt:lpstr>Other High Energy Carriers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Murphy</dc:creator>
  <cp:lastModifiedBy>Megan Murphy</cp:lastModifiedBy>
  <cp:revision>19</cp:revision>
  <dcterms:created xsi:type="dcterms:W3CDTF">2018-01-17T16:56:37Z</dcterms:created>
  <dcterms:modified xsi:type="dcterms:W3CDTF">2018-01-18T15:54:34Z</dcterms:modified>
</cp:coreProperties>
</file>