
<file path=[Content_Types].xml><?xml version="1.0" encoding="utf-8"?>
<Types xmlns="http://schemas.openxmlformats.org/package/2006/content-types">
  <Default Extension="png" ContentType="image/png"/>
  <Default Extension="gif&amp;ehk=JdClvptYiNXa6sR" ContentType="image/gif"/>
  <Default Extension="jpg&amp;ehk=5mFATdYWAnuxMr43VAPi9g&amp;r=0&amp;pid=OfficeInsert" ContentType="image/jpeg"/>
  <Default Extension="gif&amp;ehk=" ContentType="image/gif"/>
  <Default Extension="jpeg" ContentType="image/jpeg"/>
  <Default Extension="rels" ContentType="application/vnd.openxmlformats-package.relationships+xml"/>
  <Default Extension="xml" ContentType="application/xml"/>
  <Default Extension="PNG&amp;ehk=5Od6" ContentType="image/png"/>
  <Default Extension="png&amp;ehk=79BfBIuhn5aKl2RO8Wpxzg&amp;r=0&amp;pid=OfficeInser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8" r:id="rId2"/>
    <p:sldId id="258" r:id="rId3"/>
    <p:sldId id="271" r:id="rId4"/>
    <p:sldId id="270" r:id="rId5"/>
    <p:sldId id="272" r:id="rId6"/>
    <p:sldId id="276" r:id="rId7"/>
    <p:sldId id="273" r:id="rId8"/>
    <p:sldId id="275" r:id="rId9"/>
    <p:sldId id="274" r:id="rId10"/>
    <p:sldId id="277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74EE0-E015-487C-BC80-A577C8716420}" type="doc">
      <dgm:prSet loTypeId="urn:microsoft.com/office/officeart/2005/8/layout/hierarchy1" loCatId="hierarchy" qsTypeId="urn:microsoft.com/office/officeart/2005/8/quickstyle/simple3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1ED5088D-E1E1-42A0-8873-05E66139FD98}">
      <dgm:prSet/>
      <dgm:spPr/>
      <dgm:t>
        <a:bodyPr/>
        <a:lstStyle/>
        <a:p>
          <a:r>
            <a:rPr lang="en-US" baseline="0"/>
            <a:t>Act as a different particle or part of the cell membrane to model active and passive transport. </a:t>
          </a:r>
          <a:endParaRPr lang="en-US"/>
        </a:p>
      </dgm:t>
    </dgm:pt>
    <dgm:pt modelId="{0190372F-446B-45D1-ABAC-CAB922C209EE}" type="parTrans" cxnId="{343296A2-CEFB-4DEE-AB12-EB4CCD27FE6E}">
      <dgm:prSet/>
      <dgm:spPr/>
      <dgm:t>
        <a:bodyPr/>
        <a:lstStyle/>
        <a:p>
          <a:endParaRPr lang="en-US"/>
        </a:p>
      </dgm:t>
    </dgm:pt>
    <dgm:pt modelId="{DAC998CF-7ADA-432F-A15D-056500A510D7}" type="sibTrans" cxnId="{343296A2-CEFB-4DEE-AB12-EB4CCD27FE6E}">
      <dgm:prSet/>
      <dgm:spPr/>
      <dgm:t>
        <a:bodyPr/>
        <a:lstStyle/>
        <a:p>
          <a:endParaRPr lang="en-US"/>
        </a:p>
      </dgm:t>
    </dgm:pt>
    <dgm:pt modelId="{5CB01540-FDC0-46F4-BD0C-13146C467060}">
      <dgm:prSet/>
      <dgm:spPr/>
      <dgm:t>
        <a:bodyPr/>
        <a:lstStyle/>
        <a:p>
          <a:r>
            <a:rPr lang="en-US" baseline="0"/>
            <a:t>Explain how particles are transported from one side of the cell membrane to the other. </a:t>
          </a:r>
          <a:endParaRPr lang="en-US"/>
        </a:p>
      </dgm:t>
    </dgm:pt>
    <dgm:pt modelId="{3FFF43F1-DA41-42A2-8EEF-683BC8A9FECB}" type="parTrans" cxnId="{D311FFFF-BC77-4F7B-85C2-EF84EAFA0362}">
      <dgm:prSet/>
      <dgm:spPr/>
      <dgm:t>
        <a:bodyPr/>
        <a:lstStyle/>
        <a:p>
          <a:endParaRPr lang="en-US"/>
        </a:p>
      </dgm:t>
    </dgm:pt>
    <dgm:pt modelId="{320B16C1-AB98-4E21-BE94-B7D16F91758B}" type="sibTrans" cxnId="{D311FFFF-BC77-4F7B-85C2-EF84EAFA0362}">
      <dgm:prSet/>
      <dgm:spPr/>
      <dgm:t>
        <a:bodyPr/>
        <a:lstStyle/>
        <a:p>
          <a:endParaRPr lang="en-US"/>
        </a:p>
      </dgm:t>
    </dgm:pt>
    <dgm:pt modelId="{708FB862-AB5F-44AD-897A-5F9B173B00D0}" type="pres">
      <dgm:prSet presAssocID="{B9A74EE0-E015-487C-BC80-A577C87164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DF1704-66A4-49B6-ACF2-2E46DBCE9A95}" type="pres">
      <dgm:prSet presAssocID="{1ED5088D-E1E1-42A0-8873-05E66139FD98}" presName="hierRoot1" presStyleCnt="0"/>
      <dgm:spPr/>
    </dgm:pt>
    <dgm:pt modelId="{1AD5977C-587D-4710-847A-4767F49D5CF6}" type="pres">
      <dgm:prSet presAssocID="{1ED5088D-E1E1-42A0-8873-05E66139FD98}" presName="composite" presStyleCnt="0"/>
      <dgm:spPr/>
    </dgm:pt>
    <dgm:pt modelId="{6E0CFB97-299D-4FB8-8D1D-89B5FD57BB13}" type="pres">
      <dgm:prSet presAssocID="{1ED5088D-E1E1-42A0-8873-05E66139FD98}" presName="background" presStyleLbl="node0" presStyleIdx="0" presStyleCnt="2"/>
      <dgm:spPr/>
    </dgm:pt>
    <dgm:pt modelId="{17922B99-CEE2-4EA2-8316-D1FCA28BD2C0}" type="pres">
      <dgm:prSet presAssocID="{1ED5088D-E1E1-42A0-8873-05E66139FD98}" presName="text" presStyleLbl="fgAcc0" presStyleIdx="0" presStyleCnt="2">
        <dgm:presLayoutVars>
          <dgm:chPref val="3"/>
        </dgm:presLayoutVars>
      </dgm:prSet>
      <dgm:spPr/>
    </dgm:pt>
    <dgm:pt modelId="{982E331F-0246-4364-9F53-8C91C9B1F7F7}" type="pres">
      <dgm:prSet presAssocID="{1ED5088D-E1E1-42A0-8873-05E66139FD98}" presName="hierChild2" presStyleCnt="0"/>
      <dgm:spPr/>
    </dgm:pt>
    <dgm:pt modelId="{E9162B79-6BE3-477C-BA4A-4F3B021DEACE}" type="pres">
      <dgm:prSet presAssocID="{5CB01540-FDC0-46F4-BD0C-13146C467060}" presName="hierRoot1" presStyleCnt="0"/>
      <dgm:spPr/>
    </dgm:pt>
    <dgm:pt modelId="{66664880-8D76-4372-868E-C3BE18CA7C95}" type="pres">
      <dgm:prSet presAssocID="{5CB01540-FDC0-46F4-BD0C-13146C467060}" presName="composite" presStyleCnt="0"/>
      <dgm:spPr/>
    </dgm:pt>
    <dgm:pt modelId="{406EB9FA-7D93-4B2B-84AA-5EE9F0E3EE09}" type="pres">
      <dgm:prSet presAssocID="{5CB01540-FDC0-46F4-BD0C-13146C467060}" presName="background" presStyleLbl="node0" presStyleIdx="1" presStyleCnt="2"/>
      <dgm:spPr/>
    </dgm:pt>
    <dgm:pt modelId="{7A670A59-B1CC-4CB2-934E-CE1F59AB7E19}" type="pres">
      <dgm:prSet presAssocID="{5CB01540-FDC0-46F4-BD0C-13146C467060}" presName="text" presStyleLbl="fgAcc0" presStyleIdx="1" presStyleCnt="2">
        <dgm:presLayoutVars>
          <dgm:chPref val="3"/>
        </dgm:presLayoutVars>
      </dgm:prSet>
      <dgm:spPr/>
    </dgm:pt>
    <dgm:pt modelId="{0B62807A-1C10-4474-B541-AB220FCE3ACA}" type="pres">
      <dgm:prSet presAssocID="{5CB01540-FDC0-46F4-BD0C-13146C467060}" presName="hierChild2" presStyleCnt="0"/>
      <dgm:spPr/>
    </dgm:pt>
  </dgm:ptLst>
  <dgm:cxnLst>
    <dgm:cxn modelId="{6FD2E536-2E97-44E2-84FE-EFF8EF93E490}" type="presOf" srcId="{5CB01540-FDC0-46F4-BD0C-13146C467060}" destId="{7A670A59-B1CC-4CB2-934E-CE1F59AB7E19}" srcOrd="0" destOrd="0" presId="urn:microsoft.com/office/officeart/2005/8/layout/hierarchy1"/>
    <dgm:cxn modelId="{A3882B63-6688-40D9-8BEF-8D57DCA46F68}" type="presOf" srcId="{1ED5088D-E1E1-42A0-8873-05E66139FD98}" destId="{17922B99-CEE2-4EA2-8316-D1FCA28BD2C0}" srcOrd="0" destOrd="0" presId="urn:microsoft.com/office/officeart/2005/8/layout/hierarchy1"/>
    <dgm:cxn modelId="{343296A2-CEFB-4DEE-AB12-EB4CCD27FE6E}" srcId="{B9A74EE0-E015-487C-BC80-A577C8716420}" destId="{1ED5088D-E1E1-42A0-8873-05E66139FD98}" srcOrd="0" destOrd="0" parTransId="{0190372F-446B-45D1-ABAC-CAB922C209EE}" sibTransId="{DAC998CF-7ADA-432F-A15D-056500A510D7}"/>
    <dgm:cxn modelId="{543F8FAD-771C-4F35-9C0B-31FC3EF17175}" type="presOf" srcId="{B9A74EE0-E015-487C-BC80-A577C8716420}" destId="{708FB862-AB5F-44AD-897A-5F9B173B00D0}" srcOrd="0" destOrd="0" presId="urn:microsoft.com/office/officeart/2005/8/layout/hierarchy1"/>
    <dgm:cxn modelId="{D311FFFF-BC77-4F7B-85C2-EF84EAFA0362}" srcId="{B9A74EE0-E015-487C-BC80-A577C8716420}" destId="{5CB01540-FDC0-46F4-BD0C-13146C467060}" srcOrd="1" destOrd="0" parTransId="{3FFF43F1-DA41-42A2-8EEF-683BC8A9FECB}" sibTransId="{320B16C1-AB98-4E21-BE94-B7D16F91758B}"/>
    <dgm:cxn modelId="{14A22F40-9101-4F14-8F3D-D9EE67EAA777}" type="presParOf" srcId="{708FB862-AB5F-44AD-897A-5F9B173B00D0}" destId="{0CDF1704-66A4-49B6-ACF2-2E46DBCE9A95}" srcOrd="0" destOrd="0" presId="urn:microsoft.com/office/officeart/2005/8/layout/hierarchy1"/>
    <dgm:cxn modelId="{C7F6D540-F59E-4583-83DB-125F95A26482}" type="presParOf" srcId="{0CDF1704-66A4-49B6-ACF2-2E46DBCE9A95}" destId="{1AD5977C-587D-4710-847A-4767F49D5CF6}" srcOrd="0" destOrd="0" presId="urn:microsoft.com/office/officeart/2005/8/layout/hierarchy1"/>
    <dgm:cxn modelId="{379D728B-E6C8-4F89-AA42-9BBA417E432D}" type="presParOf" srcId="{1AD5977C-587D-4710-847A-4767F49D5CF6}" destId="{6E0CFB97-299D-4FB8-8D1D-89B5FD57BB13}" srcOrd="0" destOrd="0" presId="urn:microsoft.com/office/officeart/2005/8/layout/hierarchy1"/>
    <dgm:cxn modelId="{EBDB202B-C0FD-476E-BFCA-7AD34A71B884}" type="presParOf" srcId="{1AD5977C-587D-4710-847A-4767F49D5CF6}" destId="{17922B99-CEE2-4EA2-8316-D1FCA28BD2C0}" srcOrd="1" destOrd="0" presId="urn:microsoft.com/office/officeart/2005/8/layout/hierarchy1"/>
    <dgm:cxn modelId="{C65F808F-FF87-4850-A31E-C85560277FC9}" type="presParOf" srcId="{0CDF1704-66A4-49B6-ACF2-2E46DBCE9A95}" destId="{982E331F-0246-4364-9F53-8C91C9B1F7F7}" srcOrd="1" destOrd="0" presId="urn:microsoft.com/office/officeart/2005/8/layout/hierarchy1"/>
    <dgm:cxn modelId="{88D7F7D5-AF25-4401-8BFE-552311F13B46}" type="presParOf" srcId="{708FB862-AB5F-44AD-897A-5F9B173B00D0}" destId="{E9162B79-6BE3-477C-BA4A-4F3B021DEACE}" srcOrd="1" destOrd="0" presId="urn:microsoft.com/office/officeart/2005/8/layout/hierarchy1"/>
    <dgm:cxn modelId="{572D4BC1-6883-4683-A684-156A95B5407F}" type="presParOf" srcId="{E9162B79-6BE3-477C-BA4A-4F3B021DEACE}" destId="{66664880-8D76-4372-868E-C3BE18CA7C95}" srcOrd="0" destOrd="0" presId="urn:microsoft.com/office/officeart/2005/8/layout/hierarchy1"/>
    <dgm:cxn modelId="{314C97AF-70B9-49BD-94D9-FC603F822829}" type="presParOf" srcId="{66664880-8D76-4372-868E-C3BE18CA7C95}" destId="{406EB9FA-7D93-4B2B-84AA-5EE9F0E3EE09}" srcOrd="0" destOrd="0" presId="urn:microsoft.com/office/officeart/2005/8/layout/hierarchy1"/>
    <dgm:cxn modelId="{5BC2C5E2-CD54-4FC5-875B-D1344857CBB4}" type="presParOf" srcId="{66664880-8D76-4372-868E-C3BE18CA7C95}" destId="{7A670A59-B1CC-4CB2-934E-CE1F59AB7E19}" srcOrd="1" destOrd="0" presId="urn:microsoft.com/office/officeart/2005/8/layout/hierarchy1"/>
    <dgm:cxn modelId="{5A84EE8A-F9FC-4922-B815-F25C6A0B66B7}" type="presParOf" srcId="{E9162B79-6BE3-477C-BA4A-4F3B021DEACE}" destId="{0B62807A-1C10-4474-B541-AB220FCE3A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CFB97-299D-4FB8-8D1D-89B5FD57BB13}">
      <dsp:nvSpPr>
        <dsp:cNvPr id="0" name=""/>
        <dsp:cNvSpPr/>
      </dsp:nvSpPr>
      <dsp:spPr>
        <a:xfrm>
          <a:off x="762" y="1836812"/>
          <a:ext cx="2677231" cy="1700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922B99-CEE2-4EA2-8316-D1FCA28BD2C0}">
      <dsp:nvSpPr>
        <dsp:cNvPr id="0" name=""/>
        <dsp:cNvSpPr/>
      </dsp:nvSpPr>
      <dsp:spPr>
        <a:xfrm>
          <a:off x="298232" y="2119408"/>
          <a:ext cx="2677231" cy="170004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Act as a different particle or part of the cell membrane to model active and passive transport. </a:t>
          </a:r>
          <a:endParaRPr lang="en-US" sz="2000" kern="1200"/>
        </a:p>
      </dsp:txBody>
      <dsp:txXfrm>
        <a:off x="348025" y="2169201"/>
        <a:ext cx="2577645" cy="1600456"/>
      </dsp:txXfrm>
    </dsp:sp>
    <dsp:sp modelId="{406EB9FA-7D93-4B2B-84AA-5EE9F0E3EE09}">
      <dsp:nvSpPr>
        <dsp:cNvPr id="0" name=""/>
        <dsp:cNvSpPr/>
      </dsp:nvSpPr>
      <dsp:spPr>
        <a:xfrm>
          <a:off x="3272935" y="1836812"/>
          <a:ext cx="2677231" cy="1700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670A59-B1CC-4CB2-934E-CE1F59AB7E19}">
      <dsp:nvSpPr>
        <dsp:cNvPr id="0" name=""/>
        <dsp:cNvSpPr/>
      </dsp:nvSpPr>
      <dsp:spPr>
        <a:xfrm>
          <a:off x="3570405" y="2119408"/>
          <a:ext cx="2677231" cy="170004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Explain how particles are transported from one side of the cell membrane to the other. </a:t>
          </a:r>
          <a:endParaRPr lang="en-US" sz="2000" kern="1200"/>
        </a:p>
      </dsp:txBody>
      <dsp:txXfrm>
        <a:off x="3620198" y="2169201"/>
        <a:ext cx="2577645" cy="1600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1/15/2018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4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2CCFE9AC-F15C-4FA0-A6F1-298829FA691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0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CCFE9AC-F15C-4FA0-A6F1-298829FA691D}" type="datetimeFigureOut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0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ellmembranehhsbio.wikispaces.com/Sodium-Potassium+Pumps" TargetMode="External"/><Relationship Id="rId2" Type="http://schemas.openxmlformats.org/officeDocument/2006/relationships/image" Target="../media/image8.jpg&amp;ehk=5mFATdYWAnuxMr43VAPi9g&amp;r=0&amp;pid=OfficeInser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F6QoED_Ah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&amp;ehk=5Od6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membrane_detailed_diagram_blank.svg" TargetMode="External"/><Relationship Id="rId2" Type="http://schemas.openxmlformats.org/officeDocument/2006/relationships/image" Target="../media/image2.png&amp;ehk=79BfBIuhn5aKl2RO8Wpxzg&amp;r=0&amp;pid=OfficeInsert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nnadennis.wikispaces.com/the+cell+membane+-+8th" TargetMode="External"/><Relationship Id="rId2" Type="http://schemas.openxmlformats.org/officeDocument/2006/relationships/image" Target="../media/image1.gif&amp;ehk=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membrane_detailed_diagram_blank.svg" TargetMode="External"/><Relationship Id="rId2" Type="http://schemas.openxmlformats.org/officeDocument/2006/relationships/image" Target="../media/image2.png&amp;ehk=79BfBIuhn5aKl2RO8Wpxzg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membrane_detailed_diagram_blank.svg" TargetMode="External"/><Relationship Id="rId2" Type="http://schemas.openxmlformats.org/officeDocument/2006/relationships/image" Target="../media/image2.png&amp;ehk=79BfBIuhn5aKl2RO8Wpxzg&amp;r=0&amp;pid=OfficeInsert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syandlindsey.wikispaces.com/Chapter+3-Interactions+Between+Cells+and+their+Enviornment" TargetMode="External"/><Relationship Id="rId2" Type="http://schemas.openxmlformats.org/officeDocument/2006/relationships/image" Target="../media/image4.gif&amp;ehk=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portinangiospermophytes.wikispaces.com/Transport+in+Angiospermophytes" TargetMode="External"/><Relationship Id="rId4" Type="http://schemas.openxmlformats.org/officeDocument/2006/relationships/image" Target="../media/image5.gif&amp;ehk=JdClvptYiNXa6sR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THWig1vO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3A2E-80D5-4B77-877B-3875BF5D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#1  01/16/18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DF1B-A1A1-4FD0-A143-D7DED254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During (</a:t>
            </a:r>
            <a:r>
              <a:rPr lang="en-US" sz="3200" u="sng" dirty="0"/>
              <a:t>blank)</a:t>
            </a:r>
            <a:r>
              <a:rPr lang="en-US" sz="3200" dirty="0"/>
              <a:t>,</a:t>
            </a:r>
            <a:r>
              <a:rPr lang="en-US" sz="3200" i="1" dirty="0"/>
              <a:t> </a:t>
            </a:r>
            <a:r>
              <a:rPr lang="en-US" sz="3200" dirty="0"/>
              <a:t>vesicles in the cell fuse with the cell membrane, releasing their contents to the outside. </a:t>
            </a:r>
          </a:p>
        </p:txBody>
      </p:sp>
    </p:spTree>
    <p:extLst>
      <p:ext uri="{BB962C8B-B14F-4D97-AF65-F5344CB8AC3E}">
        <p14:creationId xmlns:p14="http://schemas.microsoft.com/office/powerpoint/2010/main" val="29448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12883E-84C3-42AD-B34A-4D24982515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 title="Page Number Shape">
            <a:extLst>
              <a:ext uri="{FF2B5EF4-FFF2-40B4-BE49-F238E27FC236}">
                <a16:creationId xmlns:a16="http://schemas.microsoft.com/office/drawing/2014/main" id="{DC5B7347-E281-4E2C-A95E-6A4A263156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5" name="Straight Connector 14" title="Horizontal Rule Line">
            <a:extLst>
              <a:ext uri="{FF2B5EF4-FFF2-40B4-BE49-F238E27FC236}">
                <a16:creationId xmlns:a16="http://schemas.microsoft.com/office/drawing/2014/main" id="{25A28D78-0305-4DA2-A78C-EF9ADD36631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7543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4E1BCDF-A3C3-4433-82B3-01A282C8D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915" y="681981"/>
            <a:ext cx="6915663" cy="5186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6BAED-7836-4EA6-9ED3-89AC7258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618" y="663373"/>
            <a:ext cx="3684644" cy="1608487"/>
          </a:xfrm>
        </p:spPr>
        <p:txBody>
          <a:bodyPr>
            <a:normAutofit/>
          </a:bodyPr>
          <a:lstStyle/>
          <a:p>
            <a:pPr algn="l"/>
            <a:r>
              <a:rPr lang="en-US" sz="3500"/>
              <a:t>Sodium-Potassium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ED10C-4E8F-444B-A065-4A8381ED1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618" y="1885072"/>
            <a:ext cx="3684644" cy="4329465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dirty="0"/>
              <a:t>Inside cell:</a:t>
            </a:r>
          </a:p>
          <a:p>
            <a:pPr lvl="1">
              <a:lnSpc>
                <a:spcPct val="102000"/>
              </a:lnSpc>
            </a:pPr>
            <a:r>
              <a:rPr lang="en-US" sz="2000" dirty="0"/>
              <a:t>High K+/ Low Na+ </a:t>
            </a:r>
          </a:p>
          <a:p>
            <a:pPr lvl="1">
              <a:lnSpc>
                <a:spcPct val="102000"/>
              </a:lnSpc>
            </a:pPr>
            <a:r>
              <a:rPr lang="en-US" sz="2000" dirty="0"/>
              <a:t>Moves 3 Na+ ion out and brings 2 K+ back in</a:t>
            </a:r>
          </a:p>
          <a:p>
            <a:pPr>
              <a:lnSpc>
                <a:spcPct val="102000"/>
              </a:lnSpc>
            </a:pPr>
            <a:r>
              <a:rPr lang="en-US" dirty="0"/>
              <a:t>The sodium/potassium pump uses energy to generate and maintain these concentration gradients. </a:t>
            </a:r>
          </a:p>
          <a:p>
            <a:pPr>
              <a:lnSpc>
                <a:spcPct val="102000"/>
              </a:lnSpc>
            </a:pPr>
            <a:r>
              <a:rPr lang="en-US" dirty="0"/>
              <a:t>Moves Na+ out, K+ by using ATP </a:t>
            </a:r>
          </a:p>
          <a:p>
            <a:pPr>
              <a:lnSpc>
                <a:spcPct val="102000"/>
              </a:lnSpc>
            </a:pPr>
            <a:r>
              <a:rPr lang="en-US" dirty="0"/>
              <a:t>Uses up approx. 30% cell’s energy </a:t>
            </a:r>
          </a:p>
        </p:txBody>
      </p:sp>
    </p:spTree>
    <p:extLst>
      <p:ext uri="{BB962C8B-B14F-4D97-AF65-F5344CB8AC3E}">
        <p14:creationId xmlns:p14="http://schemas.microsoft.com/office/powerpoint/2010/main" val="115520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DCB1-FDCB-4552-93A3-BB5E1810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Drake!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F0717776-253A-4143-A2EB-3C94C9D6E9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88378" y="684183"/>
            <a:ext cx="7359535" cy="55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40D2F2B3-169C-4971-B11F-452C0E0A4E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A group of people stand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6EAD6F76-676E-4DE7-A7C7-0754AC53D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" r="-2" b="5197"/>
          <a:stretch/>
        </p:blipFill>
        <p:spPr>
          <a:xfrm>
            <a:off x="20" y="10"/>
            <a:ext cx="7552558" cy="6857990"/>
          </a:xfrm>
          <a:prstGeom prst="rect">
            <a:avLst/>
          </a:prstGeom>
        </p:spPr>
      </p:pic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72FB39BF-4949-4117-AA41-066968DE9E2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810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32B0E3-0BD9-4164-A279-D011BF3EF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7310" y="1143293"/>
            <a:ext cx="3613262" cy="4268965"/>
          </a:xfrm>
        </p:spPr>
        <p:txBody>
          <a:bodyPr>
            <a:normAutofit/>
          </a:bodyPr>
          <a:lstStyle/>
          <a:p>
            <a:r>
              <a:rPr lang="en-US" sz="4400" dirty="0"/>
              <a:t>Red Rover – Send Particles Over!!!</a:t>
            </a:r>
          </a:p>
        </p:txBody>
      </p:sp>
    </p:spTree>
    <p:extLst>
      <p:ext uri="{BB962C8B-B14F-4D97-AF65-F5344CB8AC3E}">
        <p14:creationId xmlns:p14="http://schemas.microsoft.com/office/powerpoint/2010/main" val="347864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irthday cake&#10;&#10;Description generated with high confidence">
            <a:extLst>
              <a:ext uri="{FF2B5EF4-FFF2-40B4-BE49-F238E27FC236}">
                <a16:creationId xmlns:a16="http://schemas.microsoft.com/office/drawing/2014/main" id="{0F345D46-D08B-49BE-ACD1-D704365A4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980" r="1068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6A7A1D-3D7F-400B-A579-64AA45406D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30000">
                <a:schemeClr val="bg2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 title="Page Number Shape">
            <a:extLst>
              <a:ext uri="{FF2B5EF4-FFF2-40B4-BE49-F238E27FC236}">
                <a16:creationId xmlns:a16="http://schemas.microsoft.com/office/drawing/2014/main" id="{C38C875F-6627-4E12-BFE4-18E6A64F15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5" name="Straight Connector 14" title="Verticle Rule Line">
            <a:extLst>
              <a:ext uri="{FF2B5EF4-FFF2-40B4-BE49-F238E27FC236}">
                <a16:creationId xmlns:a16="http://schemas.microsoft.com/office/drawing/2014/main" id="{0BCE4FFE-9918-4AF9-975B-1AAC44E67D7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588476F-9A5C-45AF-9C55-FA7C9A14D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7635987" cy="4268965"/>
          </a:xfrm>
        </p:spPr>
        <p:txBody>
          <a:bodyPr>
            <a:normAutofit/>
          </a:bodyPr>
          <a:lstStyle/>
          <a:p>
            <a:r>
              <a:rPr lang="en-US" dirty="0"/>
              <a:t>Exit Ticket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04621-35FC-42C9-9E10-5FF0B9C7C065}"/>
              </a:ext>
            </a:extLst>
          </p:cNvPr>
          <p:cNvSpPr txBox="1"/>
          <p:nvPr/>
        </p:nvSpPr>
        <p:spPr>
          <a:xfrm>
            <a:off x="9824044" y="6657945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Cell_membrane_detailed_diagram_blank.sv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4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44C1FFD-8D6A-4A12-997F-ECA8F33215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-32638"/>
            <a:ext cx="12191999" cy="6890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86430-F6B0-4E7D-89C4-A6C067F86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503" b="38790"/>
          <a:stretch/>
        </p:blipFill>
        <p:spPr>
          <a:xfrm>
            <a:off x="20" y="-32638"/>
            <a:ext cx="12191980" cy="2346158"/>
          </a:xfrm>
          <a:prstGeom prst="rect">
            <a:avLst/>
          </a:prstGeom>
        </p:spPr>
      </p:pic>
      <p:sp>
        <p:nvSpPr>
          <p:cNvPr id="15" name="Freeform 6" title="Page Number Shape">
            <a:extLst>
              <a:ext uri="{FF2B5EF4-FFF2-40B4-BE49-F238E27FC236}">
                <a16:creationId xmlns:a16="http://schemas.microsoft.com/office/drawing/2014/main" id="{014B3DE6-0CA2-4818-9E10-8ACF44107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273560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599" y="2686846"/>
            <a:ext cx="9655121" cy="2177424"/>
          </a:xfrm>
        </p:spPr>
        <p:txBody>
          <a:bodyPr>
            <a:noAutofit/>
          </a:bodyPr>
          <a:lstStyle/>
          <a:p>
            <a:r>
              <a:rPr lang="en-US" sz="6600" dirty="0"/>
              <a:t>Cell Membrane Transport Cont.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575C10-8187-4AC4-AD72-C754EAFD28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74E776C9-ED67-41B7-B3A3-4DF76EF3ACE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A8E509-0043-4D84-986F-62BDFB8B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Objectives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83302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88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FBC8A7B-9E5A-4B09-9C33-C600BD17CD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015B5-4A87-4EA6-8B82-41210F3BE9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572000"/>
            <a:ext cx="12191998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 title="Page Number Shape">
            <a:extLst>
              <a:ext uri="{FF2B5EF4-FFF2-40B4-BE49-F238E27FC236}">
                <a16:creationId xmlns:a16="http://schemas.microsoft.com/office/drawing/2014/main" id="{3C34EE6D-3EF3-46CE-B8E1-B95710DC99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2021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7" name="Straight Connector 16" title="Horizontal Rule Line">
            <a:extLst>
              <a:ext uri="{FF2B5EF4-FFF2-40B4-BE49-F238E27FC236}">
                <a16:creationId xmlns:a16="http://schemas.microsoft.com/office/drawing/2014/main" id="{4F8C9297-DB30-4147-8E63-D99C3379396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199730"/>
            <a:ext cx="10241280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irthday cake&#10;&#10;Description generated with high confidence">
            <a:extLst>
              <a:ext uri="{FF2B5EF4-FFF2-40B4-BE49-F238E27FC236}">
                <a16:creationId xmlns:a16="http://schemas.microsoft.com/office/drawing/2014/main" id="{A2E116B9-E1EA-4661-8B69-290ADC44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2594" y="1492893"/>
            <a:ext cx="4975072" cy="2052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40AFC-2B03-4CA8-AD57-40CA8B6C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09" y="4747491"/>
            <a:ext cx="9400770" cy="1273806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Function of the Cell Membrane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D2C5-D130-4FDF-8DB9-B2B3E904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804334"/>
            <a:ext cx="5291665" cy="3429338"/>
          </a:xfrm>
        </p:spPr>
        <p:txBody>
          <a:bodyPr>
            <a:normAutofit/>
          </a:bodyPr>
          <a:lstStyle/>
          <a:p>
            <a:r>
              <a:rPr lang="en-US" sz="2400" dirty="0"/>
              <a:t>Cell membrane separates the components of a cell from its environment – surrounds the cell</a:t>
            </a:r>
          </a:p>
          <a:p>
            <a:r>
              <a:rPr lang="en-US" sz="2400" dirty="0"/>
              <a:t>Regulates the flow of materials into and out of cell – selectively permeable </a:t>
            </a:r>
          </a:p>
          <a:p>
            <a:r>
              <a:rPr lang="en-US" sz="2400" dirty="0"/>
              <a:t>Cell membrane helps cells maintain homeostasis – stable internal balance. </a:t>
            </a:r>
          </a:p>
        </p:txBody>
      </p:sp>
    </p:spTree>
    <p:extLst>
      <p:ext uri="{BB962C8B-B14F-4D97-AF65-F5344CB8AC3E}">
        <p14:creationId xmlns:p14="http://schemas.microsoft.com/office/powerpoint/2010/main" val="29414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F9A01-C2DD-4966-B31A-D2D87CB4CC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 title="Page Number Shape">
            <a:extLst>
              <a:ext uri="{FF2B5EF4-FFF2-40B4-BE49-F238E27FC236}">
                <a16:creationId xmlns:a16="http://schemas.microsoft.com/office/drawing/2014/main" id="{7F3F28AE-09C6-438F-B1F8-6B3D763F93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" name="Straight Connector 12" title="Horizontal Rule Line">
            <a:extLst>
              <a:ext uri="{FF2B5EF4-FFF2-40B4-BE49-F238E27FC236}">
                <a16:creationId xmlns:a16="http://schemas.microsoft.com/office/drawing/2014/main" id="{0AC6CA7B-A97D-4EE7-BEEF-3794C969426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608076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361A72D-C72F-4945-A3A9-51877E53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99" y="797262"/>
            <a:ext cx="5462001" cy="493386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71BB9-16E9-4DDE-A115-27EB9973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54" y="643465"/>
            <a:ext cx="5128880" cy="162839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Passive Transport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2412-A4B6-481A-AFC2-2111C90D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654" y="2422688"/>
            <a:ext cx="5128880" cy="3801533"/>
          </a:xfrm>
        </p:spPr>
        <p:txBody>
          <a:bodyPr>
            <a:normAutofit/>
          </a:bodyPr>
          <a:lstStyle/>
          <a:p>
            <a:r>
              <a:rPr lang="en-US" sz="2800" dirty="0"/>
              <a:t>A process that does not require energy to move molecules from </a:t>
            </a:r>
            <a:r>
              <a:rPr lang="en-US" sz="2800" b="1" u="sng" dirty="0"/>
              <a:t>HIGH to LOW </a:t>
            </a:r>
            <a:r>
              <a:rPr lang="en-US" sz="2800" dirty="0"/>
              <a:t>concentration </a:t>
            </a:r>
          </a:p>
          <a:p>
            <a:pPr lvl="1"/>
            <a:r>
              <a:rPr lang="en-US" sz="2400" dirty="0"/>
              <a:t>Diffusion </a:t>
            </a:r>
          </a:p>
          <a:p>
            <a:pPr lvl="1"/>
            <a:r>
              <a:rPr lang="en-US" sz="2400" dirty="0"/>
              <a:t>Osmosis </a:t>
            </a:r>
          </a:p>
          <a:p>
            <a:pPr lvl="1"/>
            <a:r>
              <a:rPr lang="en-US" sz="2400" dirty="0"/>
              <a:t>Facilitated Diffusion </a:t>
            </a:r>
          </a:p>
        </p:txBody>
      </p:sp>
    </p:spTree>
    <p:extLst>
      <p:ext uri="{BB962C8B-B14F-4D97-AF65-F5344CB8AC3E}">
        <p14:creationId xmlns:p14="http://schemas.microsoft.com/office/powerpoint/2010/main" val="148446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4C1FFD-8D6A-4A12-997F-ECA8F33215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-32638"/>
            <a:ext cx="12191999" cy="6890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irthday cake&#10;&#10;Description generated with high confidence">
            <a:extLst>
              <a:ext uri="{FF2B5EF4-FFF2-40B4-BE49-F238E27FC236}">
                <a16:creationId xmlns:a16="http://schemas.microsoft.com/office/drawing/2014/main" id="{00F37442-BF5D-42F1-AD59-AC522C26A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334" b="21016"/>
          <a:stretch/>
        </p:blipFill>
        <p:spPr>
          <a:xfrm>
            <a:off x="20" y="-32638"/>
            <a:ext cx="12191980" cy="2346158"/>
          </a:xfrm>
          <a:prstGeom prst="rect">
            <a:avLst/>
          </a:prstGeom>
        </p:spPr>
      </p:pic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014B3DE6-0CA2-4818-9E10-8ACF44107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273560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9F78D-C9EF-4AD5-82FF-49EC0DBA4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599" y="2686846"/>
            <a:ext cx="7816699" cy="2177424"/>
          </a:xfrm>
        </p:spPr>
        <p:txBody>
          <a:bodyPr>
            <a:normAutofit/>
          </a:bodyPr>
          <a:lstStyle/>
          <a:p>
            <a:r>
              <a:rPr lang="en-US" dirty="0"/>
              <a:t>Active Transport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960A5-0561-4B03-BDB4-14FE147F8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01" y="4864270"/>
            <a:ext cx="9331562" cy="978375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3600"/>
              <a:t>What are the three different types of active transport?</a:t>
            </a:r>
          </a:p>
        </p:txBody>
      </p:sp>
    </p:spTree>
    <p:extLst>
      <p:ext uri="{BB962C8B-B14F-4D97-AF65-F5344CB8AC3E}">
        <p14:creationId xmlns:p14="http://schemas.microsoft.com/office/powerpoint/2010/main" val="207732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778970-E5BC-49A7-B297-CFBE031664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135610-CD35-459B-B1A0-8FE2C2105D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157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6" title="Page Number Shape">
            <a:extLst>
              <a:ext uri="{FF2B5EF4-FFF2-40B4-BE49-F238E27FC236}">
                <a16:creationId xmlns:a16="http://schemas.microsoft.com/office/drawing/2014/main" id="{A5ED3B36-0461-41BB-B026-BA49F93D34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3" name="Straight Connector 22" title="Horizontal Rule Line">
            <a:extLst>
              <a:ext uri="{FF2B5EF4-FFF2-40B4-BE49-F238E27FC236}">
                <a16:creationId xmlns:a16="http://schemas.microsoft.com/office/drawing/2014/main" id="{A2145535-A3AD-4122-8A03-021ED9F3D38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B1C10A8-F9F8-49B1-987B-90E94632D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3668" y="3635121"/>
            <a:ext cx="3419478" cy="2564609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D115B8BC-702D-40BC-9485-41EFDBEA7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2750" y="933681"/>
            <a:ext cx="4001315" cy="2538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254D6-E436-4CCE-B65A-749DC532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Active Transport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1672-7963-413A-A55E-FE995439F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681092"/>
            <a:ext cx="6248398" cy="41851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Active transport is the movement of molecules from </a:t>
            </a:r>
            <a:r>
              <a:rPr lang="en-US" sz="2800" b="1" u="sng" dirty="0">
                <a:solidFill>
                  <a:schemeClr val="tx2"/>
                </a:solidFill>
              </a:rPr>
              <a:t>LOW to HIGH </a:t>
            </a:r>
            <a:r>
              <a:rPr lang="en-US" sz="2800" dirty="0">
                <a:solidFill>
                  <a:schemeClr val="tx2"/>
                </a:solidFill>
              </a:rPr>
              <a:t>concentration. </a:t>
            </a:r>
          </a:p>
          <a:p>
            <a:r>
              <a:rPr lang="en-US" sz="2800" b="1" u="sng" dirty="0">
                <a:solidFill>
                  <a:schemeClr val="tx2"/>
                </a:solidFill>
              </a:rPr>
              <a:t>ENERGY IS REQUIRED </a:t>
            </a:r>
            <a:r>
              <a:rPr lang="en-US" sz="2800" dirty="0">
                <a:solidFill>
                  <a:schemeClr val="tx2"/>
                </a:solidFill>
              </a:rPr>
              <a:t>as molecules must be </a:t>
            </a:r>
            <a:r>
              <a:rPr lang="en-US" sz="2800" b="1" u="sng" dirty="0">
                <a:solidFill>
                  <a:schemeClr val="tx2"/>
                </a:solidFill>
              </a:rPr>
              <a:t>pumped against</a:t>
            </a:r>
            <a:r>
              <a:rPr lang="en-US" sz="2800" dirty="0">
                <a:solidFill>
                  <a:schemeClr val="tx2"/>
                </a:solidFill>
              </a:rPr>
              <a:t> the concentration gradient. </a:t>
            </a:r>
          </a:p>
          <a:p>
            <a:r>
              <a:rPr lang="en-US" sz="2800" dirty="0">
                <a:solidFill>
                  <a:schemeClr val="tx2"/>
                </a:solidFill>
              </a:rPr>
              <a:t>Proteins that work as pumps are called </a:t>
            </a:r>
            <a:r>
              <a:rPr lang="en-US" sz="2800" b="1" u="sng" dirty="0">
                <a:solidFill>
                  <a:schemeClr val="tx2"/>
                </a:solidFill>
              </a:rPr>
              <a:t>protein pumps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CAB31-6441-4C7D-94A5-77D9A160135E}"/>
              </a:ext>
            </a:extLst>
          </p:cNvPr>
          <p:cNvSpPr/>
          <p:nvPr/>
        </p:nvSpPr>
        <p:spPr>
          <a:xfrm>
            <a:off x="254924" y="598516"/>
            <a:ext cx="4311534" cy="2975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.miami.edu/~cmallery/150/memb/c8.7x17.transport.jpg">
            <a:extLst>
              <a:ext uri="{FF2B5EF4-FFF2-40B4-BE49-F238E27FC236}">
                <a16:creationId xmlns:a16="http://schemas.microsoft.com/office/drawing/2014/main" id="{4C98055D-125E-45D0-BC5A-A21AA09C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" y="228600"/>
            <a:ext cx="9920068" cy="6265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D9B9-31B2-4982-ACEB-92CD008E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A259110C-6936-4BE5-AFBA-1FC8C936B0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500" y="4763"/>
            <a:ext cx="12065000" cy="67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62</TotalTime>
  <Words>260</Words>
  <Application>Microsoft Office PowerPoint</Application>
  <PresentationFormat>Widescreen</PresentationFormat>
  <Paragraphs>34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Corbel</vt:lpstr>
      <vt:lpstr>Headlines</vt:lpstr>
      <vt:lpstr>Bellwork #1  01/16/18</vt:lpstr>
      <vt:lpstr>Cell Membrane Transport Cont.</vt:lpstr>
      <vt:lpstr>Objectives </vt:lpstr>
      <vt:lpstr>Function of the Cell Membrane </vt:lpstr>
      <vt:lpstr>Passive Transport </vt:lpstr>
      <vt:lpstr>Active Transport </vt:lpstr>
      <vt:lpstr>Active Transport </vt:lpstr>
      <vt:lpstr>PowerPoint Presentation</vt:lpstr>
      <vt:lpstr>PowerPoint Presentation</vt:lpstr>
      <vt:lpstr>Sodium-Potassium Pump</vt:lpstr>
      <vt:lpstr>Think of Drake!</vt:lpstr>
      <vt:lpstr>Red Rover – Send Particles Over!!!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Transport Cont.</dc:title>
  <dc:creator>Megan Murphy</dc:creator>
  <cp:lastModifiedBy>Megan Murphy</cp:lastModifiedBy>
  <cp:revision>12</cp:revision>
  <dcterms:created xsi:type="dcterms:W3CDTF">2018-01-15T19:32:16Z</dcterms:created>
  <dcterms:modified xsi:type="dcterms:W3CDTF">2018-01-15T20:35:05Z</dcterms:modified>
</cp:coreProperties>
</file>