
<file path=[Content_Types].xml><?xml version="1.0" encoding="utf-8"?>
<Types xmlns="http://schemas.openxmlformats.org/package/2006/content-types">
  <Default Extension="png" ContentType="image/png"/>
  <Default Extension="gif&amp;ehk=rGUxLX6p2hev37FUBPhP2A&amp;r=0&amp;pid=OfficeInsert" ContentType="image/gif"/>
  <Default Extension="jpeg" ContentType="image/jpeg"/>
  <Default Extension="jpg&amp;ehk=IkKh" ContentType="image/jpeg"/>
  <Default Extension="rels" ContentType="application/vnd.openxmlformats-package.relationships+xml"/>
  <Default Extension="xml" ContentType="application/xml"/>
  <Default Extension="png&amp;ehk=glr4SQe9kHY8KFt900FmqA&amp;r=0&amp;pid=OfficeInsert" ContentType="image/png"/>
  <Default Extension="jpg&amp;ehk=kn1Ihsavp93y3WukjtNmBw&amp;r=0&amp;pid=OfficeInsert" ContentType="image/jpeg"/>
  <Default Extension="jpg&amp;ehk=QlE9BikF355JI751ttaqFQ&amp;r=0&amp;pid=OfficeInsert" ContentType="image/jpeg"/>
  <Default Extension="jpg&amp;ehk=gdQ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8" d="100"/>
          <a:sy n="48" d="100"/>
        </p:scale>
        <p:origin x="7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D3D7C-010B-46E9-B5D2-EF81EF873589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8E347E-8C29-42FE-99A4-3315B1717C16}">
      <dgm:prSet/>
      <dgm:spPr/>
      <dgm:t>
        <a:bodyPr/>
        <a:lstStyle/>
        <a:p>
          <a:r>
            <a:rPr lang="en-US"/>
            <a:t>Determine</a:t>
          </a:r>
        </a:p>
      </dgm:t>
    </dgm:pt>
    <dgm:pt modelId="{D4668507-52C8-41D4-89DE-26D170907F69}" type="parTrans" cxnId="{90F95BC4-18F5-4010-8CE3-5A4238FD3649}">
      <dgm:prSet/>
      <dgm:spPr/>
      <dgm:t>
        <a:bodyPr/>
        <a:lstStyle/>
        <a:p>
          <a:endParaRPr lang="en-US"/>
        </a:p>
      </dgm:t>
    </dgm:pt>
    <dgm:pt modelId="{A0D5537E-C54E-4492-894D-7C4DC7175E88}" type="sibTrans" cxnId="{90F95BC4-18F5-4010-8CE3-5A4238FD3649}">
      <dgm:prSet/>
      <dgm:spPr/>
      <dgm:t>
        <a:bodyPr/>
        <a:lstStyle/>
        <a:p>
          <a:endParaRPr lang="en-US"/>
        </a:p>
      </dgm:t>
    </dgm:pt>
    <dgm:pt modelId="{C2E1B18B-D321-494A-AB7D-3917A390D2AA}">
      <dgm:prSet/>
      <dgm:spPr/>
      <dgm:t>
        <a:bodyPr/>
        <a:lstStyle/>
        <a:p>
          <a:r>
            <a:rPr lang="en-US"/>
            <a:t>Determine the levels of certainty in science and how they are distinguished. </a:t>
          </a:r>
        </a:p>
      </dgm:t>
    </dgm:pt>
    <dgm:pt modelId="{84A3717D-3B26-40DA-9940-FD777DF3EBAD}" type="parTrans" cxnId="{6C0C5B51-38D9-4434-90BA-AB475D50954B}">
      <dgm:prSet/>
      <dgm:spPr/>
      <dgm:t>
        <a:bodyPr/>
        <a:lstStyle/>
        <a:p>
          <a:endParaRPr lang="en-US"/>
        </a:p>
      </dgm:t>
    </dgm:pt>
    <dgm:pt modelId="{54A696E2-D2C2-4CF6-9266-57F1F1B2925D}" type="sibTrans" cxnId="{6C0C5B51-38D9-4434-90BA-AB475D50954B}">
      <dgm:prSet/>
      <dgm:spPr/>
      <dgm:t>
        <a:bodyPr/>
        <a:lstStyle/>
        <a:p>
          <a:endParaRPr lang="en-US"/>
        </a:p>
      </dgm:t>
    </dgm:pt>
    <dgm:pt modelId="{962A5BC2-FD35-49DF-BEC4-92CD6654BEFE}">
      <dgm:prSet/>
      <dgm:spPr/>
      <dgm:t>
        <a:bodyPr/>
        <a:lstStyle/>
        <a:p>
          <a:r>
            <a:rPr lang="en-US"/>
            <a:t>Determine</a:t>
          </a:r>
        </a:p>
      </dgm:t>
    </dgm:pt>
    <dgm:pt modelId="{7BED6770-E487-43E8-B9C0-AFA092F51240}" type="parTrans" cxnId="{3A90CADA-E462-4295-B5F3-CD67CBAFC8EB}">
      <dgm:prSet/>
      <dgm:spPr/>
      <dgm:t>
        <a:bodyPr/>
        <a:lstStyle/>
        <a:p>
          <a:endParaRPr lang="en-US"/>
        </a:p>
      </dgm:t>
    </dgm:pt>
    <dgm:pt modelId="{959798C0-7D77-499D-B904-CEFEA269B016}" type="sibTrans" cxnId="{3A90CADA-E462-4295-B5F3-CD67CBAFC8EB}">
      <dgm:prSet/>
      <dgm:spPr/>
      <dgm:t>
        <a:bodyPr/>
        <a:lstStyle/>
        <a:p>
          <a:endParaRPr lang="en-US"/>
        </a:p>
      </dgm:t>
    </dgm:pt>
    <dgm:pt modelId="{75E7AA84-7186-4E38-AECF-83433AAADE26}">
      <dgm:prSet/>
      <dgm:spPr/>
      <dgm:t>
        <a:bodyPr/>
        <a:lstStyle/>
        <a:p>
          <a:r>
            <a:rPr lang="en-US"/>
            <a:t>Determine the strategies used to design controlled experiments that provide valid results. </a:t>
          </a:r>
        </a:p>
      </dgm:t>
    </dgm:pt>
    <dgm:pt modelId="{BB655FD3-69E0-4547-ADB3-514E578EEFE8}" type="parTrans" cxnId="{C466AE32-4384-4643-A56A-4B455FA91DFE}">
      <dgm:prSet/>
      <dgm:spPr/>
      <dgm:t>
        <a:bodyPr/>
        <a:lstStyle/>
        <a:p>
          <a:endParaRPr lang="en-US"/>
        </a:p>
      </dgm:t>
    </dgm:pt>
    <dgm:pt modelId="{202B2460-EE4D-45AC-A235-3CE7815B36F4}" type="sibTrans" cxnId="{C466AE32-4384-4643-A56A-4B455FA91DFE}">
      <dgm:prSet/>
      <dgm:spPr/>
      <dgm:t>
        <a:bodyPr/>
        <a:lstStyle/>
        <a:p>
          <a:endParaRPr lang="en-US"/>
        </a:p>
      </dgm:t>
    </dgm:pt>
    <dgm:pt modelId="{EB3E3A9B-7413-4950-A2BF-2AA040E35C40}">
      <dgm:prSet/>
      <dgm:spPr/>
      <dgm:t>
        <a:bodyPr/>
        <a:lstStyle/>
        <a:p>
          <a:r>
            <a:rPr lang="en-US"/>
            <a:t>Understand</a:t>
          </a:r>
        </a:p>
      </dgm:t>
    </dgm:pt>
    <dgm:pt modelId="{51BE1DFF-7765-4692-9095-5801E73F124A}" type="parTrans" cxnId="{76AAF5CD-0C00-4631-A2B0-D34BE9FBCC2E}">
      <dgm:prSet/>
      <dgm:spPr/>
      <dgm:t>
        <a:bodyPr/>
        <a:lstStyle/>
        <a:p>
          <a:endParaRPr lang="en-US"/>
        </a:p>
      </dgm:t>
    </dgm:pt>
    <dgm:pt modelId="{66FAAFD8-8EC3-4D4E-9E54-A7D234C5A513}" type="sibTrans" cxnId="{76AAF5CD-0C00-4631-A2B0-D34BE9FBCC2E}">
      <dgm:prSet/>
      <dgm:spPr/>
      <dgm:t>
        <a:bodyPr/>
        <a:lstStyle/>
        <a:p>
          <a:endParaRPr lang="en-US"/>
        </a:p>
      </dgm:t>
    </dgm:pt>
    <dgm:pt modelId="{FEA9992C-5846-4626-8542-4AEEA6FA2EEB}">
      <dgm:prSet/>
      <dgm:spPr/>
      <dgm:t>
        <a:bodyPr/>
        <a:lstStyle/>
        <a:p>
          <a:r>
            <a:rPr lang="en-US"/>
            <a:t>Understand how scientists effectively and properly collect, report and interpret data. </a:t>
          </a:r>
        </a:p>
      </dgm:t>
    </dgm:pt>
    <dgm:pt modelId="{44B17A5D-AEF3-4B9D-8519-E8516B68A3D8}" type="parTrans" cxnId="{F0DE2BB5-7339-41D5-BA67-035B30EC1C8B}">
      <dgm:prSet/>
      <dgm:spPr/>
      <dgm:t>
        <a:bodyPr/>
        <a:lstStyle/>
        <a:p>
          <a:endParaRPr lang="en-US"/>
        </a:p>
      </dgm:t>
    </dgm:pt>
    <dgm:pt modelId="{E495ACFB-D6FE-43D2-AB66-35B209EA3C2A}" type="sibTrans" cxnId="{F0DE2BB5-7339-41D5-BA67-035B30EC1C8B}">
      <dgm:prSet/>
      <dgm:spPr/>
      <dgm:t>
        <a:bodyPr/>
        <a:lstStyle/>
        <a:p>
          <a:endParaRPr lang="en-US"/>
        </a:p>
      </dgm:t>
    </dgm:pt>
    <dgm:pt modelId="{D70CDC99-8B65-4705-A9D8-34476385EE2E}" type="pres">
      <dgm:prSet presAssocID="{B94D3D7C-010B-46E9-B5D2-EF81EF873589}" presName="Name0" presStyleCnt="0">
        <dgm:presLayoutVars>
          <dgm:dir/>
          <dgm:animLvl val="lvl"/>
          <dgm:resizeHandles val="exact"/>
        </dgm:presLayoutVars>
      </dgm:prSet>
      <dgm:spPr/>
    </dgm:pt>
    <dgm:pt modelId="{A3B8E289-6654-4C53-A414-AA8C25F24590}" type="pres">
      <dgm:prSet presAssocID="{EB3E3A9B-7413-4950-A2BF-2AA040E35C40}" presName="boxAndChildren" presStyleCnt="0"/>
      <dgm:spPr/>
    </dgm:pt>
    <dgm:pt modelId="{DE7FAB1D-A394-4EC5-91B6-2E8755442DD9}" type="pres">
      <dgm:prSet presAssocID="{EB3E3A9B-7413-4950-A2BF-2AA040E35C40}" presName="parentTextBox" presStyleLbl="alignNode1" presStyleIdx="0" presStyleCnt="3"/>
      <dgm:spPr/>
    </dgm:pt>
    <dgm:pt modelId="{73603CB6-FA4A-4ADE-9647-FEE53A10A559}" type="pres">
      <dgm:prSet presAssocID="{EB3E3A9B-7413-4950-A2BF-2AA040E35C40}" presName="descendantBox" presStyleLbl="bgAccFollowNode1" presStyleIdx="0" presStyleCnt="3"/>
      <dgm:spPr/>
    </dgm:pt>
    <dgm:pt modelId="{B4FE62B1-AE9C-4B8A-9C24-39F19F38FE7F}" type="pres">
      <dgm:prSet presAssocID="{959798C0-7D77-499D-B904-CEFEA269B016}" presName="sp" presStyleCnt="0"/>
      <dgm:spPr/>
    </dgm:pt>
    <dgm:pt modelId="{3CADAAFC-4C7A-4C05-8C0A-93049059D7CB}" type="pres">
      <dgm:prSet presAssocID="{962A5BC2-FD35-49DF-BEC4-92CD6654BEFE}" presName="arrowAndChildren" presStyleCnt="0"/>
      <dgm:spPr/>
    </dgm:pt>
    <dgm:pt modelId="{BB9E3AD9-9FDE-40A4-AEE5-B7C45925E82E}" type="pres">
      <dgm:prSet presAssocID="{962A5BC2-FD35-49DF-BEC4-92CD6654BEFE}" presName="parentTextArrow" presStyleLbl="node1" presStyleIdx="0" presStyleCnt="0"/>
      <dgm:spPr/>
    </dgm:pt>
    <dgm:pt modelId="{E3041DDA-3D3C-439C-892F-EC6E2F543A27}" type="pres">
      <dgm:prSet presAssocID="{962A5BC2-FD35-49DF-BEC4-92CD6654BEFE}" presName="arrow" presStyleLbl="alignNode1" presStyleIdx="1" presStyleCnt="3"/>
      <dgm:spPr/>
    </dgm:pt>
    <dgm:pt modelId="{CCF728A1-0F4F-40B5-992C-6D7E499D972F}" type="pres">
      <dgm:prSet presAssocID="{962A5BC2-FD35-49DF-BEC4-92CD6654BEFE}" presName="descendantArrow" presStyleLbl="bgAccFollowNode1" presStyleIdx="1" presStyleCnt="3"/>
      <dgm:spPr/>
    </dgm:pt>
    <dgm:pt modelId="{0426278F-AB53-45A3-B18C-A1590592CE63}" type="pres">
      <dgm:prSet presAssocID="{A0D5537E-C54E-4492-894D-7C4DC7175E88}" presName="sp" presStyleCnt="0"/>
      <dgm:spPr/>
    </dgm:pt>
    <dgm:pt modelId="{A67EDD27-4737-4F2C-BE40-B8228A5FBB04}" type="pres">
      <dgm:prSet presAssocID="{8F8E347E-8C29-42FE-99A4-3315B1717C16}" presName="arrowAndChildren" presStyleCnt="0"/>
      <dgm:spPr/>
    </dgm:pt>
    <dgm:pt modelId="{5FD16173-185C-4A06-BAA0-53D17BF61206}" type="pres">
      <dgm:prSet presAssocID="{8F8E347E-8C29-42FE-99A4-3315B1717C16}" presName="parentTextArrow" presStyleLbl="node1" presStyleIdx="0" presStyleCnt="0"/>
      <dgm:spPr/>
    </dgm:pt>
    <dgm:pt modelId="{AA721BC7-24EB-457D-B9E0-B4ED5C6EBD7A}" type="pres">
      <dgm:prSet presAssocID="{8F8E347E-8C29-42FE-99A4-3315B1717C16}" presName="arrow" presStyleLbl="alignNode1" presStyleIdx="2" presStyleCnt="3"/>
      <dgm:spPr/>
    </dgm:pt>
    <dgm:pt modelId="{16F8F487-6B5A-4AF2-9BF0-7948BF6205BA}" type="pres">
      <dgm:prSet presAssocID="{8F8E347E-8C29-42FE-99A4-3315B1717C16}" presName="descendantArrow" presStyleLbl="bgAccFollowNode1" presStyleIdx="2" presStyleCnt="3"/>
      <dgm:spPr/>
    </dgm:pt>
  </dgm:ptLst>
  <dgm:cxnLst>
    <dgm:cxn modelId="{DDB14929-BE59-4823-B787-FB58F71CFFF5}" type="presOf" srcId="{962A5BC2-FD35-49DF-BEC4-92CD6654BEFE}" destId="{BB9E3AD9-9FDE-40A4-AEE5-B7C45925E82E}" srcOrd="0" destOrd="0" presId="urn:microsoft.com/office/officeart/2016/7/layout/VerticalDownArrowProcess"/>
    <dgm:cxn modelId="{C466AE32-4384-4643-A56A-4B455FA91DFE}" srcId="{962A5BC2-FD35-49DF-BEC4-92CD6654BEFE}" destId="{75E7AA84-7186-4E38-AECF-83433AAADE26}" srcOrd="0" destOrd="0" parTransId="{BB655FD3-69E0-4547-ADB3-514E578EEFE8}" sibTransId="{202B2460-EE4D-45AC-A235-3CE7815B36F4}"/>
    <dgm:cxn modelId="{83F1AC3E-3B4A-4CA4-B276-3B3FDE810CA1}" type="presOf" srcId="{EB3E3A9B-7413-4950-A2BF-2AA040E35C40}" destId="{DE7FAB1D-A394-4EC5-91B6-2E8755442DD9}" srcOrd="0" destOrd="0" presId="urn:microsoft.com/office/officeart/2016/7/layout/VerticalDownArrowProcess"/>
    <dgm:cxn modelId="{6C0C5B51-38D9-4434-90BA-AB475D50954B}" srcId="{8F8E347E-8C29-42FE-99A4-3315B1717C16}" destId="{C2E1B18B-D321-494A-AB7D-3917A390D2AA}" srcOrd="0" destOrd="0" parTransId="{84A3717D-3B26-40DA-9940-FD777DF3EBAD}" sibTransId="{54A696E2-D2C2-4CF6-9266-57F1F1B2925D}"/>
    <dgm:cxn modelId="{705D7076-CB11-43B8-BFF3-1CAB1B160523}" type="presOf" srcId="{8F8E347E-8C29-42FE-99A4-3315B1717C16}" destId="{5FD16173-185C-4A06-BAA0-53D17BF61206}" srcOrd="0" destOrd="0" presId="urn:microsoft.com/office/officeart/2016/7/layout/VerticalDownArrowProcess"/>
    <dgm:cxn modelId="{41AE3C86-D03A-4EA9-8435-559168CEB219}" type="presOf" srcId="{8F8E347E-8C29-42FE-99A4-3315B1717C16}" destId="{AA721BC7-24EB-457D-B9E0-B4ED5C6EBD7A}" srcOrd="1" destOrd="0" presId="urn:microsoft.com/office/officeart/2016/7/layout/VerticalDownArrowProcess"/>
    <dgm:cxn modelId="{54A36B8C-88F4-4EDD-B878-DDD6D140DBB9}" type="presOf" srcId="{C2E1B18B-D321-494A-AB7D-3917A390D2AA}" destId="{16F8F487-6B5A-4AF2-9BF0-7948BF6205BA}" srcOrd="0" destOrd="0" presId="urn:microsoft.com/office/officeart/2016/7/layout/VerticalDownArrowProcess"/>
    <dgm:cxn modelId="{9BF62A92-6555-459E-A05C-7CA082F0C9E6}" type="presOf" srcId="{962A5BC2-FD35-49DF-BEC4-92CD6654BEFE}" destId="{E3041DDA-3D3C-439C-892F-EC6E2F543A27}" srcOrd="1" destOrd="0" presId="urn:microsoft.com/office/officeart/2016/7/layout/VerticalDownArrowProcess"/>
    <dgm:cxn modelId="{F0DE2BB5-7339-41D5-BA67-035B30EC1C8B}" srcId="{EB3E3A9B-7413-4950-A2BF-2AA040E35C40}" destId="{FEA9992C-5846-4626-8542-4AEEA6FA2EEB}" srcOrd="0" destOrd="0" parTransId="{44B17A5D-AEF3-4B9D-8519-E8516B68A3D8}" sibTransId="{E495ACFB-D6FE-43D2-AB66-35B209EA3C2A}"/>
    <dgm:cxn modelId="{DBD723C3-E060-4883-B454-369A2B90C140}" type="presOf" srcId="{FEA9992C-5846-4626-8542-4AEEA6FA2EEB}" destId="{73603CB6-FA4A-4ADE-9647-FEE53A10A559}" srcOrd="0" destOrd="0" presId="urn:microsoft.com/office/officeart/2016/7/layout/VerticalDownArrowProcess"/>
    <dgm:cxn modelId="{14C326C3-ED86-401F-AC82-D517D01736D6}" type="presOf" srcId="{75E7AA84-7186-4E38-AECF-83433AAADE26}" destId="{CCF728A1-0F4F-40B5-992C-6D7E499D972F}" srcOrd="0" destOrd="0" presId="urn:microsoft.com/office/officeart/2016/7/layout/VerticalDownArrowProcess"/>
    <dgm:cxn modelId="{90F95BC4-18F5-4010-8CE3-5A4238FD3649}" srcId="{B94D3D7C-010B-46E9-B5D2-EF81EF873589}" destId="{8F8E347E-8C29-42FE-99A4-3315B1717C16}" srcOrd="0" destOrd="0" parTransId="{D4668507-52C8-41D4-89DE-26D170907F69}" sibTransId="{A0D5537E-C54E-4492-894D-7C4DC7175E88}"/>
    <dgm:cxn modelId="{76AAF5CD-0C00-4631-A2B0-D34BE9FBCC2E}" srcId="{B94D3D7C-010B-46E9-B5D2-EF81EF873589}" destId="{EB3E3A9B-7413-4950-A2BF-2AA040E35C40}" srcOrd="2" destOrd="0" parTransId="{51BE1DFF-7765-4692-9095-5801E73F124A}" sibTransId="{66FAAFD8-8EC3-4D4E-9E54-A7D234C5A513}"/>
    <dgm:cxn modelId="{3A90CADA-E462-4295-B5F3-CD67CBAFC8EB}" srcId="{B94D3D7C-010B-46E9-B5D2-EF81EF873589}" destId="{962A5BC2-FD35-49DF-BEC4-92CD6654BEFE}" srcOrd="1" destOrd="0" parTransId="{7BED6770-E487-43E8-B9C0-AFA092F51240}" sibTransId="{959798C0-7D77-499D-B904-CEFEA269B016}"/>
    <dgm:cxn modelId="{B6FF10EA-1931-4379-B0BF-B493A60A7DF5}" type="presOf" srcId="{B94D3D7C-010B-46E9-B5D2-EF81EF873589}" destId="{D70CDC99-8B65-4705-A9D8-34476385EE2E}" srcOrd="0" destOrd="0" presId="urn:microsoft.com/office/officeart/2016/7/layout/VerticalDownArrowProcess"/>
    <dgm:cxn modelId="{8EF2D7B9-0B81-431F-9C44-3C0ED981F649}" type="presParOf" srcId="{D70CDC99-8B65-4705-A9D8-34476385EE2E}" destId="{A3B8E289-6654-4C53-A414-AA8C25F24590}" srcOrd="0" destOrd="0" presId="urn:microsoft.com/office/officeart/2016/7/layout/VerticalDownArrowProcess"/>
    <dgm:cxn modelId="{876596E8-BAA6-4CCD-9D42-0D7B29331812}" type="presParOf" srcId="{A3B8E289-6654-4C53-A414-AA8C25F24590}" destId="{DE7FAB1D-A394-4EC5-91B6-2E8755442DD9}" srcOrd="0" destOrd="0" presId="urn:microsoft.com/office/officeart/2016/7/layout/VerticalDownArrowProcess"/>
    <dgm:cxn modelId="{DBCF0386-D4E2-496F-953B-8540256E48E2}" type="presParOf" srcId="{A3B8E289-6654-4C53-A414-AA8C25F24590}" destId="{73603CB6-FA4A-4ADE-9647-FEE53A10A559}" srcOrd="1" destOrd="0" presId="urn:microsoft.com/office/officeart/2016/7/layout/VerticalDownArrowProcess"/>
    <dgm:cxn modelId="{E80CF5CA-0E8F-44CB-83E3-23D903D4A2A9}" type="presParOf" srcId="{D70CDC99-8B65-4705-A9D8-34476385EE2E}" destId="{B4FE62B1-AE9C-4B8A-9C24-39F19F38FE7F}" srcOrd="1" destOrd="0" presId="urn:microsoft.com/office/officeart/2016/7/layout/VerticalDownArrowProcess"/>
    <dgm:cxn modelId="{D2EC5E9A-32C2-48FB-B862-FD41014FAC2C}" type="presParOf" srcId="{D70CDC99-8B65-4705-A9D8-34476385EE2E}" destId="{3CADAAFC-4C7A-4C05-8C0A-93049059D7CB}" srcOrd="2" destOrd="0" presId="urn:microsoft.com/office/officeart/2016/7/layout/VerticalDownArrowProcess"/>
    <dgm:cxn modelId="{88192B84-7EC8-427B-8555-A5DF432CAC67}" type="presParOf" srcId="{3CADAAFC-4C7A-4C05-8C0A-93049059D7CB}" destId="{BB9E3AD9-9FDE-40A4-AEE5-B7C45925E82E}" srcOrd="0" destOrd="0" presId="urn:microsoft.com/office/officeart/2016/7/layout/VerticalDownArrowProcess"/>
    <dgm:cxn modelId="{41EDCD65-AF42-4887-A946-A220389CFB0D}" type="presParOf" srcId="{3CADAAFC-4C7A-4C05-8C0A-93049059D7CB}" destId="{E3041DDA-3D3C-439C-892F-EC6E2F543A27}" srcOrd="1" destOrd="0" presId="urn:microsoft.com/office/officeart/2016/7/layout/VerticalDownArrowProcess"/>
    <dgm:cxn modelId="{A9462700-EC28-415F-858A-85FEBE5D576E}" type="presParOf" srcId="{3CADAAFC-4C7A-4C05-8C0A-93049059D7CB}" destId="{CCF728A1-0F4F-40B5-992C-6D7E499D972F}" srcOrd="2" destOrd="0" presId="urn:microsoft.com/office/officeart/2016/7/layout/VerticalDownArrowProcess"/>
    <dgm:cxn modelId="{67285156-9C08-45C8-9280-1D5B2FE0D217}" type="presParOf" srcId="{D70CDC99-8B65-4705-A9D8-34476385EE2E}" destId="{0426278F-AB53-45A3-B18C-A1590592CE63}" srcOrd="3" destOrd="0" presId="urn:microsoft.com/office/officeart/2016/7/layout/VerticalDownArrowProcess"/>
    <dgm:cxn modelId="{84F24ED0-765B-4A0C-B01F-7D6419C359E2}" type="presParOf" srcId="{D70CDC99-8B65-4705-A9D8-34476385EE2E}" destId="{A67EDD27-4737-4F2C-BE40-B8228A5FBB04}" srcOrd="4" destOrd="0" presId="urn:microsoft.com/office/officeart/2016/7/layout/VerticalDownArrowProcess"/>
    <dgm:cxn modelId="{571DF50A-1D97-41B5-92D4-E2D479F5DADD}" type="presParOf" srcId="{A67EDD27-4737-4F2C-BE40-B8228A5FBB04}" destId="{5FD16173-185C-4A06-BAA0-53D17BF61206}" srcOrd="0" destOrd="0" presId="urn:microsoft.com/office/officeart/2016/7/layout/VerticalDownArrowProcess"/>
    <dgm:cxn modelId="{7203B75B-F80A-412D-ABA1-763E11730A82}" type="presParOf" srcId="{A67EDD27-4737-4F2C-BE40-B8228A5FBB04}" destId="{AA721BC7-24EB-457D-B9E0-B4ED5C6EBD7A}" srcOrd="1" destOrd="0" presId="urn:microsoft.com/office/officeart/2016/7/layout/VerticalDownArrowProcess"/>
    <dgm:cxn modelId="{6C8ED9A0-176F-4BF2-8F3C-4296383460C0}" type="presParOf" srcId="{A67EDD27-4737-4F2C-BE40-B8228A5FBB04}" destId="{16F8F487-6B5A-4AF2-9BF0-7948BF6205B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FAB1D-A394-4EC5-91B6-2E8755442DD9}">
      <dsp:nvSpPr>
        <dsp:cNvPr id="0" name=""/>
        <dsp:cNvSpPr/>
      </dsp:nvSpPr>
      <dsp:spPr>
        <a:xfrm>
          <a:off x="0" y="3950941"/>
          <a:ext cx="1478552" cy="12967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155" tIns="149352" rIns="105155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Understand</a:t>
          </a:r>
        </a:p>
      </dsp:txBody>
      <dsp:txXfrm>
        <a:off x="0" y="3950941"/>
        <a:ext cx="1478552" cy="1296787"/>
      </dsp:txXfrm>
    </dsp:sp>
    <dsp:sp modelId="{73603CB6-FA4A-4ADE-9647-FEE53A10A559}">
      <dsp:nvSpPr>
        <dsp:cNvPr id="0" name=""/>
        <dsp:cNvSpPr/>
      </dsp:nvSpPr>
      <dsp:spPr>
        <a:xfrm>
          <a:off x="1478552" y="3950941"/>
          <a:ext cx="4435656" cy="12967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76" tIns="254000" rIns="89976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Understand how scientists effectively and properly collect, report and interpret data. </a:t>
          </a:r>
        </a:p>
      </dsp:txBody>
      <dsp:txXfrm>
        <a:off x="1478552" y="3950941"/>
        <a:ext cx="4435656" cy="1296787"/>
      </dsp:txXfrm>
    </dsp:sp>
    <dsp:sp modelId="{E3041DDA-3D3C-439C-892F-EC6E2F543A27}">
      <dsp:nvSpPr>
        <dsp:cNvPr id="0" name=""/>
        <dsp:cNvSpPr/>
      </dsp:nvSpPr>
      <dsp:spPr>
        <a:xfrm rot="10800000">
          <a:off x="0" y="1975934"/>
          <a:ext cx="1478552" cy="199445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1125205"/>
            <a:satOff val="-19789"/>
            <a:lumOff val="784"/>
            <a:alphaOff val="0"/>
          </a:schemeClr>
        </a:solidFill>
        <a:ln w="15875" cap="flat" cmpd="sng" algn="ctr">
          <a:solidFill>
            <a:schemeClr val="accent2">
              <a:hueOff val="1125205"/>
              <a:satOff val="-19789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155" tIns="149352" rIns="105155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Determine</a:t>
          </a:r>
        </a:p>
      </dsp:txBody>
      <dsp:txXfrm rot="-10800000">
        <a:off x="0" y="1975934"/>
        <a:ext cx="1478552" cy="1296398"/>
      </dsp:txXfrm>
    </dsp:sp>
    <dsp:sp modelId="{CCF728A1-0F4F-40B5-992C-6D7E499D972F}">
      <dsp:nvSpPr>
        <dsp:cNvPr id="0" name=""/>
        <dsp:cNvSpPr/>
      </dsp:nvSpPr>
      <dsp:spPr>
        <a:xfrm>
          <a:off x="1478552" y="1975934"/>
          <a:ext cx="4435656" cy="1296398"/>
        </a:xfrm>
        <a:prstGeom prst="rect">
          <a:avLst/>
        </a:prstGeom>
        <a:solidFill>
          <a:schemeClr val="accent2">
            <a:tint val="40000"/>
            <a:alpha val="90000"/>
            <a:hueOff val="1107461"/>
            <a:satOff val="-9424"/>
            <a:lumOff val="-536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107461"/>
              <a:satOff val="-9424"/>
              <a:lumOff val="-5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76" tIns="254000" rIns="89976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Determine the strategies used to design controlled experiments that provide valid results. </a:t>
          </a:r>
        </a:p>
      </dsp:txBody>
      <dsp:txXfrm>
        <a:off x="1478552" y="1975934"/>
        <a:ext cx="4435656" cy="1296398"/>
      </dsp:txXfrm>
    </dsp:sp>
    <dsp:sp modelId="{AA721BC7-24EB-457D-B9E0-B4ED5C6EBD7A}">
      <dsp:nvSpPr>
        <dsp:cNvPr id="0" name=""/>
        <dsp:cNvSpPr/>
      </dsp:nvSpPr>
      <dsp:spPr>
        <a:xfrm rot="10800000">
          <a:off x="0" y="927"/>
          <a:ext cx="1478552" cy="199445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2250410"/>
            <a:satOff val="-39578"/>
            <a:lumOff val="1569"/>
            <a:alphaOff val="0"/>
          </a:schemeClr>
        </a:solidFill>
        <a:ln w="15875" cap="flat" cmpd="sng" algn="ctr">
          <a:solidFill>
            <a:schemeClr val="accent2">
              <a:hueOff val="2250410"/>
              <a:satOff val="-3957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155" tIns="149352" rIns="105155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Determine</a:t>
          </a:r>
        </a:p>
      </dsp:txBody>
      <dsp:txXfrm rot="-10800000">
        <a:off x="0" y="927"/>
        <a:ext cx="1478552" cy="1296398"/>
      </dsp:txXfrm>
    </dsp:sp>
    <dsp:sp modelId="{16F8F487-6B5A-4AF2-9BF0-7948BF6205BA}">
      <dsp:nvSpPr>
        <dsp:cNvPr id="0" name=""/>
        <dsp:cNvSpPr/>
      </dsp:nvSpPr>
      <dsp:spPr>
        <a:xfrm>
          <a:off x="1478552" y="927"/>
          <a:ext cx="4435656" cy="1296398"/>
        </a:xfrm>
        <a:prstGeom prst="rect">
          <a:avLst/>
        </a:prstGeom>
        <a:solidFill>
          <a:schemeClr val="accent2">
            <a:tint val="40000"/>
            <a:alpha val="90000"/>
            <a:hueOff val="2214922"/>
            <a:satOff val="-18848"/>
            <a:lumOff val="-107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214922"/>
              <a:satOff val="-18848"/>
              <a:lumOff val="-1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76" tIns="254000" rIns="89976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Determine the levels of certainty in science and how they are distinguished. </a:t>
          </a:r>
        </a:p>
      </dsp:txBody>
      <dsp:txXfrm>
        <a:off x="1478552" y="927"/>
        <a:ext cx="4435656" cy="1296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gentianviolet.blogspot.com/2013/09/teachers-day.html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jpg&amp;ehk=QlE9BikF355JI751ttaqFQ&amp;r=0&amp;pid=OfficeInsert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2.0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flickr.com/photos/eschipul/507514184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Black_cat_in_at_Delphi,_Greece.jpg" TargetMode="External"/><Relationship Id="rId5" Type="http://schemas.openxmlformats.org/officeDocument/2006/relationships/image" Target="../media/image17.jpg&amp;ehk=kn1Ihsavp93y3WukjtNmBw&amp;r=0&amp;pid=OfficeInsert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commons.wikimedia.org/wiki/File:Flickr_-_ggallice_-_Glass_frog_(4)_cropped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&amp;ehk=gdQ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hyperlink" Target="http://commons.wikimedia.org/wiki/File:High_School_Earth_Science_Cover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ceans4-11.wikispaces.com/blob+fish" TargetMode="External"/><Relationship Id="rId5" Type="http://schemas.openxmlformats.org/officeDocument/2006/relationships/image" Target="../media/image11.gif&amp;ehk=rGUxLX6p2hev37FUBPhP2A&amp;r=0&amp;pid=OfficeInsert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ucuriosity.blogspot.com/2012/05/big-bang-theory.html" TargetMode="External"/><Relationship Id="rId5" Type="http://schemas.openxmlformats.org/officeDocument/2006/relationships/image" Target="../media/image12.png&amp;ehk=glr4SQe9kHY8KFt900FmqA&amp;r=0&amp;pid=OfficeInsert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leogam.wordpress.com/tag/si-a-ascope-fueres/" TargetMode="External"/><Relationship Id="rId5" Type="http://schemas.openxmlformats.org/officeDocument/2006/relationships/image" Target="../media/image13.jpg&amp;ehk=IkKh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yN2RhbhiE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verraes.net/2014/03/small-controlled-experiment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uOdF1CAPX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a person&#10;&#10;Description generated with high confidence">
            <a:extLst>
              <a:ext uri="{FF2B5EF4-FFF2-40B4-BE49-F238E27FC236}">
                <a16:creationId xmlns:a16="http://schemas.microsoft.com/office/drawing/2014/main" id="{372C059B-0E60-42CB-83FA-40DF510CD2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CF7EC6-7E5C-4324-A79A-744F1DAF5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770" y="1041401"/>
            <a:ext cx="453852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Bellwork #3-11/01/17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77C8A-873A-4DDD-8420-82BD26FEC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045" y="3657596"/>
            <a:ext cx="4513252" cy="19334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What is the difference between an independent and dependent variable?</a:t>
            </a:r>
          </a:p>
        </p:txBody>
      </p:sp>
    </p:spTree>
    <p:extLst>
      <p:ext uri="{BB962C8B-B14F-4D97-AF65-F5344CB8AC3E}">
        <p14:creationId xmlns:p14="http://schemas.microsoft.com/office/powerpoint/2010/main" val="1941920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824FB2-0837-4FB5-BD83-F32303E591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A90022-5417-4ECC-BC1A-3055E8A329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Picture 4" descr="A cat walking on a sidewalk&#10;&#10;Description generated with very high confidence">
            <a:extLst>
              <a:ext uri="{FF2B5EF4-FFF2-40B4-BE49-F238E27FC236}">
                <a16:creationId xmlns:a16="http://schemas.microsoft.com/office/drawing/2014/main" id="{72786F12-3932-4699-ADE6-ADE7003531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471" r="1" b="13707"/>
          <a:stretch/>
        </p:blipFill>
        <p:spPr>
          <a:xfrm>
            <a:off x="486138" y="486353"/>
            <a:ext cx="11227442" cy="5885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0E9E22-B18F-41BA-B265-B5EC4E88A9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7422B7-70DC-4B4A-A29D-3FEFBC52F95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B24324-5A4E-4C42-935B-753C3E59F30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20" name="Rounded Rectangle 24">
              <a:extLst>
                <a:ext uri="{FF2B5EF4-FFF2-40B4-BE49-F238E27FC236}">
                  <a16:creationId xmlns:a16="http://schemas.microsoft.com/office/drawing/2014/main" id="{08C64383-1D43-4B64-9FEE-83A353A0142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3794BD8-B07A-436C-ABAE-C8332F2EEC6C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22" name="Rounded Rectangle 26">
              <a:extLst>
                <a:ext uri="{FF2B5EF4-FFF2-40B4-BE49-F238E27FC236}">
                  <a16:creationId xmlns:a16="http://schemas.microsoft.com/office/drawing/2014/main" id="{67CC6EE7-19BF-4297-B8A8-674EEFDB9F3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7B947B7-61FC-4697-BB5C-F6A89C4E6881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8F5941-013B-4738-A959-692532450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Experimental Design -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F3A15-89E6-4D26-82E7-300588DDF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You are the people at your table will design an experiment focusing on a superstition.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Example. An apple a day keeps the doctor away, eating chocolate causes zits, etc.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Make sure to follow the scientific method and use the appropriate variables for your experiment.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Hypothesis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Procedure/Materials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Etc.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F3E3D-4D9E-4FD1-9B1B-9273FA090036}"/>
              </a:ext>
            </a:extLst>
          </p:cNvPr>
          <p:cNvSpPr txBox="1"/>
          <p:nvPr/>
        </p:nvSpPr>
        <p:spPr>
          <a:xfrm>
            <a:off x="9376081" y="6171378"/>
            <a:ext cx="233749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flickr.com/photos/eschipul/5075141841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2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08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2DE7AF0-E273-4B62-8C79-B80D8DEB456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7AC5EA11-C8C6-43D5-BE97-2677033FB7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FD300B0-785F-4134-A817-53DAC76982CA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7ACC8D1-312C-4D06-9C2E-3C4D4E512243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80211C8-FA08-4959-8FF1-F4EBE1BFD955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8B45ACC-4FCE-444F-969B-0F4C71E040C1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68A8BBD-C782-45DD-A310-DB5BA7144E7A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D74A0E-D021-4691-9206-1EAA0E4E64E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58F50C0-4016-4C4C-A16C-7FB78458EA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cat sitting on a ledge&#10;&#10;Description generated with very high confidence">
            <a:extLst>
              <a:ext uri="{FF2B5EF4-FFF2-40B4-BE49-F238E27FC236}">
                <a16:creationId xmlns:a16="http://schemas.microsoft.com/office/drawing/2014/main" id="{7F62F7DA-7B4C-4196-A142-CF203532C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412683" y="1717069"/>
            <a:ext cx="2433793" cy="3245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720BB6-7F04-4CB2-8B07-E6DB2B17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Experimental Design – Peer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F8CA1-E708-4654-9D05-E181628D9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Peer review another group’s experiment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Does this group have the following: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Hypothesis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Procedure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Materials and Methods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Variables – Control, Independent, Dependent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Large sample size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Etc.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61CACB-DBF6-403A-8CFF-C0D29421B922}"/>
              </a:ext>
            </a:extLst>
          </p:cNvPr>
          <p:cNvSpPr txBox="1"/>
          <p:nvPr/>
        </p:nvSpPr>
        <p:spPr>
          <a:xfrm>
            <a:off x="1508978" y="4762071"/>
            <a:ext cx="23374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commons.wikimedia.org/wiki/File:Black_cat_in_at_Delphi,_Greece.jp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12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EC77-2C80-4B32-8246-434E9E3C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– Current Science Experiments (Due Monday)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577FA-2C48-465D-9113-9AF04CDEB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Read through the article and describe how the experiment was designed, including:</a:t>
            </a:r>
          </a:p>
          <a:p>
            <a:pPr lvl="1"/>
            <a:r>
              <a:rPr lang="en-US" dirty="0"/>
              <a:t>The title (required for a grade) </a:t>
            </a:r>
          </a:p>
          <a:p>
            <a:pPr lvl="1"/>
            <a:r>
              <a:rPr lang="en-US" dirty="0"/>
              <a:t>What question did the scientists want to answer?</a:t>
            </a:r>
          </a:p>
          <a:p>
            <a:pPr lvl="1"/>
            <a:r>
              <a:rPr lang="en-US" dirty="0"/>
              <a:t>Identify the independent and dependent variables. </a:t>
            </a:r>
          </a:p>
          <a:p>
            <a:pPr lvl="1"/>
            <a:r>
              <a:rPr lang="en-US" dirty="0"/>
              <a:t>What controlled variables are mentioned?</a:t>
            </a:r>
          </a:p>
          <a:p>
            <a:pPr lvl="1"/>
            <a:r>
              <a:rPr lang="en-US" dirty="0"/>
              <a:t>It non are mentioned, describe a possible controlled variable for this experiment. </a:t>
            </a:r>
          </a:p>
          <a:p>
            <a:pPr lvl="1"/>
            <a:r>
              <a:rPr lang="en-US" dirty="0"/>
              <a:t>In a sentence, describe their findings/results. Do not copy and paste from the article. </a:t>
            </a:r>
          </a:p>
        </p:txBody>
      </p:sp>
    </p:spTree>
    <p:extLst>
      <p:ext uri="{BB962C8B-B14F-4D97-AF65-F5344CB8AC3E}">
        <p14:creationId xmlns:p14="http://schemas.microsoft.com/office/powerpoint/2010/main" val="108996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177EBB-CFE5-4956-BEF9-46051963BE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5"/>
            <a:ext cx="12192000" cy="68562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B1246B-BFF7-432E-91F4-BD5976CDA7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Picture 4" descr="A picture containing animal, invertebrate, arthropod&#10;&#10;Description generated with very high confidence">
            <a:extLst>
              <a:ext uri="{FF2B5EF4-FFF2-40B4-BE49-F238E27FC236}">
                <a16:creationId xmlns:a16="http://schemas.microsoft.com/office/drawing/2014/main" id="{1D379D47-B73F-4767-BF4E-5F6EC55AB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1200" r="1" b="14564"/>
          <a:stretch/>
        </p:blipFill>
        <p:spPr>
          <a:xfrm>
            <a:off x="486137" y="486352"/>
            <a:ext cx="11227443" cy="58779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AD5635-2280-43AD-B912-ABA456022C6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70123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C6BCF18-14D6-4F32-8F14-1BDDACB638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E0B2C4-662B-49D2-9347-AE3E1A3FDA1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20" name="Rounded Rectangle 20">
              <a:extLst>
                <a:ext uri="{FF2B5EF4-FFF2-40B4-BE49-F238E27FC236}">
                  <a16:creationId xmlns:a16="http://schemas.microsoft.com/office/drawing/2014/main" id="{0198DF46-6765-4000-86C1-DE523729E81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A51A0C6-8760-4900-9C84-407DA025BCD6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22" name="Rounded Rectangle 23">
              <a:extLst>
                <a:ext uri="{FF2B5EF4-FFF2-40B4-BE49-F238E27FC236}">
                  <a16:creationId xmlns:a16="http://schemas.microsoft.com/office/drawing/2014/main" id="{733FE318-0DA3-4162-95B3-12B2C6C43D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7669D81-1C5E-4899-B0ED-9CB1D8CDB140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CE3EBC-E86D-4CA2-9339-572C3937A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4403" y="1113698"/>
            <a:ext cx="8229600" cy="2345264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Exit Ticket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070CD-A264-4A67-B2BE-E793A9D20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3003" y="3729894"/>
            <a:ext cx="7772400" cy="1320802"/>
          </a:xfrm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8101F-032C-430F-95D8-76BF9A57896A}"/>
              </a:ext>
            </a:extLst>
          </p:cNvPr>
          <p:cNvSpPr txBox="1"/>
          <p:nvPr/>
        </p:nvSpPr>
        <p:spPr>
          <a:xfrm>
            <a:off x="9376081" y="6164197"/>
            <a:ext cx="233749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commons.wikimedia.org/wiki/File:Flickr_-_ggallice_-_Glass_frog_(4)_cropped.jp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6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ound, mollusk, sitting&#10;&#10;Description generated with high confidence">
            <a:extLst>
              <a:ext uri="{FF2B5EF4-FFF2-40B4-BE49-F238E27FC236}">
                <a16:creationId xmlns:a16="http://schemas.microsoft.com/office/drawing/2014/main" id="{733A331E-070D-4CA3-B963-DEFADCA1C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4473" b="145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583DFEB-5151-4660-89D5-CFF22B7D337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0"/>
            <a:ext cx="7808159" cy="6872226"/>
            <a:chOff x="2202616" y="0"/>
            <a:chExt cx="7808159" cy="68722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333858-9740-488A-BE3B-C5F6D991641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prstGeom prst="rect">
              <a:avLst/>
            </a:prstGeom>
            <a:blipFill dpi="0" rotWithShape="1">
              <a:blip r:embed="rId5">
                <a:alphaModFix amt="89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CEC346-C965-4D6D-8731-6E98E4A0FB3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2DB17EC-F444-4873-9D0D-E50649FF18A9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51576" y="0"/>
              <a:ext cx="658370" cy="6872226"/>
              <a:chOff x="5751576" y="0"/>
              <a:chExt cx="658370" cy="6872226"/>
            </a:xfrm>
          </p:grpSpPr>
          <p:sp>
            <p:nvSpPr>
              <p:cNvPr id="15" name="Rounded Rectangle 27">
                <a:extLst>
                  <a:ext uri="{FF2B5EF4-FFF2-40B4-BE49-F238E27FC236}">
                    <a16:creationId xmlns:a16="http://schemas.microsoft.com/office/drawing/2014/main" id="{41391103-A2DF-42E2-AE62-A4B3A00801CF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6057900" y="1339739"/>
                <a:ext cx="45720" cy="65836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alpha val="55000"/>
                </a:schemeClr>
              </a:solidFill>
              <a:ln w="9525">
                <a:noFill/>
              </a:ln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243CCE6-ABA2-4424-B322-B16F2212BF83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47673"/>
              <a:stretch/>
            </p:blipFill>
            <p:spPr>
              <a:xfrm rot="5400000">
                <a:off x="5245268" y="530352"/>
                <a:ext cx="1673352" cy="612648"/>
              </a:xfrm>
              <a:prstGeom prst="rect">
                <a:avLst/>
              </a:prstGeom>
            </p:spPr>
          </p:pic>
          <p:sp>
            <p:nvSpPr>
              <p:cNvPr id="17" name="Rounded Rectangle 29">
                <a:extLst>
                  <a:ext uri="{FF2B5EF4-FFF2-40B4-BE49-F238E27FC236}">
                    <a16:creationId xmlns:a16="http://schemas.microsoft.com/office/drawing/2014/main" id="{E8CDA82D-F294-4F9E-B11E-E054B34F0465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6057902" y="4907292"/>
                <a:ext cx="45720" cy="65836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alpha val="55000"/>
                </a:schemeClr>
              </a:solidFill>
              <a:ln w="9525">
                <a:noFill/>
              </a:ln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C6537F1-0373-41B7-B6A9-FD747524D336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819"/>
              <a:stretch/>
            </p:blipFill>
            <p:spPr>
              <a:xfrm rot="5400000">
                <a:off x="5263556" y="5747514"/>
                <a:ext cx="1636776" cy="612648"/>
              </a:xfrm>
              <a:prstGeom prst="rect">
                <a:avLst/>
              </a:prstGeom>
            </p:spPr>
          </p:pic>
        </p:grp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791DF4-D04C-49C1-8B91-E745F20463D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4E68600-7795-405C-B262-7B8040E7D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/>
              <a:t>Development of Scientific Knowledge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9B3C2-33BE-4EC9-AFD3-60404D05E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469B8-6EBB-46E3-A631-316A57BEB489}"/>
              </a:ext>
            </a:extLst>
          </p:cNvPr>
          <p:cNvSpPr txBox="1"/>
          <p:nvPr/>
        </p:nvSpPr>
        <p:spPr>
          <a:xfrm>
            <a:off x="9854501" y="6657945"/>
            <a:ext cx="233749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commons.wikimedia.org/wiki/File:High_School_Earth_Science_Cover.jp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4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CA9E50-B76A-428A-92C9-9BAC41446D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5E3F79-81BB-4454-A267-DDCA428246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2122D3-4056-4C50-B4AC-74BB2940E2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F375A4-17F0-4BA7-B751-68BFAAEC4F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AA4B59-4263-499B-B2FB-C8445340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Objectives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078170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692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CD981C6-3EC5-4C3F-97F0-FE195DDA341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093D8CF8-345C-4770-ACE7-5B99224924B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1AADDD6-E336-430F-A143-E1449FFBDEAA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3D05261-D481-47F2-AC96-E7DCF933D216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64A2D2E-27E9-4C54-AD41-D18C3AE9050D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3335F48-A05B-443B-AB98-E17241148CE3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B1A363B-5FCE-4BA3-86EA-4A95DF5B3F1D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E9AB96-F9B3-463D-BA23-961C1B0E6F8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6202298-0030-4CC3-9BE1-94DE4227FA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fish&#10;&#10;Description generated with very high confidence">
            <a:extLst>
              <a:ext uri="{FF2B5EF4-FFF2-40B4-BE49-F238E27FC236}">
                <a16:creationId xmlns:a16="http://schemas.microsoft.com/office/drawing/2014/main" id="{A2BA78CD-2E6F-4CB4-891E-2FDCFA4C8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412683" y="2040870"/>
            <a:ext cx="3876801" cy="2597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9F4467-06C1-4DB4-A45F-E170CC4E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Levels of Certainty in Science: Hypothesis, Theory and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75C0E-CFAE-4449-86EE-29F85157E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en-US" dirty="0"/>
              <a:t>Hypothesis</a:t>
            </a:r>
          </a:p>
          <a:p>
            <a:pPr lvl="1"/>
            <a:r>
              <a:rPr lang="en-US" dirty="0"/>
              <a:t>Possible explanation for a set of observations OR</a:t>
            </a:r>
          </a:p>
          <a:p>
            <a:pPr lvl="1"/>
            <a:r>
              <a:rPr lang="en-US" dirty="0"/>
              <a:t>An answer to a scientific problem that can be tested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Students do better on exams when they study. </a:t>
            </a:r>
          </a:p>
        </p:txBody>
      </p:sp>
    </p:spTree>
    <p:extLst>
      <p:ext uri="{BB962C8B-B14F-4D97-AF65-F5344CB8AC3E}">
        <p14:creationId xmlns:p14="http://schemas.microsoft.com/office/powerpoint/2010/main" val="3476323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166578C-4316-4C10-89C0-CBAD8BCB6B7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67EAD6BE-6743-4E5D-B371-D6D42229046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5A21397-70AD-4B22-B332-41C5E2CA895B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76B637C-5B6A-4B3F-951A-42C0E88B5207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ACFCE98-3E90-4230-9F34-423CD9A73398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B6E6422-6AEA-47B7-9770-5516483C4268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432F8A4-33D0-4CE5-ACBF-F9BDA7C0A919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EBB388-E9A7-4AEA-BCD7-0922DECAF12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C940E9A-BC73-4828-82AC-C6F5C97849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7E9653F-61ED-4EF0-B29E-50DB1CAE6E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8599" r="7306" b="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C9F086-ECEE-4A47-AA9B-6D94EE3CB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Levels of Certainty in Science: Hypothesis, Theory and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5FD5A-97F9-4706-8CF6-436E181FB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Theory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Broad explanation that explains a number of natural phenomena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Has been tested many times and shown to be reliable.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Cell Theory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Theory of Relativity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Theory of Evolution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Big Band Theory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C98AE1-CCCC-4E45-A762-2DE062EC27BC}"/>
              </a:ext>
            </a:extLst>
          </p:cNvPr>
          <p:cNvSpPr txBox="1"/>
          <p:nvPr/>
        </p:nvSpPr>
        <p:spPr>
          <a:xfrm>
            <a:off x="9665347" y="6657945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tucuriosity.blogspot.com/2012/05/big-bang-theory.html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nd/3.0/"/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1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17F138-68A9-4F3F-B240-D26602C26CB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B796F99-70AC-4221-AB20-DFE9599613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AE7CF-EB5A-4BB9-AAB2-D6A80501A5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5055" b="-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B4BB56-31D7-4AE7-BAF8-98138CDA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Levels of Certainty in Science: Hypothesis, Theory and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336A-15AB-4AF7-8050-096EAA470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Law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Foundation for all sciences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Describe something in the natural world.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Must be simple, true, universal, and absolute, and they are accepted at face value.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Newton’s Law of Motion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Laws of thermodynamics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EE7437-52AA-4E77-AF0D-8BA2BD3EC2A0}"/>
              </a:ext>
            </a:extLst>
          </p:cNvPr>
          <p:cNvSpPr txBox="1"/>
          <p:nvPr/>
        </p:nvSpPr>
        <p:spPr>
          <a:xfrm>
            <a:off x="2918322" y="5068933"/>
            <a:ext cx="237116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caleogam.wordpress.com/tag/si-a-ascope-fueres/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d/3.0/"/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9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C9EA3-9C4F-4F40-A89A-77F029AD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EE938078-976D-4E2E-8853-1A8EE53F395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6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824FB2-0837-4FB5-BD83-F32303E591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A90022-5417-4ECC-BC1A-3055E8A329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Picture 4" descr="A person standing in front of a fire&#10;&#10;Description generated with high confidence">
            <a:extLst>
              <a:ext uri="{FF2B5EF4-FFF2-40B4-BE49-F238E27FC236}">
                <a16:creationId xmlns:a16="http://schemas.microsoft.com/office/drawing/2014/main" id="{6CF07D95-74B4-4B89-8E1F-B053A8EC27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53" r="8259"/>
          <a:stretch/>
        </p:blipFill>
        <p:spPr>
          <a:xfrm>
            <a:off x="486138" y="486353"/>
            <a:ext cx="11227442" cy="5885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0E9E22-B18F-41BA-B265-B5EC4E88A9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7422B7-70DC-4B4A-A29D-3FEFBC52F95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B24324-5A4E-4C42-935B-753C3E59F30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20" name="Rounded Rectangle 24">
              <a:extLst>
                <a:ext uri="{FF2B5EF4-FFF2-40B4-BE49-F238E27FC236}">
                  <a16:creationId xmlns:a16="http://schemas.microsoft.com/office/drawing/2014/main" id="{08C64383-1D43-4B64-9FEE-83A353A0142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3794BD8-B07A-436C-ABAE-C8332F2EEC6C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22" name="Rounded Rectangle 26">
              <a:extLst>
                <a:ext uri="{FF2B5EF4-FFF2-40B4-BE49-F238E27FC236}">
                  <a16:creationId xmlns:a16="http://schemas.microsoft.com/office/drawing/2014/main" id="{67CC6EE7-19BF-4297-B8A8-674EEFDB9F3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7B947B7-61FC-4697-BB5C-F6A89C4E6881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0E2C9D-7E62-4CFA-83E1-F0246370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Experimental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9EEFB-4E6B-4C96-9417-08607AC76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348" y="2407462"/>
            <a:ext cx="9601196" cy="310351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Well designed experiments include: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Large sample size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Unbiased opinions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Testing one variable at a time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Placebos as controls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 Bad experimental design: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Low sample size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Confounding variables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 variables that could negatively influence your results.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Bias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ADEBC1-9BCF-43F4-BA4C-BE4C8B7263EA}"/>
              </a:ext>
            </a:extLst>
          </p:cNvPr>
          <p:cNvSpPr txBox="1"/>
          <p:nvPr/>
        </p:nvSpPr>
        <p:spPr>
          <a:xfrm>
            <a:off x="9220590" y="6171378"/>
            <a:ext cx="24929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verraes.net/2014/03/small-controlled-experiments/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4.0/"/>
              </a:rPr>
              <a:t>CC BY-NC-SA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2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C4792-58CA-4CA0-BB69-905ACBC5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78E5CB59-02D8-45E6-B5F4-9F965DF0A78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43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292</TotalTime>
  <Words>488</Words>
  <Application>Microsoft Office PowerPoint</Application>
  <PresentationFormat>Widescreen</PresentationFormat>
  <Paragraphs>75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Wingdings</vt:lpstr>
      <vt:lpstr>Organic</vt:lpstr>
      <vt:lpstr>Bellwork #3-11/01/17</vt:lpstr>
      <vt:lpstr>Development of Scientific Knowledge</vt:lpstr>
      <vt:lpstr>Objectives</vt:lpstr>
      <vt:lpstr>Levels of Certainty in Science: Hypothesis, Theory and Law</vt:lpstr>
      <vt:lpstr>Levels of Certainty in Science: Hypothesis, Theory and Law</vt:lpstr>
      <vt:lpstr>Levels of Certainty in Science: Hypothesis, Theory and Law</vt:lpstr>
      <vt:lpstr>PowerPoint Presentation</vt:lpstr>
      <vt:lpstr>Experimental Design </vt:lpstr>
      <vt:lpstr>PowerPoint Presentation</vt:lpstr>
      <vt:lpstr>Experimental Design - Activity</vt:lpstr>
      <vt:lpstr>Experimental Design – Peer Review</vt:lpstr>
      <vt:lpstr>Discussion – Current Science Experiments (Due Monday)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#3-11/01/17</dc:title>
  <dc:creator>Megan Murphy</dc:creator>
  <cp:lastModifiedBy>Megan Murphy</cp:lastModifiedBy>
  <cp:revision>14</cp:revision>
  <dcterms:created xsi:type="dcterms:W3CDTF">2017-10-31T17:55:49Z</dcterms:created>
  <dcterms:modified xsi:type="dcterms:W3CDTF">2017-10-31T22:48:39Z</dcterms:modified>
</cp:coreProperties>
</file>