
<file path=[Content_Types].xml><?xml version="1.0" encoding="utf-8"?>
<Types xmlns="http://schemas.openxmlformats.org/package/2006/content-types">
  <Default Extension="png" ContentType="image/png"/>
  <Default Extension="png&amp;ehk=7jzwUDuKjEU5oA" ContentType="image/png"/>
  <Default Extension="jpg&amp;ehk=raebbNAFlhEyNzb" ContentType="image/jpeg"/>
  <Default Extension="jpg&amp;ehk=oVMWNuJYnaXNUAgqOsvTPg&amp;r=0&amp;pid=OfficeInsert" ContentType="image/jpeg"/>
  <Default Extension="png&amp;ehk=lIpBeivcReufnQ3I4s" ContentType="image/png"/>
  <Default Extension="jpeg" ContentType="image/jpeg"/>
  <Default Extension="rels" ContentType="application/vnd.openxmlformats-package.relationships+xml"/>
  <Default Extension="xml" ContentType="application/xml"/>
  <Default Extension="jpg&amp;ehk=WaRkmOCczYIRng7JTym0xA&amp;r=0&amp;pid=OfficeInsert" ContentType="image/jpeg"/>
  <Default Extension="jpg&amp;ehk=Jqff8E3oDzuCWEiUkRffqQ&amp;r=0&amp;pid=OfficeInsert" ContentType="image/jpeg"/>
  <Default Extension="jpg&amp;ehk=Ih61p3dWL2hJ7aaQM99uFw&amp;r=0&amp;pid=OfficeInsert" ContentType="image/jpeg"/>
  <Default Extension="png&amp;ehk=Nb0Uf1OZgM" ContentType="image/png"/>
  <Default Extension="jpg&amp;ehk=H5qD9E9ovyR5qpYvNFuCqg&amp;r=0&amp;pid=OfficeInsert" ContentType="image/jpeg"/>
  <Default Extension="png&amp;ehk=L32N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3" r:id="rId13"/>
    <p:sldId id="267" r:id="rId14"/>
    <p:sldId id="268" r:id="rId15"/>
    <p:sldId id="269" r:id="rId16"/>
    <p:sldId id="272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8985F-2EE1-4238-B9F9-48229264A0E2}" type="doc">
      <dgm:prSet loTypeId="urn:microsoft.com/office/officeart/2005/8/layout/vList2" loCatId="Inbox" qsTypeId="urn:microsoft.com/office/officeart/2005/8/quickstyle/simple2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D163BBD9-A16F-4DFF-915C-D4AA5F9DF928}">
      <dgm:prSet/>
      <dgm:spPr/>
      <dgm:t>
        <a:bodyPr/>
        <a:lstStyle/>
        <a:p>
          <a:r>
            <a:rPr lang="en-US"/>
            <a:t>What is the atomic number of an element?</a:t>
          </a:r>
        </a:p>
      </dgm:t>
    </dgm:pt>
    <dgm:pt modelId="{5AEF1F07-1C2B-4C9F-BBC5-C3A94D3031D1}" type="parTrans" cxnId="{CA5ECDAF-0B57-4EAF-9930-D5C5E60EC80D}">
      <dgm:prSet/>
      <dgm:spPr/>
      <dgm:t>
        <a:bodyPr/>
        <a:lstStyle/>
        <a:p>
          <a:endParaRPr lang="en-US"/>
        </a:p>
      </dgm:t>
    </dgm:pt>
    <dgm:pt modelId="{667A503D-0558-48E8-8C24-947CF170E431}" type="sibTrans" cxnId="{CA5ECDAF-0B57-4EAF-9930-D5C5E60EC80D}">
      <dgm:prSet/>
      <dgm:spPr/>
      <dgm:t>
        <a:bodyPr/>
        <a:lstStyle/>
        <a:p>
          <a:endParaRPr lang="en-US"/>
        </a:p>
      </dgm:t>
    </dgm:pt>
    <dgm:pt modelId="{FC5EB213-11F9-4873-8A64-0832034E9285}">
      <dgm:prSet/>
      <dgm:spPr/>
      <dgm:t>
        <a:bodyPr/>
        <a:lstStyle/>
        <a:p>
          <a:r>
            <a:rPr lang="en-US"/>
            <a:t>What is the atomic mass of an element?</a:t>
          </a:r>
        </a:p>
      </dgm:t>
    </dgm:pt>
    <dgm:pt modelId="{EA9E86F8-E46C-447C-B475-44BB8242AFEB}" type="parTrans" cxnId="{9FD8F26A-6BF3-462B-8DB7-756549423CE6}">
      <dgm:prSet/>
      <dgm:spPr/>
      <dgm:t>
        <a:bodyPr/>
        <a:lstStyle/>
        <a:p>
          <a:endParaRPr lang="en-US"/>
        </a:p>
      </dgm:t>
    </dgm:pt>
    <dgm:pt modelId="{A8405036-BFC2-45F7-9C67-E01F3EFFA531}" type="sibTrans" cxnId="{9FD8F26A-6BF3-462B-8DB7-756549423CE6}">
      <dgm:prSet/>
      <dgm:spPr/>
      <dgm:t>
        <a:bodyPr/>
        <a:lstStyle/>
        <a:p>
          <a:endParaRPr lang="en-US"/>
        </a:p>
      </dgm:t>
    </dgm:pt>
    <dgm:pt modelId="{D4128320-3028-4AA9-A2B1-F26EEE5B89D3}" type="pres">
      <dgm:prSet presAssocID="{3F18985F-2EE1-4238-B9F9-48229264A0E2}" presName="linear" presStyleCnt="0">
        <dgm:presLayoutVars>
          <dgm:animLvl val="lvl"/>
          <dgm:resizeHandles val="exact"/>
        </dgm:presLayoutVars>
      </dgm:prSet>
      <dgm:spPr/>
    </dgm:pt>
    <dgm:pt modelId="{9B5CE674-AF82-4B39-B6B9-89060AA3FDFF}" type="pres">
      <dgm:prSet presAssocID="{D163BBD9-A16F-4DFF-915C-D4AA5F9DF9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C4D7D3-C598-43AB-964E-BE791A4C5064}" type="pres">
      <dgm:prSet presAssocID="{667A503D-0558-48E8-8C24-947CF170E431}" presName="spacer" presStyleCnt="0"/>
      <dgm:spPr/>
    </dgm:pt>
    <dgm:pt modelId="{F6260154-91C7-4FD9-8056-56A97EF9E0B9}" type="pres">
      <dgm:prSet presAssocID="{FC5EB213-11F9-4873-8A64-0832034E92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9433C20-1E11-4E61-B056-806EAF89A9A6}" type="presOf" srcId="{FC5EB213-11F9-4873-8A64-0832034E9285}" destId="{F6260154-91C7-4FD9-8056-56A97EF9E0B9}" srcOrd="0" destOrd="0" presId="urn:microsoft.com/office/officeart/2005/8/layout/vList2"/>
    <dgm:cxn modelId="{9FD8F26A-6BF3-462B-8DB7-756549423CE6}" srcId="{3F18985F-2EE1-4238-B9F9-48229264A0E2}" destId="{FC5EB213-11F9-4873-8A64-0832034E9285}" srcOrd="1" destOrd="0" parTransId="{EA9E86F8-E46C-447C-B475-44BB8242AFEB}" sibTransId="{A8405036-BFC2-45F7-9C67-E01F3EFFA531}"/>
    <dgm:cxn modelId="{CA5ECDAF-0B57-4EAF-9930-D5C5E60EC80D}" srcId="{3F18985F-2EE1-4238-B9F9-48229264A0E2}" destId="{D163BBD9-A16F-4DFF-915C-D4AA5F9DF928}" srcOrd="0" destOrd="0" parTransId="{5AEF1F07-1C2B-4C9F-BBC5-C3A94D3031D1}" sibTransId="{667A503D-0558-48E8-8C24-947CF170E431}"/>
    <dgm:cxn modelId="{309D7FD8-9845-4850-8290-12436ADAD4A1}" type="presOf" srcId="{3F18985F-2EE1-4238-B9F9-48229264A0E2}" destId="{D4128320-3028-4AA9-A2B1-F26EEE5B89D3}" srcOrd="0" destOrd="0" presId="urn:microsoft.com/office/officeart/2005/8/layout/vList2"/>
    <dgm:cxn modelId="{A13068FB-A26B-4ED8-A313-E228068D137B}" type="presOf" srcId="{D163BBD9-A16F-4DFF-915C-D4AA5F9DF928}" destId="{9B5CE674-AF82-4B39-B6B9-89060AA3FDFF}" srcOrd="0" destOrd="0" presId="urn:microsoft.com/office/officeart/2005/8/layout/vList2"/>
    <dgm:cxn modelId="{5C98C6F9-7841-4F48-9D97-2CD56ED2577E}" type="presParOf" srcId="{D4128320-3028-4AA9-A2B1-F26EEE5B89D3}" destId="{9B5CE674-AF82-4B39-B6B9-89060AA3FDFF}" srcOrd="0" destOrd="0" presId="urn:microsoft.com/office/officeart/2005/8/layout/vList2"/>
    <dgm:cxn modelId="{AD0E66DB-D4D6-436E-8C17-B5162B5F826B}" type="presParOf" srcId="{D4128320-3028-4AA9-A2B1-F26EEE5B89D3}" destId="{AFC4D7D3-C598-43AB-964E-BE791A4C5064}" srcOrd="1" destOrd="0" presId="urn:microsoft.com/office/officeart/2005/8/layout/vList2"/>
    <dgm:cxn modelId="{5B432CAA-F9D5-4CF6-A1C1-7897340E8B6E}" type="presParOf" srcId="{D4128320-3028-4AA9-A2B1-F26EEE5B89D3}" destId="{F6260154-91C7-4FD9-8056-56A97EF9E0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E1F8B-59DA-4638-97DC-AFB59D752C3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F7804E-090C-406D-A0A9-621A5EFCE338}">
      <dgm:prSet custT="1"/>
      <dgm:spPr/>
      <dgm:t>
        <a:bodyPr/>
        <a:lstStyle/>
        <a:p>
          <a:r>
            <a:rPr lang="en-US" sz="1600" dirty="0"/>
            <a:t>Compare and contrast the Bohr model and the quantum model of an atom. </a:t>
          </a:r>
        </a:p>
      </dgm:t>
    </dgm:pt>
    <dgm:pt modelId="{4B432139-1BA1-4D83-91AF-F99101A2D385}" type="parTrans" cxnId="{04DBB408-BF37-48C3-8BEA-892B60AE2416}">
      <dgm:prSet/>
      <dgm:spPr/>
      <dgm:t>
        <a:bodyPr/>
        <a:lstStyle/>
        <a:p>
          <a:endParaRPr lang="en-US"/>
        </a:p>
      </dgm:t>
    </dgm:pt>
    <dgm:pt modelId="{28D19B77-6D6E-44A4-A668-C646968B7852}" type="sibTrans" cxnId="{04DBB408-BF37-48C3-8BEA-892B60AE2416}">
      <dgm:prSet/>
      <dgm:spPr/>
      <dgm:t>
        <a:bodyPr/>
        <a:lstStyle/>
        <a:p>
          <a:endParaRPr lang="en-US"/>
        </a:p>
      </dgm:t>
    </dgm:pt>
    <dgm:pt modelId="{AEB2A4D7-7FA9-46C7-AF93-2BCBC273AB28}">
      <dgm:prSet custT="1"/>
      <dgm:spPr/>
      <dgm:t>
        <a:bodyPr/>
        <a:lstStyle/>
        <a:p>
          <a:r>
            <a:rPr lang="en-US" sz="1800" dirty="0"/>
            <a:t>List the four quantum number, and describe their significance.</a:t>
          </a:r>
        </a:p>
      </dgm:t>
    </dgm:pt>
    <dgm:pt modelId="{7B2F3407-47FD-4006-8FE2-911524EC471C}" type="parTrans" cxnId="{34892DF4-0167-43FB-A3C5-55576336B728}">
      <dgm:prSet/>
      <dgm:spPr/>
      <dgm:t>
        <a:bodyPr/>
        <a:lstStyle/>
        <a:p>
          <a:endParaRPr lang="en-US"/>
        </a:p>
      </dgm:t>
    </dgm:pt>
    <dgm:pt modelId="{F49F5622-51BA-4023-BF2C-1F354F050582}" type="sibTrans" cxnId="{34892DF4-0167-43FB-A3C5-55576336B728}">
      <dgm:prSet/>
      <dgm:spPr/>
      <dgm:t>
        <a:bodyPr/>
        <a:lstStyle/>
        <a:p>
          <a:endParaRPr lang="en-US"/>
        </a:p>
      </dgm:t>
    </dgm:pt>
    <dgm:pt modelId="{1E338186-38B6-441D-B73D-B53FD5B8BCF7}">
      <dgm:prSet custT="1"/>
      <dgm:spPr/>
      <dgm:t>
        <a:bodyPr/>
        <a:lstStyle/>
        <a:p>
          <a:r>
            <a:rPr lang="en-US" sz="1400" dirty="0"/>
            <a:t>Relate the number of sublevels to each of an atom’s main energy levels, the number of orbitals per sublevel,  and the number of orbitals per main energy level.</a:t>
          </a:r>
        </a:p>
      </dgm:t>
    </dgm:pt>
    <dgm:pt modelId="{B7F063C6-DADC-469B-9EB6-65F34948A650}" type="parTrans" cxnId="{AF8F38F4-388B-42CD-86D1-364D8E6766AA}">
      <dgm:prSet/>
      <dgm:spPr/>
      <dgm:t>
        <a:bodyPr/>
        <a:lstStyle/>
        <a:p>
          <a:endParaRPr lang="en-US"/>
        </a:p>
      </dgm:t>
    </dgm:pt>
    <dgm:pt modelId="{6FA89E6E-A4B4-4F9A-93F5-B3E46B6B3540}" type="sibTrans" cxnId="{AF8F38F4-388B-42CD-86D1-364D8E6766AA}">
      <dgm:prSet/>
      <dgm:spPr/>
      <dgm:t>
        <a:bodyPr/>
        <a:lstStyle/>
        <a:p>
          <a:endParaRPr lang="en-US"/>
        </a:p>
      </dgm:t>
    </dgm:pt>
    <dgm:pt modelId="{DC3F4FE7-C266-4702-A808-4870B55E3E4F}" type="pres">
      <dgm:prSet presAssocID="{CB3E1F8B-59DA-4638-97DC-AFB59D752C3B}" presName="Name0" presStyleCnt="0">
        <dgm:presLayoutVars>
          <dgm:dir/>
          <dgm:resizeHandles val="exact"/>
        </dgm:presLayoutVars>
      </dgm:prSet>
      <dgm:spPr/>
    </dgm:pt>
    <dgm:pt modelId="{C217DC76-4A5B-4607-A8F3-AA842B92E7ED}" type="pres">
      <dgm:prSet presAssocID="{86F7804E-090C-406D-A0A9-621A5EFCE338}" presName="node" presStyleLbl="node1" presStyleIdx="0" presStyleCnt="3">
        <dgm:presLayoutVars>
          <dgm:bulletEnabled val="1"/>
        </dgm:presLayoutVars>
      </dgm:prSet>
      <dgm:spPr/>
    </dgm:pt>
    <dgm:pt modelId="{69779831-1C97-46B0-A19A-BB3BF8B21454}" type="pres">
      <dgm:prSet presAssocID="{28D19B77-6D6E-44A4-A668-C646968B7852}" presName="sibTrans" presStyleLbl="sibTrans1D1" presStyleIdx="0" presStyleCnt="2"/>
      <dgm:spPr/>
    </dgm:pt>
    <dgm:pt modelId="{39A179F7-0B67-476E-B0B3-E42272AED03C}" type="pres">
      <dgm:prSet presAssocID="{28D19B77-6D6E-44A4-A668-C646968B7852}" presName="connectorText" presStyleLbl="sibTrans1D1" presStyleIdx="0" presStyleCnt="2"/>
      <dgm:spPr/>
    </dgm:pt>
    <dgm:pt modelId="{924A4CF7-A3A0-4C27-80C2-EB2814F4693F}" type="pres">
      <dgm:prSet presAssocID="{AEB2A4D7-7FA9-46C7-AF93-2BCBC273AB28}" presName="node" presStyleLbl="node1" presStyleIdx="1" presStyleCnt="3">
        <dgm:presLayoutVars>
          <dgm:bulletEnabled val="1"/>
        </dgm:presLayoutVars>
      </dgm:prSet>
      <dgm:spPr/>
    </dgm:pt>
    <dgm:pt modelId="{880379BF-9DA7-4FAA-98AD-3DA08243AF63}" type="pres">
      <dgm:prSet presAssocID="{F49F5622-51BA-4023-BF2C-1F354F050582}" presName="sibTrans" presStyleLbl="sibTrans1D1" presStyleIdx="1" presStyleCnt="2"/>
      <dgm:spPr/>
    </dgm:pt>
    <dgm:pt modelId="{FC33E2ED-64E9-4297-8779-4F9424920325}" type="pres">
      <dgm:prSet presAssocID="{F49F5622-51BA-4023-BF2C-1F354F050582}" presName="connectorText" presStyleLbl="sibTrans1D1" presStyleIdx="1" presStyleCnt="2"/>
      <dgm:spPr/>
    </dgm:pt>
    <dgm:pt modelId="{60A6055F-6AA6-4103-8FDE-C31B21725638}" type="pres">
      <dgm:prSet presAssocID="{1E338186-38B6-441D-B73D-B53FD5B8BCF7}" presName="node" presStyleLbl="node1" presStyleIdx="2" presStyleCnt="3">
        <dgm:presLayoutVars>
          <dgm:bulletEnabled val="1"/>
        </dgm:presLayoutVars>
      </dgm:prSet>
      <dgm:spPr/>
    </dgm:pt>
  </dgm:ptLst>
  <dgm:cxnLst>
    <dgm:cxn modelId="{04DBB408-BF37-48C3-8BEA-892B60AE2416}" srcId="{CB3E1F8B-59DA-4638-97DC-AFB59D752C3B}" destId="{86F7804E-090C-406D-A0A9-621A5EFCE338}" srcOrd="0" destOrd="0" parTransId="{4B432139-1BA1-4D83-91AF-F99101A2D385}" sibTransId="{28D19B77-6D6E-44A4-A668-C646968B7852}"/>
    <dgm:cxn modelId="{0038B211-A83C-45AA-B8DB-4084045C7579}" type="presOf" srcId="{28D19B77-6D6E-44A4-A668-C646968B7852}" destId="{39A179F7-0B67-476E-B0B3-E42272AED03C}" srcOrd="1" destOrd="0" presId="urn:microsoft.com/office/officeart/2016/7/layout/RepeatingBendingProcessNew"/>
    <dgm:cxn modelId="{55F3A731-A831-4D46-96BC-B116942F34AB}" type="presOf" srcId="{28D19B77-6D6E-44A4-A668-C646968B7852}" destId="{69779831-1C97-46B0-A19A-BB3BF8B21454}" srcOrd="0" destOrd="0" presId="urn:microsoft.com/office/officeart/2016/7/layout/RepeatingBendingProcessNew"/>
    <dgm:cxn modelId="{80AD1B3D-55E7-4913-B20D-6C618637AC1F}" type="presOf" srcId="{F49F5622-51BA-4023-BF2C-1F354F050582}" destId="{FC33E2ED-64E9-4297-8779-4F9424920325}" srcOrd="1" destOrd="0" presId="urn:microsoft.com/office/officeart/2016/7/layout/RepeatingBendingProcessNew"/>
    <dgm:cxn modelId="{0BB2435D-E9F4-4118-ADD0-6D07AA8564A4}" type="presOf" srcId="{1E338186-38B6-441D-B73D-B53FD5B8BCF7}" destId="{60A6055F-6AA6-4103-8FDE-C31B21725638}" srcOrd="0" destOrd="0" presId="urn:microsoft.com/office/officeart/2016/7/layout/RepeatingBendingProcessNew"/>
    <dgm:cxn modelId="{98520355-C169-450C-BC09-5FA5BFC72AA8}" type="presOf" srcId="{86F7804E-090C-406D-A0A9-621A5EFCE338}" destId="{C217DC76-4A5B-4607-A8F3-AA842B92E7ED}" srcOrd="0" destOrd="0" presId="urn:microsoft.com/office/officeart/2016/7/layout/RepeatingBendingProcessNew"/>
    <dgm:cxn modelId="{38BBD08A-59F0-4611-B4D0-C531743018A5}" type="presOf" srcId="{AEB2A4D7-7FA9-46C7-AF93-2BCBC273AB28}" destId="{924A4CF7-A3A0-4C27-80C2-EB2814F4693F}" srcOrd="0" destOrd="0" presId="urn:microsoft.com/office/officeart/2016/7/layout/RepeatingBendingProcessNew"/>
    <dgm:cxn modelId="{21F3BE9C-CFEB-4724-BF90-C47A73C0A559}" type="presOf" srcId="{CB3E1F8B-59DA-4638-97DC-AFB59D752C3B}" destId="{DC3F4FE7-C266-4702-A808-4870B55E3E4F}" srcOrd="0" destOrd="0" presId="urn:microsoft.com/office/officeart/2016/7/layout/RepeatingBendingProcessNew"/>
    <dgm:cxn modelId="{ED2845DF-2203-4C00-90AD-38A681754635}" type="presOf" srcId="{F49F5622-51BA-4023-BF2C-1F354F050582}" destId="{880379BF-9DA7-4FAA-98AD-3DA08243AF63}" srcOrd="0" destOrd="0" presId="urn:microsoft.com/office/officeart/2016/7/layout/RepeatingBendingProcessNew"/>
    <dgm:cxn modelId="{34892DF4-0167-43FB-A3C5-55576336B728}" srcId="{CB3E1F8B-59DA-4638-97DC-AFB59D752C3B}" destId="{AEB2A4D7-7FA9-46C7-AF93-2BCBC273AB28}" srcOrd="1" destOrd="0" parTransId="{7B2F3407-47FD-4006-8FE2-911524EC471C}" sibTransId="{F49F5622-51BA-4023-BF2C-1F354F050582}"/>
    <dgm:cxn modelId="{AF8F38F4-388B-42CD-86D1-364D8E6766AA}" srcId="{CB3E1F8B-59DA-4638-97DC-AFB59D752C3B}" destId="{1E338186-38B6-441D-B73D-B53FD5B8BCF7}" srcOrd="2" destOrd="0" parTransId="{B7F063C6-DADC-469B-9EB6-65F34948A650}" sibTransId="{6FA89E6E-A4B4-4F9A-93F5-B3E46B6B3540}"/>
    <dgm:cxn modelId="{162F2D00-5B63-42F9-9FDD-D04F9DA15F24}" type="presParOf" srcId="{DC3F4FE7-C266-4702-A808-4870B55E3E4F}" destId="{C217DC76-4A5B-4607-A8F3-AA842B92E7ED}" srcOrd="0" destOrd="0" presId="urn:microsoft.com/office/officeart/2016/7/layout/RepeatingBendingProcessNew"/>
    <dgm:cxn modelId="{9B088776-83C7-4B40-B686-025A5B57940A}" type="presParOf" srcId="{DC3F4FE7-C266-4702-A808-4870B55E3E4F}" destId="{69779831-1C97-46B0-A19A-BB3BF8B21454}" srcOrd="1" destOrd="0" presId="urn:microsoft.com/office/officeart/2016/7/layout/RepeatingBendingProcessNew"/>
    <dgm:cxn modelId="{2E12F7DF-A174-4455-8CB9-6C6D3F333792}" type="presParOf" srcId="{69779831-1C97-46B0-A19A-BB3BF8B21454}" destId="{39A179F7-0B67-476E-B0B3-E42272AED03C}" srcOrd="0" destOrd="0" presId="urn:microsoft.com/office/officeart/2016/7/layout/RepeatingBendingProcessNew"/>
    <dgm:cxn modelId="{E762E531-C189-4835-93F3-80CAAE4F018D}" type="presParOf" srcId="{DC3F4FE7-C266-4702-A808-4870B55E3E4F}" destId="{924A4CF7-A3A0-4C27-80C2-EB2814F4693F}" srcOrd="2" destOrd="0" presId="urn:microsoft.com/office/officeart/2016/7/layout/RepeatingBendingProcessNew"/>
    <dgm:cxn modelId="{70E42081-CA70-46A2-AC34-DD69A0A8A0CA}" type="presParOf" srcId="{DC3F4FE7-C266-4702-A808-4870B55E3E4F}" destId="{880379BF-9DA7-4FAA-98AD-3DA08243AF63}" srcOrd="3" destOrd="0" presId="urn:microsoft.com/office/officeart/2016/7/layout/RepeatingBendingProcessNew"/>
    <dgm:cxn modelId="{83F93A82-89F0-4CF1-9267-D3FEE855A9E0}" type="presParOf" srcId="{880379BF-9DA7-4FAA-98AD-3DA08243AF63}" destId="{FC33E2ED-64E9-4297-8779-4F9424920325}" srcOrd="0" destOrd="0" presId="urn:microsoft.com/office/officeart/2016/7/layout/RepeatingBendingProcessNew"/>
    <dgm:cxn modelId="{CDFEC168-ADAB-4AF6-99A0-2BB3ED6C74A5}" type="presParOf" srcId="{DC3F4FE7-C266-4702-A808-4870B55E3E4F}" destId="{60A6055F-6AA6-4103-8FDE-C31B21725638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CE674-AF82-4B39-B6B9-89060AA3FDFF}">
      <dsp:nvSpPr>
        <dsp:cNvPr id="0" name=""/>
        <dsp:cNvSpPr/>
      </dsp:nvSpPr>
      <dsp:spPr>
        <a:xfrm>
          <a:off x="0" y="5133"/>
          <a:ext cx="10576558" cy="200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What is the atomic number of an element?</a:t>
          </a:r>
        </a:p>
      </dsp:txBody>
      <dsp:txXfrm>
        <a:off x="98009" y="103142"/>
        <a:ext cx="10380540" cy="1811702"/>
      </dsp:txXfrm>
    </dsp:sp>
    <dsp:sp modelId="{F6260154-91C7-4FD9-8056-56A97EF9E0B9}">
      <dsp:nvSpPr>
        <dsp:cNvPr id="0" name=""/>
        <dsp:cNvSpPr/>
      </dsp:nvSpPr>
      <dsp:spPr>
        <a:xfrm>
          <a:off x="0" y="2162614"/>
          <a:ext cx="10576558" cy="2007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What is the atomic mass of an element?</a:t>
          </a:r>
        </a:p>
      </dsp:txBody>
      <dsp:txXfrm>
        <a:off x="98009" y="2260623"/>
        <a:ext cx="10380540" cy="181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9831-1C97-46B0-A19A-BB3BF8B21454}">
      <dsp:nvSpPr>
        <dsp:cNvPr id="0" name=""/>
        <dsp:cNvSpPr/>
      </dsp:nvSpPr>
      <dsp:spPr>
        <a:xfrm>
          <a:off x="2559432" y="1476166"/>
          <a:ext cx="5559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93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2734" y="1518950"/>
        <a:ext cx="29326" cy="5871"/>
      </dsp:txXfrm>
    </dsp:sp>
    <dsp:sp modelId="{C217DC76-4A5B-4607-A8F3-AA842B92E7ED}">
      <dsp:nvSpPr>
        <dsp:cNvPr id="0" name=""/>
        <dsp:cNvSpPr/>
      </dsp:nvSpPr>
      <dsp:spPr>
        <a:xfrm>
          <a:off x="11093" y="756844"/>
          <a:ext cx="2550138" cy="15300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59" tIns="131166" rIns="124959" bIns="13116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Compare and contrast the Bohr model and the quantum model of an atom. </a:t>
          </a:r>
        </a:p>
      </dsp:txBody>
      <dsp:txXfrm>
        <a:off x="11093" y="756844"/>
        <a:ext cx="2550138" cy="1530083"/>
      </dsp:txXfrm>
    </dsp:sp>
    <dsp:sp modelId="{880379BF-9DA7-4FAA-98AD-3DA08243AF63}">
      <dsp:nvSpPr>
        <dsp:cNvPr id="0" name=""/>
        <dsp:cNvSpPr/>
      </dsp:nvSpPr>
      <dsp:spPr>
        <a:xfrm>
          <a:off x="5696102" y="1476166"/>
          <a:ext cx="5559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593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9405" y="1518950"/>
        <a:ext cx="29326" cy="5871"/>
      </dsp:txXfrm>
    </dsp:sp>
    <dsp:sp modelId="{924A4CF7-A3A0-4C27-80C2-EB2814F4693F}">
      <dsp:nvSpPr>
        <dsp:cNvPr id="0" name=""/>
        <dsp:cNvSpPr/>
      </dsp:nvSpPr>
      <dsp:spPr>
        <a:xfrm>
          <a:off x="3147764" y="756844"/>
          <a:ext cx="2550138" cy="15300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59" tIns="131166" rIns="124959" bIns="131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the four quantum number, and describe their significance.</a:t>
          </a:r>
        </a:p>
      </dsp:txBody>
      <dsp:txXfrm>
        <a:off x="3147764" y="756844"/>
        <a:ext cx="2550138" cy="1530083"/>
      </dsp:txXfrm>
    </dsp:sp>
    <dsp:sp modelId="{60A6055F-6AA6-4103-8FDE-C31B21725638}">
      <dsp:nvSpPr>
        <dsp:cNvPr id="0" name=""/>
        <dsp:cNvSpPr/>
      </dsp:nvSpPr>
      <dsp:spPr>
        <a:xfrm>
          <a:off x="6284434" y="756844"/>
          <a:ext cx="2550138" cy="15300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59" tIns="131166" rIns="124959" bIns="13116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Relate the number of sublevels to each of an atom’s main energy levels, the number of orbitals per sublevel,  and the number of orbitals per main energy level.</a:t>
          </a:r>
        </a:p>
      </dsp:txBody>
      <dsp:txXfrm>
        <a:off x="6284434" y="756844"/>
        <a:ext cx="2550138" cy="15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www.wikidoc.org/index.php/Aufbau_princip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&amp;ehk=H5qD9E9ovyR5qpYvNFuCqg&amp;r=0&amp;pid=OfficeInser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9pk.wikispaces.com/atoms" TargetMode="External"/><Relationship Id="rId2" Type="http://schemas.openxmlformats.org/officeDocument/2006/relationships/image" Target="../media/image1.png&amp;ehk=L32N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KilE9Cda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illustrations.gatag.net/2014/11/09/190000.html" TargetMode="External"/><Relationship Id="rId2" Type="http://schemas.openxmlformats.org/officeDocument/2006/relationships/image" Target="../media/image17.jpg&amp;ehk=Jqff8E3oDzuCWEiUkRffqQ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05-03-the-structure-of-atoms.html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.jpg&amp;ehk=WaRkmOCczYIRng7JTym0xA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reich-chemistry.wikispaces.com/422-002+L.+Jaho+Big+Time+Line+Project" TargetMode="External"/><Relationship Id="rId4" Type="http://schemas.openxmlformats.org/officeDocument/2006/relationships/image" Target="../media/image3.jpg&amp;ehk=oVMWNuJYnaXNUAgqOsvTPg&amp;r=0&amp;pid=OfficeInser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uEFKG122d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iels_bohr_date_unverified_loc.jpg" TargetMode="External"/><Relationship Id="rId2" Type="http://schemas.openxmlformats.org/officeDocument/2006/relationships/image" Target="../media/image5.jpg&amp;ehk=Ih61p3dWL2hJ7aaQM99uFw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png&amp;ehk=7jzwUDuKjEU5o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hr_model_Balmer_32.png" TargetMode="External"/><Relationship Id="rId2" Type="http://schemas.openxmlformats.org/officeDocument/2006/relationships/image" Target="../media/image7.png&amp;ehk=Nb0Uf1OZgM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Niels_Bohr" TargetMode="External"/><Relationship Id="rId4" Type="http://schemas.openxmlformats.org/officeDocument/2006/relationships/image" Target="../media/image8.jpg&amp;ehk=raebbNAFlhEyNz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OHpZ0A70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stackexchange.com/questions/33453/periodic-table-groups-which-grouping-is-right" TargetMode="External"/><Relationship Id="rId2" Type="http://schemas.openxmlformats.org/officeDocument/2006/relationships/image" Target="../media/image9.png&amp;ehk=lIpBeivcReufnQ3I4s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3B8B38-E936-4F8E-8F06-CF507D24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973" y="264331"/>
            <a:ext cx="9730965" cy="158112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</a:rPr>
              <a:t>Bellwork</a:t>
            </a:r>
            <a:r>
              <a:rPr lang="en-US" sz="4800" b="1" dirty="0">
                <a:solidFill>
                  <a:schemeClr val="tx1"/>
                </a:solidFill>
              </a:rPr>
              <a:t> #1 – 09/11/17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581124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51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410613A-9C00-4B24-8D22-A5A0D149C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ctr">
            <a:noAutofit/>
          </a:bodyPr>
          <a:lstStyle/>
          <a:p>
            <a:pPr eaLnBrk="1" hangingPunct="1">
              <a:defRPr/>
            </a:pPr>
            <a:r>
              <a:rPr lang="en-US" altLang="en-US" sz="4400" dirty="0">
                <a:solidFill>
                  <a:srgbClr val="FAFD00"/>
                </a:solidFill>
                <a:latin typeface="Comic Sans MS" pitchFamily="66" charset="0"/>
              </a:rPr>
              <a:t>Arrangement of Electrons in Atoms</a:t>
            </a:r>
            <a:endParaRPr lang="en-US" altLang="en-US" sz="4400" dirty="0">
              <a:solidFill>
                <a:srgbClr val="FAFD00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436922-D4A1-4587-9A14-58B449D61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1757" y="1470990"/>
            <a:ext cx="7301948" cy="4295419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7" tIns="44450" rIns="90487" bIns="44450" rtlCol="0" anchor="ctr"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153000"/>
              </a:spcBef>
              <a:buFont typeface="Wingdings" pitchFamily="1" charset="2"/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Electrons in atoms are arranged as:</a:t>
            </a:r>
          </a:p>
          <a:p>
            <a:pPr eaLnBrk="1" hangingPunct="1">
              <a:lnSpc>
                <a:spcPct val="90000"/>
              </a:lnSpc>
              <a:spcBef>
                <a:spcPct val="108000"/>
              </a:spcBef>
              <a:buFont typeface="Wingdings" pitchFamily="1" charset="2"/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Principle Energy Levels (n)</a:t>
            </a:r>
          </a:p>
          <a:p>
            <a:pPr eaLnBrk="1" hangingPunct="1">
              <a:lnSpc>
                <a:spcPct val="90000"/>
              </a:lnSpc>
              <a:spcBef>
                <a:spcPct val="150000"/>
              </a:spcBef>
              <a:buFont typeface="Wingdings" pitchFamily="1" charset="2"/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SUBLEVELS (l)</a:t>
            </a:r>
          </a:p>
          <a:p>
            <a:pPr eaLnBrk="1" hangingPunct="1">
              <a:lnSpc>
                <a:spcPct val="90000"/>
              </a:lnSpc>
              <a:spcBef>
                <a:spcPct val="150000"/>
              </a:spcBef>
              <a:buFont typeface="Wingdings" pitchFamily="1" charset="2"/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ORBITALS (m</a:t>
            </a:r>
            <a:r>
              <a:rPr lang="en-US" altLang="en-US" sz="36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E1E6EC03-B499-4507-9CB6-5EBAC679AA7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724180" y="3276521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F4C3281C-0B3E-4FBF-B1C5-BF89AE607FF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724180" y="4504742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106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BD98-8C96-4AC4-AADB-2BAE59C4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2" y="2053352"/>
            <a:ext cx="3498979" cy="2456442"/>
          </a:xfrm>
        </p:spPr>
        <p:txBody>
          <a:bodyPr/>
          <a:lstStyle/>
          <a:p>
            <a:r>
              <a:rPr lang="en-US" dirty="0"/>
              <a:t>Principle Energy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5589-23BD-4EA4-A97F-CFECC053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3B16474-89EA-455A-94ED-F7E2261FA4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83" y="1783477"/>
            <a:ext cx="5740400" cy="358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F6B7C668-FFE7-4534-AC63-1ACDD03EA6EB}"/>
              </a:ext>
            </a:extLst>
          </p:cNvPr>
          <p:cNvGrpSpPr>
            <a:grpSpLocks/>
          </p:cNvGrpSpPr>
          <p:nvPr/>
        </p:nvGrpSpPr>
        <p:grpSpPr bwMode="auto">
          <a:xfrm>
            <a:off x="3342896" y="1415177"/>
            <a:ext cx="2046287" cy="736600"/>
            <a:chOff x="327" y="1104"/>
            <a:chExt cx="1289" cy="464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53265E8-40B8-4104-8676-0DED209FA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110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1</a:t>
              </a:r>
              <a:endParaRPr lang="en-US" sz="3600" b="1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381DDA2-78DE-40A8-857D-34FF89BBA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1360"/>
              <a:ext cx="496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A46BC852-6C38-423A-9045-21B93E12124A}"/>
              </a:ext>
            </a:extLst>
          </p:cNvPr>
          <p:cNvGrpSpPr>
            <a:grpSpLocks/>
          </p:cNvGrpSpPr>
          <p:nvPr/>
        </p:nvGrpSpPr>
        <p:grpSpPr bwMode="auto">
          <a:xfrm>
            <a:off x="3342896" y="2253377"/>
            <a:ext cx="2046287" cy="638175"/>
            <a:chOff x="327" y="1632"/>
            <a:chExt cx="1289" cy="402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E9576151-641F-44F3-9282-E506AD28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163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2</a:t>
              </a:r>
              <a:endParaRPr lang="en-US" sz="3600" b="1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F7011464-9FAC-4CD4-B72E-5F9C5ECE5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1888"/>
              <a:ext cx="496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91347F0C-E448-43F6-A97A-6FF72C6EC8EE}"/>
              </a:ext>
            </a:extLst>
          </p:cNvPr>
          <p:cNvGrpSpPr>
            <a:grpSpLocks/>
          </p:cNvGrpSpPr>
          <p:nvPr/>
        </p:nvGrpSpPr>
        <p:grpSpPr bwMode="auto">
          <a:xfrm>
            <a:off x="3342896" y="3015377"/>
            <a:ext cx="2122487" cy="638175"/>
            <a:chOff x="327" y="2112"/>
            <a:chExt cx="1337" cy="402"/>
          </a:xfrm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3B9C40C3-242E-41FD-B6DF-FDB646218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11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3</a:t>
              </a:r>
              <a:endParaRPr 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7D18CBB3-D49E-4FC3-B9E5-E742F7141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0" y="2208"/>
              <a:ext cx="544" cy="9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72BC9F7A-77CB-40AC-82BE-DBED1D501051}"/>
              </a:ext>
            </a:extLst>
          </p:cNvPr>
          <p:cNvGrpSpPr>
            <a:grpSpLocks/>
          </p:cNvGrpSpPr>
          <p:nvPr/>
        </p:nvGrpSpPr>
        <p:grpSpPr bwMode="auto">
          <a:xfrm>
            <a:off x="3342896" y="3548777"/>
            <a:ext cx="2122487" cy="790575"/>
            <a:chOff x="327" y="2448"/>
            <a:chExt cx="1337" cy="498"/>
          </a:xfrm>
        </p:grpSpPr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4FA615BC-FC18-4446-9776-A6436B018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254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>
                  <a:solidFill>
                    <a:srgbClr val="2108B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 = 4</a:t>
              </a:r>
              <a:endParaRPr 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E1554693-D207-4D97-959F-0ADBD4E19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0" y="2448"/>
              <a:ext cx="544" cy="288"/>
            </a:xfrm>
            <a:prstGeom prst="line">
              <a:avLst/>
            </a:prstGeom>
            <a:noFill/>
            <a:ln w="50800">
              <a:solidFill>
                <a:srgbClr val="2108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12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F14E-6168-4A76-9CDF-5CE88EA6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6486-5A68-4512-80E8-A59A80D2B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4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9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2" name="Rectangle 7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E57427-FBB6-4B8F-82C2-A8F6F659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Assigning Electrons to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1556-65BD-4A21-B335-FE795CBBB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260" y="3313486"/>
            <a:ext cx="7123353" cy="361934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Electrons generally assigned to orbitals of successively higher energy. </a:t>
            </a:r>
            <a:r>
              <a:rPr lang="en-US" sz="2400" u="sng" dirty="0"/>
              <a:t>Aufbau Principle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Aufbau is a German word which means “to build”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Principle states that no two electrons can have the same set of quantum numbers.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Hence they have to “pile up” or “build up” into higher energy level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2B60F-CF10-4627-AF0B-25B6589327E3}"/>
              </a:ext>
            </a:extLst>
          </p:cNvPr>
          <p:cNvSpPr txBox="1"/>
          <p:nvPr/>
        </p:nvSpPr>
        <p:spPr>
          <a:xfrm>
            <a:off x="9107235" y="2783666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2" tooltip="http://www.wikidoc.org/index.php/Aufbau_principle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3" tooltip="https://creativecommons.org/licenses/by-sa/3.0/"/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70" name="Picture 6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FE006E2-72EF-4C00-9CF6-4D572CF19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512980" y="89122"/>
            <a:ext cx="5289958" cy="301527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99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9B6AC6-8E6F-47C0-9687-A8CBE6A4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Sublevel filling of Electrons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729F-1A77-4840-8862-A1999423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472" y="5219868"/>
            <a:ext cx="8329175" cy="178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Electrons fill orbitals from the bottom up </a:t>
            </a:r>
            <a:r>
              <a:rPr lang="en-US" sz="2800" dirty="0">
                <a:sym typeface="Wingdings" panose="05000000000000000000" pitchFamily="2" charset="2"/>
              </a:rPr>
              <a:t> Aufbau Principle </a:t>
            </a:r>
            <a:endParaRPr lang="en-US" sz="2800" dirty="0"/>
          </a:p>
        </p:txBody>
      </p:sp>
      <p:pic>
        <p:nvPicPr>
          <p:cNvPr id="33" name="Picture 32" descr="07_03.jpg">
            <a:extLst>
              <a:ext uri="{FF2B5EF4-FFF2-40B4-BE49-F238E27FC236}">
                <a16:creationId xmlns:a16="http://schemas.microsoft.com/office/drawing/2014/main" id="{DC2E9FC8-D79C-4525-9F65-9C9D3B1FA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527" y="710995"/>
            <a:ext cx="7143750" cy="42672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360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1E55-D16A-4302-8BB9-F8C7A513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A421-9E92-46E6-9F20-30DF9472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829" y="-64000"/>
            <a:ext cx="7140301" cy="2520987"/>
          </a:xfrm>
        </p:spPr>
        <p:txBody>
          <a:bodyPr>
            <a:normAutofit/>
          </a:bodyPr>
          <a:lstStyle/>
          <a:p>
            <a:r>
              <a:rPr lang="en-US" sz="2400" dirty="0"/>
              <a:t>Pauli Exclusion Principle </a:t>
            </a:r>
          </a:p>
          <a:p>
            <a:r>
              <a:rPr lang="en-US" sz="2400" dirty="0"/>
              <a:t>No more than 2 electrons assigned to an orbital </a:t>
            </a:r>
          </a:p>
          <a:p>
            <a:r>
              <a:rPr lang="en-US" sz="2400" dirty="0"/>
              <a:t>Orbitals grouped in s, p, d, (and f) sublevels </a:t>
            </a:r>
          </a:p>
          <a:p>
            <a:r>
              <a:rPr lang="en-US" sz="2400" i="1" dirty="0"/>
              <a:t>Write these sublevels on your periodic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60C3E-C7C6-4F5D-9C82-3A5B85F9E42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84" y="2352046"/>
            <a:ext cx="6896100" cy="3525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99ED26-4FB3-418D-B523-826AE648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450" y="3196781"/>
            <a:ext cx="21224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sublevels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E3CCC-3D1E-4D1A-B5E6-197874F4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937" y="4352333"/>
            <a:ext cx="21415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 sublevels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0A67F-BC35-42BC-AD58-CC8B8A0C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593" y="3831633"/>
            <a:ext cx="21415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 sublevels</a:t>
            </a:r>
          </a:p>
        </p:txBody>
      </p:sp>
    </p:spTree>
    <p:extLst>
      <p:ext uri="{BB962C8B-B14F-4D97-AF65-F5344CB8AC3E}">
        <p14:creationId xmlns:p14="http://schemas.microsoft.com/office/powerpoint/2010/main" val="21899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6DB8DD-01CE-4D7D-8E4C-08C6DC37F9A0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273050"/>
            <a:ext cx="6197600" cy="2616200"/>
            <a:chOff x="1036" y="172"/>
            <a:chExt cx="3904" cy="1648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9ABB1E3-BFDF-475C-B413-28AC8904FA0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172"/>
              <a:ext cx="3904" cy="1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D8B0FADD-9DDA-4BCF-8336-8F8B709C9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543"/>
              <a:ext cx="111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 orbitals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777D789-6F07-43E9-9377-7C2F1B70E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1078"/>
              <a:ext cx="112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 orbitals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9C7C428-CED7-4573-86C6-303C63E3A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578"/>
              <a:ext cx="112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 orbitals</a:t>
              </a:r>
            </a:p>
          </p:txBody>
        </p:sp>
      </p:grpSp>
      <p:sp>
        <p:nvSpPr>
          <p:cNvPr id="7" name="Line 7">
            <a:extLst>
              <a:ext uri="{FF2B5EF4-FFF2-40B4-BE49-F238E27FC236}">
                <a16:creationId xmlns:a16="http://schemas.microsoft.com/office/drawing/2014/main" id="{56CDB893-3798-422A-BC24-ECADD1900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505200"/>
            <a:ext cx="730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D71F3A0-666F-441D-9B6B-29E83EB6E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30550"/>
            <a:ext cx="0" cy="318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C281D4B2-85C6-43CA-97EF-60A8069EC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50" y="4876800"/>
            <a:ext cx="737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EC05AD8-164B-45FC-AF36-91F72296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2987675"/>
            <a:ext cx="17637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orbitals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38CABFF-EB80-49B8-B977-F8DEDDF5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2987675"/>
            <a:ext cx="17827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 orbitals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D17D8C6-C51F-4B2D-B21B-FC7C9A93B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2987675"/>
            <a:ext cx="17827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 orbitals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163CD52-2D0B-4C02-BD74-CEBB4701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597275"/>
            <a:ext cx="10509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No.</a:t>
            </a:r>
          </a:p>
          <a:p>
            <a:pPr>
              <a:defRPr/>
            </a:pPr>
            <a:r>
              <a:rPr lang="en-US" sz="2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orbs.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95607A6-FD88-44A9-81AD-A874B5D5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968875"/>
            <a:ext cx="850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No. e-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7BAC018-BADE-4023-86F9-7F696868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3597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1CBB22B-1E5D-453B-BB5A-3A4CF6934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597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4BB64D4-8E0D-4554-BC9E-FF15ECA4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3597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F39080B6-DC86-41B7-A1FB-5126ADCCB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5121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37AD94EE-812E-4B9D-9E9C-77DE5D8A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121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289BB1FD-860C-4505-8C4A-AA77AC57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5121275"/>
            <a:ext cx="8604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610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78D34FEE-F166-4E20-A79C-980A2FBF9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2" r="-1" b="4717"/>
          <a:stretch/>
        </p:blipFill>
        <p:spPr bwMode="auto">
          <a:xfrm>
            <a:off x="7549862" y="227"/>
            <a:ext cx="4641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9AEDE-2910-4FC4-9FB0-853D84AE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 Orbitals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6086-058D-499D-A383-BAB347EE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E"/>
                </a:solidFill>
              </a:rPr>
              <a:t>All s orbitals are spherical in shape. </a:t>
            </a:r>
          </a:p>
          <a:p>
            <a:pPr marL="0" indent="0">
              <a:buNone/>
            </a:pPr>
            <a:endParaRPr lang="en-US" sz="16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9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3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picture containing object, indoor, sky&#10;&#10;Description generated with high confidence">
            <a:extLst>
              <a:ext uri="{FF2B5EF4-FFF2-40B4-BE49-F238E27FC236}">
                <a16:creationId xmlns:a16="http://schemas.microsoft.com/office/drawing/2014/main" id="{2B32C8B3-D391-41B0-8EFD-4E2DA4C4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72" y="964051"/>
            <a:ext cx="5307952" cy="265397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1FD1E-5531-454D-A523-AF38A85A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p Orbitals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1970-04B1-42EE-93FA-33B28305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/>
          </a:bodyPr>
          <a:lstStyle/>
          <a:p>
            <a:r>
              <a:rPr lang="en-US" sz="2800" dirty="0"/>
              <a:t>The three p orbitals lie 90 degrees apart in space </a:t>
            </a:r>
          </a:p>
        </p:txBody>
      </p:sp>
    </p:spTree>
    <p:extLst>
      <p:ext uri="{BB962C8B-B14F-4D97-AF65-F5344CB8AC3E}">
        <p14:creationId xmlns:p14="http://schemas.microsoft.com/office/powerpoint/2010/main" val="320723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9C67E85B-C28D-4F2D-B945-98354E09A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06" y="321731"/>
            <a:ext cx="9740596" cy="386582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" name="Group 6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4" name="Isosceles Tri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0AFCFA-7B6C-479E-9471-39C05A6E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Type of Atomic Orbitals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A9C6B-A06B-4F7F-AE71-3B6A5B016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7262" y="1396877"/>
            <a:ext cx="6120318" cy="4073389"/>
          </a:xfrm>
          <a:prstGeom prst="rect">
            <a:avLst/>
          </a:prstGeom>
          <a:ln w="9525">
            <a:noFill/>
          </a:ln>
        </p:spPr>
      </p:pic>
      <p:grpSp>
        <p:nvGrpSpPr>
          <p:cNvPr id="39" name="Group 3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AE6767-D113-49EE-9D01-F7BE80789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en-US" dirty="0"/>
              <a:t>Electrons in Atoms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E2D1F-D9EC-44E0-BCA3-78E4A3A7A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7" y="4202728"/>
            <a:ext cx="3654568" cy="1026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6649A-0245-452D-9E1F-FDA1B848DE6A}"/>
              </a:ext>
            </a:extLst>
          </p:cNvPr>
          <p:cNvSpPr txBox="1"/>
          <p:nvPr/>
        </p:nvSpPr>
        <p:spPr>
          <a:xfrm>
            <a:off x="9257952" y="5270211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9pk.wikispaces.com/atom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D245-DDBA-446C-BB9B-E2FA4A66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cKilE9CdaA">
            <a:hlinkClick r:id="" action="ppaction://media"/>
            <a:extLst>
              <a:ext uri="{FF2B5EF4-FFF2-40B4-BE49-F238E27FC236}">
                <a16:creationId xmlns:a16="http://schemas.microsoft.com/office/drawing/2014/main" id="{5D9FF229-1B58-44CF-92BE-7615F35EB8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E7BF193-BB68-4141-B937-36E23798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92" r="-1" b="35706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38" name="Isosceles Tri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5713BA-3207-4DBE-B0E8-D56F2DEDA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82" y="4293388"/>
            <a:ext cx="8833655" cy="727748"/>
          </a:xfrm>
        </p:spPr>
        <p:txBody>
          <a:bodyPr>
            <a:noAutofit/>
          </a:bodyPr>
          <a:lstStyle/>
          <a:p>
            <a:r>
              <a:rPr lang="en-US" sz="6000" dirty="0"/>
              <a:t>Exit Ticket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C737C-4E77-4497-9DC0-8CFC524F3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BA4A1-F67F-41FA-9831-706F89DCBDD4}"/>
              </a:ext>
            </a:extLst>
          </p:cNvPr>
          <p:cNvSpPr txBox="1"/>
          <p:nvPr/>
        </p:nvSpPr>
        <p:spPr>
          <a:xfrm>
            <a:off x="9714736" y="3920950"/>
            <a:ext cx="24769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ee-illustrations.gatag.net/2014/11/09/190000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4281677"/>
            <a:ext cx="8845667" cy="1771275"/>
            <a:chOff x="1669293" y="3893141"/>
            <a:chExt cx="8845667" cy="1771275"/>
          </a:xfrm>
        </p:grpSpPr>
        <p:sp>
          <p:nvSpPr>
            <p:cNvPr id="36" name="Isosceles Tri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CF069B-9FEA-4C0F-AFA5-208E519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7" y="4368773"/>
            <a:ext cx="8673427" cy="1250384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296739"/>
              </p:ext>
            </p:extLst>
          </p:nvPr>
        </p:nvGraphicFramePr>
        <p:xfrm>
          <a:off x="1669293" y="803186"/>
          <a:ext cx="8845667" cy="30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827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017" y="803186"/>
            <a:ext cx="6272263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1BD4E-BE5F-43CC-B67B-24AE6B14F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0883" y="862563"/>
            <a:ext cx="3762357" cy="2323255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EBB0B4C5-5AF1-4473-82FC-05D849C3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82301" y="970656"/>
            <a:ext cx="2883058" cy="2645630"/>
          </a:xfrm>
          <a:prstGeom prst="rect">
            <a:avLst/>
          </a:prstGeom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CF221D-BBBC-4685-A742-4B849BFA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Ernest Rutherford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E568-E404-495D-A1B3-89396F6C9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085" y="4078918"/>
            <a:ext cx="6658111" cy="2485322"/>
          </a:xfrm>
        </p:spPr>
        <p:txBody>
          <a:bodyPr>
            <a:normAutofit/>
          </a:bodyPr>
          <a:lstStyle/>
          <a:p>
            <a:r>
              <a:rPr lang="en-US" dirty="0"/>
              <a:t>The modern view of the atom was developed by Ernest Rutherford (1871-1937)</a:t>
            </a:r>
          </a:p>
          <a:p>
            <a:r>
              <a:rPr lang="en-US" dirty="0"/>
              <a:t>Gold foil experiment</a:t>
            </a:r>
          </a:p>
          <a:p>
            <a:r>
              <a:rPr lang="en-US" dirty="0"/>
              <a:t>Determined that atoms have a central positive nucleus </a:t>
            </a:r>
          </a:p>
          <a:p>
            <a:r>
              <a:rPr lang="en-US" dirty="0"/>
              <a:t>Also determined that electrons are outside the nucleus (deflection)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039B4-EC4F-4571-B56F-2147F1D19707}"/>
              </a:ext>
            </a:extLst>
          </p:cNvPr>
          <p:cNvSpPr txBox="1"/>
          <p:nvPr/>
        </p:nvSpPr>
        <p:spPr>
          <a:xfrm>
            <a:off x="5545732" y="3416231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reich-chemistry.wikispaces.com/422-002+L.+Jaho+Big+Time+Line+Projec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B03A9-5CDF-4BDC-AB80-EAEACFDBEECC}"/>
              </a:ext>
            </a:extLst>
          </p:cNvPr>
          <p:cNvSpPr txBox="1"/>
          <p:nvPr/>
        </p:nvSpPr>
        <p:spPr>
          <a:xfrm>
            <a:off x="8441701" y="2925875"/>
            <a:ext cx="3338072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2012books.lardbucket.org/books/introduction-to-chemistry-general-organic-and-biological/s05-03-the-structure-of-atoms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ECB7-7714-4F6E-944C-36BE93A0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Foil Experiment</a:t>
            </a:r>
          </a:p>
        </p:txBody>
      </p:sp>
      <p:pic>
        <p:nvPicPr>
          <p:cNvPr id="4" name="_uEFKG122dA">
            <a:hlinkClick r:id="" action="ppaction://media"/>
            <a:extLst>
              <a:ext uri="{FF2B5EF4-FFF2-40B4-BE49-F238E27FC236}">
                <a16:creationId xmlns:a16="http://schemas.microsoft.com/office/drawing/2014/main" id="{E3424152-2699-42C3-A46E-C6FD82A98B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07663" y="233916"/>
            <a:ext cx="7303139" cy="63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3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" name="Rectangle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C9DE973A-596A-4894-B6B5-82318D63B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10" r="-5" b="15706"/>
          <a:stretch/>
        </p:blipFill>
        <p:spPr>
          <a:xfrm>
            <a:off x="5118184" y="3100159"/>
            <a:ext cx="3055418" cy="2957451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8" name="Picture 7" descr="A green light&#10;&#10;Description generated with high confidence">
            <a:extLst>
              <a:ext uri="{FF2B5EF4-FFF2-40B4-BE49-F238E27FC236}">
                <a16:creationId xmlns:a16="http://schemas.microsoft.com/office/drawing/2014/main" id="{CE58CF99-CA88-47FB-BB44-F320D4401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0" r="6" b="172"/>
          <a:stretch/>
        </p:blipFill>
        <p:spPr>
          <a:xfrm>
            <a:off x="8335051" y="3100159"/>
            <a:ext cx="3055418" cy="2957451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72DA0-3D5F-4B9C-9FF6-E69A4CE3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Niels Bohr and the Atom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7B4B-CF32-4E91-8EED-E7B51EAC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49" y="292943"/>
            <a:ext cx="6990245" cy="2731153"/>
          </a:xfrm>
        </p:spPr>
        <p:txBody>
          <a:bodyPr>
            <a:normAutofit/>
          </a:bodyPr>
          <a:lstStyle/>
          <a:p>
            <a:r>
              <a:rPr lang="en-US" sz="2400" dirty="0"/>
              <a:t>Niels Bohr (1885-1962)</a:t>
            </a:r>
          </a:p>
          <a:p>
            <a:r>
              <a:rPr lang="en-US" sz="2400" dirty="0"/>
              <a:t>Proposed electrons are found in concentric orbitals around the nucleus called </a:t>
            </a:r>
            <a:r>
              <a:rPr lang="en-US" sz="2400" u="sng" dirty="0"/>
              <a:t>energy levels</a:t>
            </a:r>
            <a:r>
              <a:rPr lang="en-US" sz="2400" dirty="0"/>
              <a:t>. </a:t>
            </a:r>
          </a:p>
          <a:p>
            <a:r>
              <a:rPr lang="en-US" sz="2400" dirty="0"/>
              <a:t>Originated the idea of quantum energy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7E942-AF33-4510-8E43-909D0DFE65B0}"/>
              </a:ext>
            </a:extLst>
          </p:cNvPr>
          <p:cNvSpPr txBox="1"/>
          <p:nvPr/>
        </p:nvSpPr>
        <p:spPr>
          <a:xfrm>
            <a:off x="5553975" y="5857555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niels_bohr_date_unverified_loc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" name="Rect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017" y="803186"/>
            <a:ext cx="6272263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558D958D-91AE-4F0C-B671-3F49EB551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0883" y="1093655"/>
            <a:ext cx="2895555" cy="2396321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 descr="A person wearing a suit and tie looking at the camera&#10;&#10;Description generated with very high confidence">
            <a:extLst>
              <a:ext uri="{FF2B5EF4-FFF2-40B4-BE49-F238E27FC236}">
                <a16:creationId xmlns:a16="http://schemas.microsoft.com/office/drawing/2014/main" id="{B9467ADB-13B7-411A-9BB1-5B1DD1D7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87938" y="970656"/>
            <a:ext cx="1871783" cy="2645630"/>
          </a:xfrm>
          <a:prstGeom prst="rect">
            <a:avLst/>
          </a:prstGeom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00AFC-8F81-4CC8-9020-5F78137D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Atomic Line Spectra and Niels Bohr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B1035-ED18-43C8-8C4E-45421D27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349" y="4267830"/>
            <a:ext cx="6826972" cy="24996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Problem with the theory – </a:t>
            </a:r>
          </a:p>
          <a:p>
            <a:pPr lvl="1"/>
            <a:r>
              <a:rPr lang="en-US" sz="2400" dirty="0"/>
              <a:t>Theory only successful for H. </a:t>
            </a:r>
          </a:p>
          <a:p>
            <a:pPr lvl="1"/>
            <a:r>
              <a:rPr lang="en-US" sz="2400" dirty="0"/>
              <a:t>Introduced quantum idea artificially.</a:t>
            </a:r>
          </a:p>
          <a:p>
            <a:pPr lvl="1"/>
            <a:r>
              <a:rPr lang="en-US" sz="2400" dirty="0"/>
              <a:t>So, we go on to Quantum or Wave Mechanics.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450F0-266A-4084-82A0-7D6C075E28F8}"/>
              </a:ext>
            </a:extLst>
          </p:cNvPr>
          <p:cNvSpPr txBox="1"/>
          <p:nvPr/>
        </p:nvSpPr>
        <p:spPr>
          <a:xfrm>
            <a:off x="9572373" y="6657945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Niels_Bohr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BAC82-C26B-4671-AE27-F700A04F8E36}"/>
              </a:ext>
            </a:extLst>
          </p:cNvPr>
          <p:cNvSpPr txBox="1"/>
          <p:nvPr/>
        </p:nvSpPr>
        <p:spPr>
          <a:xfrm>
            <a:off x="8606811" y="3289921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Bohr_model_Balmer_32.pn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595C-338D-404F-88A4-016A56D5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8ROHpZ0A70I">
            <a:hlinkClick r:id="" action="ppaction://media"/>
            <a:extLst>
              <a:ext uri="{FF2B5EF4-FFF2-40B4-BE49-F238E27FC236}">
                <a16:creationId xmlns:a16="http://schemas.microsoft.com/office/drawing/2014/main" id="{09062895-FB4C-40CC-B44C-CF36DA23A4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5" name="Rectangle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2C60D2-A046-4E9B-B32E-AAD8CA5D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221" r="-1" b="8687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62" name="Group 6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3" name="Isosceles Triangle 3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1A5C67-2171-4E4F-817B-9DACDA56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Atomic Electron Configurations and Periodicity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095E5-1AE3-4CC5-9BCB-A5B36C01B7AB}"/>
              </a:ext>
            </a:extLst>
          </p:cNvPr>
          <p:cNvSpPr txBox="1"/>
          <p:nvPr/>
        </p:nvSpPr>
        <p:spPr>
          <a:xfrm>
            <a:off x="9572068" y="3920950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hemistry.stackexchange.com/questions/33453/periodic-table-groups-which-grouping-is-righ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6256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424</TotalTime>
  <Words>492</Words>
  <Application>Microsoft Office PowerPoint</Application>
  <PresentationFormat>Widescreen</PresentationFormat>
  <Paragraphs>80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Comic Sans MS</vt:lpstr>
      <vt:lpstr>Rockwell</vt:lpstr>
      <vt:lpstr>Times New Roman</vt:lpstr>
      <vt:lpstr>Wingdings</vt:lpstr>
      <vt:lpstr>Atlas</vt:lpstr>
      <vt:lpstr>Bellwork #1 – 09/11/17</vt:lpstr>
      <vt:lpstr>Electrons in Atoms</vt:lpstr>
      <vt:lpstr>Objectives</vt:lpstr>
      <vt:lpstr>Ernest Rutherford</vt:lpstr>
      <vt:lpstr>Gold Foil Experiment</vt:lpstr>
      <vt:lpstr>Niels Bohr and the Atom </vt:lpstr>
      <vt:lpstr>Atomic Line Spectra and Niels Bohr</vt:lpstr>
      <vt:lpstr>PowerPoint Presentation</vt:lpstr>
      <vt:lpstr>Atomic Electron Configurations and Periodicity</vt:lpstr>
      <vt:lpstr>Arrangement of Electrons in Atoms</vt:lpstr>
      <vt:lpstr>Principle Energy Levels </vt:lpstr>
      <vt:lpstr>Learning Check</vt:lpstr>
      <vt:lpstr>Assigning Electrons to Atoms</vt:lpstr>
      <vt:lpstr>Sublevel filling of Electrons</vt:lpstr>
      <vt:lpstr>Orbitals </vt:lpstr>
      <vt:lpstr>PowerPoint Presentation</vt:lpstr>
      <vt:lpstr>s Orbitals</vt:lpstr>
      <vt:lpstr>p Orbitals</vt:lpstr>
      <vt:lpstr>Type of Atomic Orbitals 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 in Atoms</dc:title>
  <dc:creator>Megan Murphy</dc:creator>
  <cp:lastModifiedBy>Megan Murphy</cp:lastModifiedBy>
  <cp:revision>11</cp:revision>
  <dcterms:created xsi:type="dcterms:W3CDTF">2017-09-10T19:39:10Z</dcterms:created>
  <dcterms:modified xsi:type="dcterms:W3CDTF">2017-09-11T02:43:57Z</dcterms:modified>
</cp:coreProperties>
</file>