
<file path=[Content_Types].xml><?xml version="1.0" encoding="utf-8"?>
<Types xmlns="http://schemas.openxmlformats.org/package/2006/content-types">
  <Default Extension="jpg&amp;ehk=DLxLyTi" ContentType="image/jpeg"/>
  <Default Extension="png" ContentType="image/png"/>
  <Default Extension="JPG&amp;ehk=0s5tf8uJ9SK3ivviXTB2" ContentType="image/jpeg"/>
  <Default Extension="jpg&amp;ehk=unXc09NWiD7iuWDTeBqO" ContentType="image/jpeg"/>
  <Default Extension="png&amp;ehk=pQx2YIiHsRTxGT5ZvEE" ContentType="image/png"/>
  <Default Extension="png&amp;ehk=xHp3tmCwLxfpCy3CTl0Y" ContentType="image/png"/>
  <Default Extension="jpeg" ContentType="image/jpeg"/>
  <Default Extension="rels" ContentType="application/vnd.openxmlformats-package.relationships+xml"/>
  <Default Extension="xml" ContentType="application/xml"/>
  <Default Extension="jpe&amp;ehk=huVC8HZVZTytp" ContentType="image/jpeg"/>
  <Default Extension="jpg&amp;ehk=lYzaX0qOFkYrEXs3X8P7aA&amp;r=0&amp;pid=OfficeInsert" ContentType="image/jpeg"/>
  <Default Extension="png&amp;ehk=vq8Ycz3S" ContentType="image/png"/>
  <Default Extension="jpg&amp;ehk=Jqff8E3oDzuCWEiUkRffqQ&amp;r=0&amp;pid=OfficeInsert" ContentType="image/jpeg"/>
  <Default Extension="GIF&amp;ehk=sgTRiZapFfgtodJwUQmdZQ&amp;r=0&amp;pid=OfficeInsert" ContentType="image/gif"/>
  <Default Extension="jpg&amp;ehk=odtkRu2sOXbFEyIcVUFGdg&amp;r=0&amp;pid=OfficeInsert" ContentType="image/jpeg"/>
  <Default Extension="jpg&amp;ehk=7XAM5AsZo03rFTq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5BE17-F932-42AE-B178-5233BEDD2FE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6766B4-A804-4091-AFEC-205824D57048}">
      <dgm:prSet custT="1"/>
      <dgm:spPr/>
      <dgm:t>
        <a:bodyPr/>
        <a:lstStyle/>
        <a:p>
          <a:r>
            <a:rPr lang="en-US" sz="2800"/>
            <a:t>Identify and describe</a:t>
          </a:r>
        </a:p>
      </dgm:t>
    </dgm:pt>
    <dgm:pt modelId="{31F787F1-B5F4-47F3-BB07-49586BC8853C}" type="parTrans" cxnId="{95DF92D6-B695-4C5D-8A7B-9A0FDDA3D7EE}">
      <dgm:prSet/>
      <dgm:spPr/>
      <dgm:t>
        <a:bodyPr/>
        <a:lstStyle/>
        <a:p>
          <a:endParaRPr lang="en-US" sz="2000"/>
        </a:p>
      </dgm:t>
    </dgm:pt>
    <dgm:pt modelId="{448DA9A0-E8A8-49BA-984A-1FAD5A58593F}" type="sibTrans" cxnId="{95DF92D6-B695-4C5D-8A7B-9A0FDDA3D7EE}">
      <dgm:prSet/>
      <dgm:spPr/>
      <dgm:t>
        <a:bodyPr/>
        <a:lstStyle/>
        <a:p>
          <a:endParaRPr lang="en-US" sz="2000"/>
        </a:p>
      </dgm:t>
    </dgm:pt>
    <dgm:pt modelId="{0C94EA38-9BC5-42B8-BA3F-954D43FB00B2}">
      <dgm:prSet custT="1"/>
      <dgm:spPr/>
      <dgm:t>
        <a:bodyPr/>
        <a:lstStyle/>
        <a:p>
          <a:r>
            <a:rPr lang="en-US" sz="2400" dirty="0"/>
            <a:t>Identify and describe how fluids exert pressure.</a:t>
          </a:r>
        </a:p>
      </dgm:t>
    </dgm:pt>
    <dgm:pt modelId="{7D3714DA-00A7-4532-BBC2-F95A4B5845CC}" type="parTrans" cxnId="{76CED275-97EB-48BC-9F5D-317B50284384}">
      <dgm:prSet/>
      <dgm:spPr/>
      <dgm:t>
        <a:bodyPr/>
        <a:lstStyle/>
        <a:p>
          <a:endParaRPr lang="en-US" sz="2000"/>
        </a:p>
      </dgm:t>
    </dgm:pt>
    <dgm:pt modelId="{BB1B53EF-BB9D-47B9-9D31-2AF9D664662A}" type="sibTrans" cxnId="{76CED275-97EB-48BC-9F5D-317B50284384}">
      <dgm:prSet/>
      <dgm:spPr/>
      <dgm:t>
        <a:bodyPr/>
        <a:lstStyle/>
        <a:p>
          <a:endParaRPr lang="en-US" sz="2000"/>
        </a:p>
      </dgm:t>
    </dgm:pt>
    <dgm:pt modelId="{731B290F-3EBC-47F8-A5C9-3B740A4112E1}">
      <dgm:prSet custT="1"/>
      <dgm:spPr/>
      <dgm:t>
        <a:bodyPr/>
        <a:lstStyle/>
        <a:p>
          <a:r>
            <a:rPr lang="en-US" sz="2800"/>
            <a:t>Identify and analyze</a:t>
          </a:r>
        </a:p>
      </dgm:t>
    </dgm:pt>
    <dgm:pt modelId="{04C56B26-A160-4B23-B5B7-45AD804A78C3}" type="parTrans" cxnId="{19CEE4B5-C8F4-4D34-9A46-530887AF0653}">
      <dgm:prSet/>
      <dgm:spPr/>
      <dgm:t>
        <a:bodyPr/>
        <a:lstStyle/>
        <a:p>
          <a:endParaRPr lang="en-US" sz="2000"/>
        </a:p>
      </dgm:t>
    </dgm:pt>
    <dgm:pt modelId="{147B6B89-3738-4B9B-B834-962F10A9A90F}" type="sibTrans" cxnId="{19CEE4B5-C8F4-4D34-9A46-530887AF0653}">
      <dgm:prSet/>
      <dgm:spPr/>
      <dgm:t>
        <a:bodyPr/>
        <a:lstStyle/>
        <a:p>
          <a:endParaRPr lang="en-US" sz="2000"/>
        </a:p>
      </dgm:t>
    </dgm:pt>
    <dgm:pt modelId="{E1BC9252-F5F2-4D8B-AFB8-F9D7720CF4F8}">
      <dgm:prSet custT="1"/>
      <dgm:spPr/>
      <dgm:t>
        <a:bodyPr/>
        <a:lstStyle/>
        <a:p>
          <a:r>
            <a:rPr lang="en-US" sz="2400"/>
            <a:t>Identify and analyze how atmospheric pressure varies with depth.</a:t>
          </a:r>
        </a:p>
      </dgm:t>
    </dgm:pt>
    <dgm:pt modelId="{E5345E88-D885-4B26-B92E-6135F63B370B}" type="parTrans" cxnId="{6FB9B30F-7F2F-4EEC-B9BF-E74D852B544C}">
      <dgm:prSet/>
      <dgm:spPr/>
      <dgm:t>
        <a:bodyPr/>
        <a:lstStyle/>
        <a:p>
          <a:endParaRPr lang="en-US" sz="2000"/>
        </a:p>
      </dgm:t>
    </dgm:pt>
    <dgm:pt modelId="{95C899D8-8238-4C85-B118-D76AB55D7433}" type="sibTrans" cxnId="{6FB9B30F-7F2F-4EEC-B9BF-E74D852B544C}">
      <dgm:prSet/>
      <dgm:spPr/>
      <dgm:t>
        <a:bodyPr/>
        <a:lstStyle/>
        <a:p>
          <a:endParaRPr lang="en-US" sz="2000"/>
        </a:p>
      </dgm:t>
    </dgm:pt>
    <dgm:pt modelId="{68BA17DB-AAD1-4A4A-9637-960430CA7E51}">
      <dgm:prSet custT="1"/>
      <dgm:spPr/>
      <dgm:t>
        <a:bodyPr/>
        <a:lstStyle/>
        <a:p>
          <a:r>
            <a:rPr lang="en-US" sz="2800"/>
            <a:t>Provide</a:t>
          </a:r>
        </a:p>
      </dgm:t>
    </dgm:pt>
    <dgm:pt modelId="{9BE4A505-A681-4E6E-93E1-8720D38F96BD}" type="parTrans" cxnId="{D9EF92A6-833F-48DC-907A-442A9CC6E0EB}">
      <dgm:prSet/>
      <dgm:spPr/>
      <dgm:t>
        <a:bodyPr/>
        <a:lstStyle/>
        <a:p>
          <a:endParaRPr lang="en-US" sz="2000"/>
        </a:p>
      </dgm:t>
    </dgm:pt>
    <dgm:pt modelId="{B4238246-B9EA-4520-9BE8-C65CAC35D338}" type="sibTrans" cxnId="{D9EF92A6-833F-48DC-907A-442A9CC6E0EB}">
      <dgm:prSet/>
      <dgm:spPr/>
      <dgm:t>
        <a:bodyPr/>
        <a:lstStyle/>
        <a:p>
          <a:endParaRPr lang="en-US" sz="2000"/>
        </a:p>
      </dgm:t>
    </dgm:pt>
    <dgm:pt modelId="{BC81DF70-3259-4104-897D-6290F2E54BE6}">
      <dgm:prSet custT="1"/>
      <dgm:spPr/>
      <dgm:t>
        <a:bodyPr/>
        <a:lstStyle/>
        <a:p>
          <a:r>
            <a:rPr lang="en-US" sz="2400"/>
            <a:t>Provide examples of fluids flowing from high to low pressure </a:t>
          </a:r>
        </a:p>
      </dgm:t>
    </dgm:pt>
    <dgm:pt modelId="{49429CFD-71D7-4405-B3CD-08D20CC4954A}" type="parTrans" cxnId="{5B8E6C8E-82B7-4DD7-BE82-35E90309E264}">
      <dgm:prSet/>
      <dgm:spPr/>
      <dgm:t>
        <a:bodyPr/>
        <a:lstStyle/>
        <a:p>
          <a:endParaRPr lang="en-US" sz="2000"/>
        </a:p>
      </dgm:t>
    </dgm:pt>
    <dgm:pt modelId="{3B586EE7-02C0-4555-82D3-9801437B1E51}" type="sibTrans" cxnId="{5B8E6C8E-82B7-4DD7-BE82-35E90309E264}">
      <dgm:prSet/>
      <dgm:spPr/>
      <dgm:t>
        <a:bodyPr/>
        <a:lstStyle/>
        <a:p>
          <a:endParaRPr lang="en-US" sz="2000"/>
        </a:p>
      </dgm:t>
    </dgm:pt>
    <dgm:pt modelId="{C0DE7D10-B10A-45E4-A223-32792517A31D}" type="pres">
      <dgm:prSet presAssocID="{7EE5BE17-F932-42AE-B178-5233BEDD2FEC}" presName="Name0" presStyleCnt="0">
        <dgm:presLayoutVars>
          <dgm:dir/>
          <dgm:animLvl val="lvl"/>
          <dgm:resizeHandles val="exact"/>
        </dgm:presLayoutVars>
      </dgm:prSet>
      <dgm:spPr/>
    </dgm:pt>
    <dgm:pt modelId="{E4ACA8EC-AA70-4927-BDBA-DAF3ED2246AB}" type="pres">
      <dgm:prSet presAssocID="{576766B4-A804-4091-AFEC-205824D57048}" presName="linNode" presStyleCnt="0"/>
      <dgm:spPr/>
    </dgm:pt>
    <dgm:pt modelId="{C98EF138-4160-4423-B853-B47B496B9CE6}" type="pres">
      <dgm:prSet presAssocID="{576766B4-A804-4091-AFEC-205824D57048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3D2CA036-FEE7-4089-82A2-42495C268F22}" type="pres">
      <dgm:prSet presAssocID="{576766B4-A804-4091-AFEC-205824D57048}" presName="descendantText" presStyleLbl="alignNode1" presStyleIdx="0" presStyleCnt="3">
        <dgm:presLayoutVars>
          <dgm:bulletEnabled/>
        </dgm:presLayoutVars>
      </dgm:prSet>
      <dgm:spPr/>
    </dgm:pt>
    <dgm:pt modelId="{30521A6B-83E5-4098-B777-10A55B8B5983}" type="pres">
      <dgm:prSet presAssocID="{448DA9A0-E8A8-49BA-984A-1FAD5A58593F}" presName="sp" presStyleCnt="0"/>
      <dgm:spPr/>
    </dgm:pt>
    <dgm:pt modelId="{C7C54D5E-0C4E-4C6E-973F-E8C46FDC117E}" type="pres">
      <dgm:prSet presAssocID="{731B290F-3EBC-47F8-A5C9-3B740A4112E1}" presName="linNode" presStyleCnt="0"/>
      <dgm:spPr/>
    </dgm:pt>
    <dgm:pt modelId="{EF2BDB24-BD42-4FEC-8AB0-09D00A379D53}" type="pres">
      <dgm:prSet presAssocID="{731B290F-3EBC-47F8-A5C9-3B740A4112E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D61A434F-B9DA-43C5-92F1-5A01685BA5E3}" type="pres">
      <dgm:prSet presAssocID="{731B290F-3EBC-47F8-A5C9-3B740A4112E1}" presName="descendantText" presStyleLbl="alignNode1" presStyleIdx="1" presStyleCnt="3">
        <dgm:presLayoutVars>
          <dgm:bulletEnabled/>
        </dgm:presLayoutVars>
      </dgm:prSet>
      <dgm:spPr/>
    </dgm:pt>
    <dgm:pt modelId="{3B5FD24A-F445-488A-B3CD-B42773070DDD}" type="pres">
      <dgm:prSet presAssocID="{147B6B89-3738-4B9B-B834-962F10A9A90F}" presName="sp" presStyleCnt="0"/>
      <dgm:spPr/>
    </dgm:pt>
    <dgm:pt modelId="{C62A37A5-784D-4575-B11B-46E5D88354D6}" type="pres">
      <dgm:prSet presAssocID="{68BA17DB-AAD1-4A4A-9637-960430CA7E51}" presName="linNode" presStyleCnt="0"/>
      <dgm:spPr/>
    </dgm:pt>
    <dgm:pt modelId="{12CCDFED-3353-4845-96D0-65A5AD0483A4}" type="pres">
      <dgm:prSet presAssocID="{68BA17DB-AAD1-4A4A-9637-960430CA7E51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A3D75B8-6975-4F5D-8EA2-7E293F0C687F}" type="pres">
      <dgm:prSet presAssocID="{68BA17DB-AAD1-4A4A-9637-960430CA7E51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6FB9B30F-7F2F-4EEC-B9BF-E74D852B544C}" srcId="{731B290F-3EBC-47F8-A5C9-3B740A4112E1}" destId="{E1BC9252-F5F2-4D8B-AFB8-F9D7720CF4F8}" srcOrd="0" destOrd="0" parTransId="{E5345E88-D885-4B26-B92E-6135F63B370B}" sibTransId="{95C899D8-8238-4C85-B118-D76AB55D7433}"/>
    <dgm:cxn modelId="{61085811-EAA5-410D-987A-81417F115AC3}" type="presOf" srcId="{731B290F-3EBC-47F8-A5C9-3B740A4112E1}" destId="{EF2BDB24-BD42-4FEC-8AB0-09D00A379D53}" srcOrd="0" destOrd="0" presId="urn:microsoft.com/office/officeart/2016/7/layout/VerticalHollowActionList"/>
    <dgm:cxn modelId="{9E1F9A12-4CBB-4BC9-A9B1-EA8370973E3F}" type="presOf" srcId="{68BA17DB-AAD1-4A4A-9637-960430CA7E51}" destId="{12CCDFED-3353-4845-96D0-65A5AD0483A4}" srcOrd="0" destOrd="0" presId="urn:microsoft.com/office/officeart/2016/7/layout/VerticalHollowActionList"/>
    <dgm:cxn modelId="{2F00AE61-6158-4D98-9385-A7A3F2387949}" type="presOf" srcId="{BC81DF70-3259-4104-897D-6290F2E54BE6}" destId="{BA3D75B8-6975-4F5D-8EA2-7E293F0C687F}" srcOrd="0" destOrd="0" presId="urn:microsoft.com/office/officeart/2016/7/layout/VerticalHollowActionList"/>
    <dgm:cxn modelId="{832FF86F-26E6-4AB8-8293-83F22F2B3A4A}" type="presOf" srcId="{576766B4-A804-4091-AFEC-205824D57048}" destId="{C98EF138-4160-4423-B853-B47B496B9CE6}" srcOrd="0" destOrd="0" presId="urn:microsoft.com/office/officeart/2016/7/layout/VerticalHollowActionList"/>
    <dgm:cxn modelId="{D7529555-1986-40CE-8F5F-67C87AFD73FA}" type="presOf" srcId="{7EE5BE17-F932-42AE-B178-5233BEDD2FEC}" destId="{C0DE7D10-B10A-45E4-A223-32792517A31D}" srcOrd="0" destOrd="0" presId="urn:microsoft.com/office/officeart/2016/7/layout/VerticalHollowActionList"/>
    <dgm:cxn modelId="{76CED275-97EB-48BC-9F5D-317B50284384}" srcId="{576766B4-A804-4091-AFEC-205824D57048}" destId="{0C94EA38-9BC5-42B8-BA3F-954D43FB00B2}" srcOrd="0" destOrd="0" parTransId="{7D3714DA-00A7-4532-BBC2-F95A4B5845CC}" sibTransId="{BB1B53EF-BB9D-47B9-9D31-2AF9D664662A}"/>
    <dgm:cxn modelId="{6F406B7A-1269-43F3-BAFC-29DA74F69036}" type="presOf" srcId="{E1BC9252-F5F2-4D8B-AFB8-F9D7720CF4F8}" destId="{D61A434F-B9DA-43C5-92F1-5A01685BA5E3}" srcOrd="0" destOrd="0" presId="urn:microsoft.com/office/officeart/2016/7/layout/VerticalHollowActionList"/>
    <dgm:cxn modelId="{5B8E6C8E-82B7-4DD7-BE82-35E90309E264}" srcId="{68BA17DB-AAD1-4A4A-9637-960430CA7E51}" destId="{BC81DF70-3259-4104-897D-6290F2E54BE6}" srcOrd="0" destOrd="0" parTransId="{49429CFD-71D7-4405-B3CD-08D20CC4954A}" sibTransId="{3B586EE7-02C0-4555-82D3-9801437B1E51}"/>
    <dgm:cxn modelId="{D9EF92A6-833F-48DC-907A-442A9CC6E0EB}" srcId="{7EE5BE17-F932-42AE-B178-5233BEDD2FEC}" destId="{68BA17DB-AAD1-4A4A-9637-960430CA7E51}" srcOrd="2" destOrd="0" parTransId="{9BE4A505-A681-4E6E-93E1-8720D38F96BD}" sibTransId="{B4238246-B9EA-4520-9BE8-C65CAC35D338}"/>
    <dgm:cxn modelId="{F9F416A9-8E26-405A-B4DC-037E988775E4}" type="presOf" srcId="{0C94EA38-9BC5-42B8-BA3F-954D43FB00B2}" destId="{3D2CA036-FEE7-4089-82A2-42495C268F22}" srcOrd="0" destOrd="0" presId="urn:microsoft.com/office/officeart/2016/7/layout/VerticalHollowActionList"/>
    <dgm:cxn modelId="{19CEE4B5-C8F4-4D34-9A46-530887AF0653}" srcId="{7EE5BE17-F932-42AE-B178-5233BEDD2FEC}" destId="{731B290F-3EBC-47F8-A5C9-3B740A4112E1}" srcOrd="1" destOrd="0" parTransId="{04C56B26-A160-4B23-B5B7-45AD804A78C3}" sibTransId="{147B6B89-3738-4B9B-B834-962F10A9A90F}"/>
    <dgm:cxn modelId="{95DF92D6-B695-4C5D-8A7B-9A0FDDA3D7EE}" srcId="{7EE5BE17-F932-42AE-B178-5233BEDD2FEC}" destId="{576766B4-A804-4091-AFEC-205824D57048}" srcOrd="0" destOrd="0" parTransId="{31F787F1-B5F4-47F3-BB07-49586BC8853C}" sibTransId="{448DA9A0-E8A8-49BA-984A-1FAD5A58593F}"/>
    <dgm:cxn modelId="{5AEC0E59-7753-457F-88E7-E7B96C8F5E07}" type="presParOf" srcId="{C0DE7D10-B10A-45E4-A223-32792517A31D}" destId="{E4ACA8EC-AA70-4927-BDBA-DAF3ED2246AB}" srcOrd="0" destOrd="0" presId="urn:microsoft.com/office/officeart/2016/7/layout/VerticalHollowActionList"/>
    <dgm:cxn modelId="{75EA2FB1-FDFE-4931-820B-059E7C493955}" type="presParOf" srcId="{E4ACA8EC-AA70-4927-BDBA-DAF3ED2246AB}" destId="{C98EF138-4160-4423-B853-B47B496B9CE6}" srcOrd="0" destOrd="0" presId="urn:microsoft.com/office/officeart/2016/7/layout/VerticalHollowActionList"/>
    <dgm:cxn modelId="{B98199A1-C9E8-4ED7-9302-DD5145958349}" type="presParOf" srcId="{E4ACA8EC-AA70-4927-BDBA-DAF3ED2246AB}" destId="{3D2CA036-FEE7-4089-82A2-42495C268F22}" srcOrd="1" destOrd="0" presId="urn:microsoft.com/office/officeart/2016/7/layout/VerticalHollowActionList"/>
    <dgm:cxn modelId="{967A0FBF-7C04-4DAD-B5EE-BFC42302A48A}" type="presParOf" srcId="{C0DE7D10-B10A-45E4-A223-32792517A31D}" destId="{30521A6B-83E5-4098-B777-10A55B8B5983}" srcOrd="1" destOrd="0" presId="urn:microsoft.com/office/officeart/2016/7/layout/VerticalHollowActionList"/>
    <dgm:cxn modelId="{24B6D37C-B794-49AC-BC7A-6C6A69F7878E}" type="presParOf" srcId="{C0DE7D10-B10A-45E4-A223-32792517A31D}" destId="{C7C54D5E-0C4E-4C6E-973F-E8C46FDC117E}" srcOrd="2" destOrd="0" presId="urn:microsoft.com/office/officeart/2016/7/layout/VerticalHollowActionList"/>
    <dgm:cxn modelId="{6AA48DCE-AE52-4E88-B705-7B3BF07CBFE9}" type="presParOf" srcId="{C7C54D5E-0C4E-4C6E-973F-E8C46FDC117E}" destId="{EF2BDB24-BD42-4FEC-8AB0-09D00A379D53}" srcOrd="0" destOrd="0" presId="urn:microsoft.com/office/officeart/2016/7/layout/VerticalHollowActionList"/>
    <dgm:cxn modelId="{0D1258B0-115F-4E69-BB2F-C35D158230A3}" type="presParOf" srcId="{C7C54D5E-0C4E-4C6E-973F-E8C46FDC117E}" destId="{D61A434F-B9DA-43C5-92F1-5A01685BA5E3}" srcOrd="1" destOrd="0" presId="urn:microsoft.com/office/officeart/2016/7/layout/VerticalHollowActionList"/>
    <dgm:cxn modelId="{11B87DA8-BE50-4665-9458-15AD57CD9746}" type="presParOf" srcId="{C0DE7D10-B10A-45E4-A223-32792517A31D}" destId="{3B5FD24A-F445-488A-B3CD-B42773070DDD}" srcOrd="3" destOrd="0" presId="urn:microsoft.com/office/officeart/2016/7/layout/VerticalHollowActionList"/>
    <dgm:cxn modelId="{D222B577-4290-42A3-8293-78072D85F6CE}" type="presParOf" srcId="{C0DE7D10-B10A-45E4-A223-32792517A31D}" destId="{C62A37A5-784D-4575-B11B-46E5D88354D6}" srcOrd="4" destOrd="0" presId="urn:microsoft.com/office/officeart/2016/7/layout/VerticalHollowActionList"/>
    <dgm:cxn modelId="{0F9A963F-08F9-40BF-B8D9-AB43F53BB745}" type="presParOf" srcId="{C62A37A5-784D-4575-B11B-46E5D88354D6}" destId="{12CCDFED-3353-4845-96D0-65A5AD0483A4}" srcOrd="0" destOrd="0" presId="urn:microsoft.com/office/officeart/2016/7/layout/VerticalHollowActionList"/>
    <dgm:cxn modelId="{8586DA32-C440-4759-ADE2-0719E6CE2DD2}" type="presParOf" srcId="{C62A37A5-784D-4575-B11B-46E5D88354D6}" destId="{BA3D75B8-6975-4F5D-8EA2-7E293F0C687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CA036-FEE7-4089-82A2-42495C268F22}">
      <dsp:nvSpPr>
        <dsp:cNvPr id="0" name=""/>
        <dsp:cNvSpPr/>
      </dsp:nvSpPr>
      <dsp:spPr>
        <a:xfrm>
          <a:off x="1388924" y="1488"/>
          <a:ext cx="5555697" cy="1525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96" tIns="387565" rIns="107796" bIns="38756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and describe how fluids exert pressure.</a:t>
          </a:r>
        </a:p>
      </dsp:txBody>
      <dsp:txXfrm>
        <a:off x="1388924" y="1488"/>
        <a:ext cx="5555697" cy="1525847"/>
      </dsp:txXfrm>
    </dsp:sp>
    <dsp:sp modelId="{C98EF138-4160-4423-B853-B47B496B9CE6}">
      <dsp:nvSpPr>
        <dsp:cNvPr id="0" name=""/>
        <dsp:cNvSpPr/>
      </dsp:nvSpPr>
      <dsp:spPr>
        <a:xfrm>
          <a:off x="0" y="1488"/>
          <a:ext cx="1388924" cy="1525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97" tIns="150720" rIns="73497" bIns="1507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 and describe</a:t>
          </a:r>
        </a:p>
      </dsp:txBody>
      <dsp:txXfrm>
        <a:off x="0" y="1488"/>
        <a:ext cx="1388924" cy="1525847"/>
      </dsp:txXfrm>
    </dsp:sp>
    <dsp:sp modelId="{D61A434F-B9DA-43C5-92F1-5A01685BA5E3}">
      <dsp:nvSpPr>
        <dsp:cNvPr id="0" name=""/>
        <dsp:cNvSpPr/>
      </dsp:nvSpPr>
      <dsp:spPr>
        <a:xfrm>
          <a:off x="1388924" y="1618886"/>
          <a:ext cx="5555697" cy="1525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96" tIns="387565" rIns="107796" bIns="38756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and analyze how atmospheric pressure varies with depth.</a:t>
          </a:r>
        </a:p>
      </dsp:txBody>
      <dsp:txXfrm>
        <a:off x="1388924" y="1618886"/>
        <a:ext cx="5555697" cy="1525847"/>
      </dsp:txXfrm>
    </dsp:sp>
    <dsp:sp modelId="{EF2BDB24-BD42-4FEC-8AB0-09D00A379D53}">
      <dsp:nvSpPr>
        <dsp:cNvPr id="0" name=""/>
        <dsp:cNvSpPr/>
      </dsp:nvSpPr>
      <dsp:spPr>
        <a:xfrm>
          <a:off x="0" y="1618886"/>
          <a:ext cx="1388924" cy="1525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97" tIns="150720" rIns="73497" bIns="1507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 and analyze</a:t>
          </a:r>
        </a:p>
      </dsp:txBody>
      <dsp:txXfrm>
        <a:off x="0" y="1618886"/>
        <a:ext cx="1388924" cy="1525847"/>
      </dsp:txXfrm>
    </dsp:sp>
    <dsp:sp modelId="{BA3D75B8-6975-4F5D-8EA2-7E293F0C687F}">
      <dsp:nvSpPr>
        <dsp:cNvPr id="0" name=""/>
        <dsp:cNvSpPr/>
      </dsp:nvSpPr>
      <dsp:spPr>
        <a:xfrm>
          <a:off x="1388924" y="3236284"/>
          <a:ext cx="5555697" cy="1525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96" tIns="387565" rIns="107796" bIns="38756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examples of fluids flowing from high to low pressure </a:t>
          </a:r>
        </a:p>
      </dsp:txBody>
      <dsp:txXfrm>
        <a:off x="1388924" y="3236284"/>
        <a:ext cx="5555697" cy="1525847"/>
      </dsp:txXfrm>
    </dsp:sp>
    <dsp:sp modelId="{12CCDFED-3353-4845-96D0-65A5AD0483A4}">
      <dsp:nvSpPr>
        <dsp:cNvPr id="0" name=""/>
        <dsp:cNvSpPr/>
      </dsp:nvSpPr>
      <dsp:spPr>
        <a:xfrm>
          <a:off x="0" y="3236284"/>
          <a:ext cx="1388924" cy="1525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97" tIns="150720" rIns="73497" bIns="1507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>
        <a:off x="0" y="3236284"/>
        <a:ext cx="1388924" cy="152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DhlzA-lw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lab.org/notes/liz/01-31-2014/clean-air-coalition-presentation" TargetMode="External"/><Relationship Id="rId2" Type="http://schemas.openxmlformats.org/officeDocument/2006/relationships/image" Target="../media/image9.png&amp;ehk=vq8Ycz3S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Df00z8sMF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cruz661.wikispaces.com/Pressure+Lesson+Experiments" TargetMode="External"/><Relationship Id="rId2" Type="http://schemas.openxmlformats.org/officeDocument/2006/relationships/image" Target="../media/image10.GIF&amp;ehk=sgTRiZapFfgtodJwUQmdZQ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volney-bodley-weather-project.wikispaces.com/BAROMETRIC+PRESSURE+(Squishy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float_on_the_dead_sea.jpg" TargetMode="External"/><Relationship Id="rId2" Type="http://schemas.openxmlformats.org/officeDocument/2006/relationships/image" Target="../media/image11.jpg&amp;ehk=7XAM5AsZo03rFTq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Buoyancy" TargetMode="External"/><Relationship Id="rId4" Type="http://schemas.openxmlformats.org/officeDocument/2006/relationships/image" Target="../media/image12.png&amp;ehk=xHp3tmCwLxfpCy3CTl0Y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j58xD5fD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4/11/09/190000.html" TargetMode="External"/><Relationship Id="rId2" Type="http://schemas.openxmlformats.org/officeDocument/2006/relationships/image" Target="../media/image13.jpg&amp;ehk=Jqff8E3oDzuCWEiUkRffqQ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audacher_S-300_stunt_airplane.JPG" TargetMode="External"/><Relationship Id="rId2" Type="http://schemas.openxmlformats.org/officeDocument/2006/relationships/image" Target="../media/image1.JPG&amp;ehk=0s5tf8uJ9SK3ivviXTB2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ackademic.com/2015/01/29/density-voca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languagegallery.wikispaces.com/Introducing+science" TargetMode="External"/><Relationship Id="rId2" Type="http://schemas.openxmlformats.org/officeDocument/2006/relationships/image" Target="../media/image2.jpg&amp;ehk=odtkRu2sOXbFEyIcVUFGd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landesphysicalscience8.wikispaces.com/density" TargetMode="External"/><Relationship Id="rId4" Type="http://schemas.openxmlformats.org/officeDocument/2006/relationships/image" Target="../media/image3.jpg&amp;ehk=lYzaX0qOFkYrEXs3X8P7aA&amp;r=0&amp;pid=OfficeInser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students.wikispaces.com/Mass,+Volume,+%26+Density" TargetMode="External"/><Relationship Id="rId2" Type="http://schemas.openxmlformats.org/officeDocument/2006/relationships/image" Target="../media/image4.jpg&amp;ehk=DLxLyTi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uperstudents.wikispaces.com/Mass,+Volume,+&amp;+Dens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physics/textbooks/boundless-physics-textbook/fluids-10/density-and-pressure-92/pascal-s-principle-340-6035/" TargetMode="External"/><Relationship Id="rId2" Type="http://schemas.openxmlformats.org/officeDocument/2006/relationships/image" Target="../media/image5.jpe&amp;ehk=huVC8HZVZTyt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physics/textbooks/boundless-physics-textbook/fluids-10/density-and-pressure-92/pascal-s-principle-340-6035/" TargetMode="External"/><Relationship Id="rId2" Type="http://schemas.openxmlformats.org/officeDocument/2006/relationships/image" Target="../media/image5.jpe&amp;ehk=huVC8HZVZTyt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ikka-roja.blogspot.com/2012/04/titanic-100-aniversario-fotos-como-se.html" TargetMode="External"/><Relationship Id="rId2" Type="http://schemas.openxmlformats.org/officeDocument/2006/relationships/image" Target="../media/image6.jpg&amp;ehk=unXc09NWiD7iuWDTeBqO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2.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versity.org/wiki/fluid_mechanics_for_map/fluid_statics" TargetMode="External"/><Relationship Id="rId2" Type="http://schemas.openxmlformats.org/officeDocument/2006/relationships/image" Target="../media/image7.png&amp;ehk=pQx2YIiHsRTxGT5ZvEE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0719"/>
            <a:ext cx="6095998" cy="6878719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2AC74-0DC9-47AA-ADED-EBF55DE5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54" y="894725"/>
            <a:ext cx="4305028" cy="5089072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Bellwork</a:t>
            </a:r>
            <a:r>
              <a:rPr lang="en-US" sz="6000" dirty="0">
                <a:solidFill>
                  <a:schemeClr val="bg1"/>
                </a:solidFill>
              </a:rPr>
              <a:t> #1 09/11/17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10D1-823D-4CFD-AB6E-A6B3E58B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597" y="894726"/>
            <a:ext cx="5388115" cy="50890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If a person walks 5 m/s north, stops and continues to walk 3 m/s south. How far did this person go?</a:t>
            </a:r>
          </a:p>
        </p:txBody>
      </p:sp>
    </p:spTree>
    <p:extLst>
      <p:ext uri="{BB962C8B-B14F-4D97-AF65-F5344CB8AC3E}">
        <p14:creationId xmlns:p14="http://schemas.microsoft.com/office/powerpoint/2010/main" val="1856481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048D-76BF-4F22-B09C-CBA0E8AB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kDhlzA-lwI">
            <a:hlinkClick r:id="" action="ppaction://media"/>
            <a:extLst>
              <a:ext uri="{FF2B5EF4-FFF2-40B4-BE49-F238E27FC236}">
                <a16:creationId xmlns:a16="http://schemas.microsoft.com/office/drawing/2014/main" id="{19716D2B-9018-4125-B643-56FFFB97146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1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ign on a pole&#10;&#10;Description generated with very high confidence">
            <a:extLst>
              <a:ext uri="{FF2B5EF4-FFF2-40B4-BE49-F238E27FC236}">
                <a16:creationId xmlns:a16="http://schemas.microsoft.com/office/drawing/2014/main" id="{54753CC3-AA5C-49DF-BEFA-A004BBCEF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23846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020564-9ECC-4C1B-BD0E-0A7702233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138" y="857675"/>
            <a:ext cx="3113366" cy="3622844"/>
          </a:xfrm>
        </p:spPr>
        <p:txBody>
          <a:bodyPr>
            <a:normAutofit/>
          </a:bodyPr>
          <a:lstStyle/>
          <a:p>
            <a:r>
              <a:rPr lang="en-US" sz="5400"/>
              <a:t>How Dense is air?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D5E62-486F-4483-B866-AD6AB7A3B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328" y="4541697"/>
            <a:ext cx="3082986" cy="154342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26662-761A-4C0A-9DB9-218A7C4CA85B}"/>
              </a:ext>
            </a:extLst>
          </p:cNvPr>
          <p:cNvSpPr txBox="1"/>
          <p:nvPr/>
        </p:nvSpPr>
        <p:spPr>
          <a:xfrm>
            <a:off x="4549684" y="5798289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ubliclab.org/notes/liz/01-31-2014/clean-air-coalition-presentation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7C13-8806-4A47-96FB-C7BC703E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Df00z8sMFw">
            <a:hlinkClick r:id="" action="ppaction://media"/>
            <a:extLst>
              <a:ext uri="{FF2B5EF4-FFF2-40B4-BE49-F238E27FC236}">
                <a16:creationId xmlns:a16="http://schemas.microsoft.com/office/drawing/2014/main" id="{62DA29C9-2E3B-47F2-B345-C1AD58EB3B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1956A-E3AB-4162-9180-6F20B7B4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58" r="-1" b="-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0AF1E-4FC1-4F91-8E3D-F4C5240206C9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volney-bodley-weather-project.wikispaces.com/BAROMETRIC+PRESSURE+(Squishy)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F39B7-2333-445B-BA44-BE125D02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39" y="24384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F1C7-6555-4DEB-B083-D6967517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35015"/>
            <a:ext cx="6693061" cy="436098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Atmospheric pressure is due to the weight of air above our heads pushing downwards.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At higher elevations there is less air above us, and the air pressure is lower.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we change elevation rapidly, as in a car or an airplane, the result is a rapid change in air pressure.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This often results in a “popping” in our ears as they adjust to the change.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14BC5-3619-4847-A1F8-615C5050F988}"/>
              </a:ext>
            </a:extLst>
          </p:cNvPr>
          <p:cNvSpPr txBox="1"/>
          <p:nvPr/>
        </p:nvSpPr>
        <p:spPr>
          <a:xfrm>
            <a:off x="9580267" y="6421724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cruz661.wikispaces.com/Pressure+Lesson+Experiment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flock of seagulls are swimming in a body of water&#10;&#10;Description generated with very high confidence">
            <a:extLst>
              <a:ext uri="{FF2B5EF4-FFF2-40B4-BE49-F238E27FC236}">
                <a16:creationId xmlns:a16="http://schemas.microsoft.com/office/drawing/2014/main" id="{4094CFB4-2109-4729-A713-6FA010A16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34" y="1158040"/>
            <a:ext cx="3121358" cy="2341018"/>
          </a:xfrm>
          <a:prstGeom prst="rect">
            <a:avLst/>
          </a:prstGeom>
        </p:spPr>
      </p:pic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42B3B80-67E3-4082-AB2F-87708C219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15" b="22171"/>
          <a:stretch/>
        </p:blipFill>
        <p:spPr>
          <a:xfrm>
            <a:off x="4443116" y="3380577"/>
            <a:ext cx="2480365" cy="2350579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73628-F7F6-467A-B071-24927000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/>
          </a:bodyPr>
          <a:lstStyle/>
          <a:p>
            <a:r>
              <a:rPr lang="en-US" sz="3200"/>
              <a:t>Buoyant force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C0DAC-5DF2-4C2E-ADE2-C4088D0B1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1692556"/>
            <a:ext cx="3582416" cy="4038600"/>
          </a:xfrm>
        </p:spPr>
        <p:txBody>
          <a:bodyPr>
            <a:noAutofit/>
          </a:bodyPr>
          <a:lstStyle/>
          <a:p>
            <a:r>
              <a:rPr lang="en-US" sz="2400" dirty="0"/>
              <a:t>A buoyant force acts on any object in a fluid</a:t>
            </a:r>
          </a:p>
          <a:p>
            <a:r>
              <a:rPr lang="en-US" sz="2400" u="sng" dirty="0"/>
              <a:t>Buoyant force</a:t>
            </a:r>
            <a:r>
              <a:rPr lang="en-US" sz="2400" dirty="0"/>
              <a:t>: an upward force due to a surrounding fluid </a:t>
            </a:r>
          </a:p>
          <a:p>
            <a:r>
              <a:rPr lang="en-US" sz="2400" dirty="0"/>
              <a:t>It can be shown that the buoyant force acting on an object is EQUAL to the weight of fluid(density) that the object displaces. </a:t>
            </a:r>
          </a:p>
          <a:p>
            <a:pPr lvl="1"/>
            <a:r>
              <a:rPr lang="en-US" sz="2400" dirty="0"/>
              <a:t>Archimedes’ principle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93A6E-D2F3-4D63-B748-453B0C079ABD}"/>
              </a:ext>
            </a:extLst>
          </p:cNvPr>
          <p:cNvSpPr txBox="1"/>
          <p:nvPr/>
        </p:nvSpPr>
        <p:spPr>
          <a:xfrm>
            <a:off x="4555525" y="5531101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Buoyanc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BA71D-802E-4EEC-A5C9-CA4926C88927}"/>
              </a:ext>
            </a:extLst>
          </p:cNvPr>
          <p:cNvSpPr txBox="1"/>
          <p:nvPr/>
        </p:nvSpPr>
        <p:spPr>
          <a:xfrm>
            <a:off x="1614436" y="3299003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a_float_on_the_dead_sea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EA6C-76E8-4D28-B656-765E18E9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jj58xD5fDI">
            <a:hlinkClick r:id="" action="ppaction://media"/>
            <a:extLst>
              <a:ext uri="{FF2B5EF4-FFF2-40B4-BE49-F238E27FC236}">
                <a16:creationId xmlns:a16="http://schemas.microsoft.com/office/drawing/2014/main" id="{322A6EE3-5273-490B-A439-6F0D7F1871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D6BF6E6-472D-4CAA-BA04-027F289EB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312" r="1" b="36527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9F1B4-F616-4A4B-967A-E422A8BCE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/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3AACC-9605-458F-A100-CA6E9F781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DC125-E131-4480-8DB8-D8698D109B6D}"/>
              </a:ext>
            </a:extLst>
          </p:cNvPr>
          <p:cNvSpPr txBox="1"/>
          <p:nvPr/>
        </p:nvSpPr>
        <p:spPr>
          <a:xfrm>
            <a:off x="9718062" y="3820761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-illustrations.gatag.net/2014/11/09/190000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7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airplane that is flying in the air&#10;&#10;Description generated with very high confidence">
            <a:extLst>
              <a:ext uri="{FF2B5EF4-FFF2-40B4-BE49-F238E27FC236}">
                <a16:creationId xmlns:a16="http://schemas.microsoft.com/office/drawing/2014/main" id="{BE005FCF-5292-47DF-830E-7354681F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814" r="1" b="2718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B9C66D-84C3-46DE-BED3-36237AE0E1E7}"/>
              </a:ext>
            </a:extLst>
          </p:cNvPr>
          <p:cNvSpPr txBox="1"/>
          <p:nvPr/>
        </p:nvSpPr>
        <p:spPr>
          <a:xfrm>
            <a:off x="9678171" y="6870700"/>
            <a:ext cx="251382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ackademic.com/2015/01/29/density-vocab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2056D-FD48-44DD-B978-10ECD1F3D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/>
              <a:t>Fluids and pressure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A2D4-6A96-47B5-B25C-E541A98B2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EF93B-0D47-4167-838C-097690117E9E}"/>
              </a:ext>
            </a:extLst>
          </p:cNvPr>
          <p:cNvSpPr txBox="1"/>
          <p:nvPr/>
        </p:nvSpPr>
        <p:spPr>
          <a:xfrm>
            <a:off x="9580204" y="3820761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Staudacher_S-300_stunt_airplane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3217-B691-4606-8E17-600C6F73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54962"/>
              </p:ext>
            </p:extLst>
          </p:nvPr>
        </p:nvGraphicFramePr>
        <p:xfrm>
          <a:off x="4545013" y="1199858"/>
          <a:ext cx="6944622" cy="476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69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248478"/>
            <a:ext cx="5870713" cy="63809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733110"/>
            <a:ext cx="2674619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2966904"/>
            <a:ext cx="2227797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8565540E-7DA8-437C-BD33-DE696515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6434" y="1987100"/>
            <a:ext cx="2352397" cy="658671"/>
          </a:xfrm>
          <a:prstGeom prst="rect">
            <a:avLst/>
          </a:prstGeom>
        </p:spPr>
      </p:pic>
      <p:pic>
        <p:nvPicPr>
          <p:cNvPr id="8" name="Picture 7" descr="A picture containing bottle, table, indoor&#10;&#10;Description generated with very high confidence">
            <a:extLst>
              <a:ext uri="{FF2B5EF4-FFF2-40B4-BE49-F238E27FC236}">
                <a16:creationId xmlns:a16="http://schemas.microsoft.com/office/drawing/2014/main" id="{F69222EB-86AC-4870-9492-E9A29D2CD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38647" y="3131894"/>
            <a:ext cx="1247753" cy="2852007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0565" y="733111"/>
            <a:ext cx="2231515" cy="207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70" y="4071150"/>
            <a:ext cx="2674374" cy="2073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33681-E17E-4174-9B09-9F2D64A4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93287"/>
            <a:ext cx="4466566" cy="1620318"/>
          </a:xfrm>
        </p:spPr>
        <p:txBody>
          <a:bodyPr>
            <a:normAutofit/>
          </a:bodyPr>
          <a:lstStyle/>
          <a:p>
            <a:r>
              <a:rPr lang="en-US" sz="4000"/>
              <a:t>What are Fluids?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8D87-D60B-4ADD-81B7-AD709771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4466565" cy="354957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amount of mass it has per volume. </a:t>
            </a:r>
          </a:p>
          <a:p>
            <a:r>
              <a:rPr lang="en-US" sz="3200" u="sng" dirty="0"/>
              <a:t>Density</a:t>
            </a:r>
            <a:r>
              <a:rPr lang="en-US" sz="3200" dirty="0"/>
              <a:t>: the mass (m) of the substance divided by its volume (V). </a:t>
            </a:r>
          </a:p>
          <a:p>
            <a:pPr lvl="1"/>
            <a:r>
              <a:rPr lang="en-US" sz="3200" dirty="0"/>
              <a:t>Density = mass/volume </a:t>
            </a:r>
          </a:p>
          <a:p>
            <a:pPr lvl="1"/>
            <a:endParaRPr lang="en-US" sz="1800" dirty="0"/>
          </a:p>
          <a:p>
            <a:pPr marL="274320" lvl="1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60B93-5902-4328-B63D-E83B11693540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ciencelanguagegallery.wikispaces.com/Introducing+scienc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65B24-BB59-41A0-8C22-13ACF9A7E2B6}"/>
              </a:ext>
            </a:extLst>
          </p:cNvPr>
          <p:cNvSpPr txBox="1"/>
          <p:nvPr/>
        </p:nvSpPr>
        <p:spPr>
          <a:xfrm>
            <a:off x="7443388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landesphysicalscience8.wikispaces.com/densit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8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cup, table&#10;&#10;Description generated with high confidence">
            <a:extLst>
              <a:ext uri="{FF2B5EF4-FFF2-40B4-BE49-F238E27FC236}">
                <a16:creationId xmlns:a16="http://schemas.microsoft.com/office/drawing/2014/main" id="{F12FD32C-6354-44A3-AA12-2FC6ED31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5610" y="1675294"/>
            <a:ext cx="3135414" cy="3505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6B14B-E6C0-4BE2-A415-E6AA6BB549A1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superstudents.wikispaces.com/Mass,+Volume,+%26+Densit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0C597-870D-4241-8BCC-BC70A422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0179-75F0-4768-904B-8C67A56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A certain gas occupies a volume of 0.28m and has a mass of 0.40 kg. </a:t>
            </a:r>
          </a:p>
          <a:p>
            <a:pPr marL="45720" indent="0">
              <a:buNone/>
            </a:pPr>
            <a:r>
              <a:rPr lang="en-US" sz="2800" dirty="0"/>
              <a:t>What is the density of the gas?</a:t>
            </a:r>
          </a:p>
        </p:txBody>
      </p:sp>
    </p:spTree>
    <p:extLst>
      <p:ext uri="{BB962C8B-B14F-4D97-AF65-F5344CB8AC3E}">
        <p14:creationId xmlns:p14="http://schemas.microsoft.com/office/powerpoint/2010/main" val="164254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F8660432-E8DE-4301-BCDE-EC2F9FCC3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64" r="40850" b="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3A65A-3F4D-4C90-8876-47C42F38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37" y="113405"/>
            <a:ext cx="9936124" cy="1443269"/>
          </a:xfrm>
        </p:spPr>
        <p:txBody>
          <a:bodyPr>
            <a:normAutofit/>
          </a:bodyPr>
          <a:lstStyle/>
          <a:p>
            <a:r>
              <a:rPr lang="en-US" sz="3100" dirty="0"/>
              <a:t>What causes the pressure to increase as a submarine dives?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4873-4BB2-464D-A8E9-26A503FC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710231"/>
            <a:ext cx="5774691" cy="43715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Increase in pressure is due to the added weight of water pressing on the submarine as it goes deeper. </a:t>
            </a:r>
          </a:p>
          <a:p>
            <a:r>
              <a:rPr lang="en-US" sz="2400" dirty="0"/>
              <a:t>F1 = (</a:t>
            </a:r>
            <a:r>
              <a:rPr lang="en-US" sz="2400" i="1" dirty="0" err="1"/>
              <a:t>P</a:t>
            </a:r>
            <a:r>
              <a:rPr lang="en-US" sz="2000" dirty="0" err="1"/>
              <a:t>atmospheric</a:t>
            </a:r>
            <a:r>
              <a:rPr lang="en-US" sz="2400" dirty="0"/>
              <a:t>)(</a:t>
            </a:r>
            <a:r>
              <a:rPr lang="en-US" sz="2400" i="1" dirty="0"/>
              <a:t>A)</a:t>
            </a:r>
          </a:p>
          <a:p>
            <a:pPr lvl="1"/>
            <a:r>
              <a:rPr lang="en-US" dirty="0"/>
              <a:t>Downward force on the bottle</a:t>
            </a:r>
          </a:p>
          <a:p>
            <a:r>
              <a:rPr lang="en-US" sz="2400" dirty="0"/>
              <a:t>Need to also account for the weight (density) of the fluid) </a:t>
            </a:r>
          </a:p>
          <a:p>
            <a:pPr lvl="1"/>
            <a:r>
              <a:rPr lang="en-US" dirty="0"/>
              <a:t>W=</a:t>
            </a:r>
            <a:r>
              <a:rPr lang="en-US" i="1" dirty="0"/>
              <a:t>mg</a:t>
            </a:r>
            <a:r>
              <a:rPr lang="en-US" dirty="0"/>
              <a:t>=</a:t>
            </a:r>
            <a:r>
              <a:rPr lang="en-US" dirty="0" err="1"/>
              <a:t>p</a:t>
            </a:r>
            <a:r>
              <a:rPr lang="en-US" i="1" dirty="0" err="1"/>
              <a:t>V</a:t>
            </a:r>
            <a:r>
              <a:rPr lang="en-US" dirty="0" err="1"/>
              <a:t>g</a:t>
            </a:r>
            <a:r>
              <a:rPr lang="en-US" dirty="0"/>
              <a:t>=p(</a:t>
            </a:r>
            <a:r>
              <a:rPr lang="en-US" i="1" dirty="0" err="1"/>
              <a:t>h</a:t>
            </a:r>
            <a:r>
              <a:rPr lang="en-US" dirty="0" err="1"/>
              <a:t>A</a:t>
            </a:r>
            <a:r>
              <a:rPr lang="en-US" dirty="0"/>
              <a:t>)</a:t>
            </a:r>
            <a:r>
              <a:rPr lang="en-US" i="1" dirty="0"/>
              <a:t>g</a:t>
            </a:r>
            <a:endParaRPr lang="en-US" dirty="0"/>
          </a:p>
          <a:p>
            <a:pPr lvl="1"/>
            <a:r>
              <a:rPr lang="en-US" dirty="0"/>
              <a:t>m=mass</a:t>
            </a:r>
          </a:p>
          <a:p>
            <a:pPr lvl="1"/>
            <a:r>
              <a:rPr lang="en-US" dirty="0"/>
              <a:t>h= depth</a:t>
            </a:r>
          </a:p>
          <a:p>
            <a:pPr lvl="1"/>
            <a:r>
              <a:rPr lang="en-US" dirty="0"/>
              <a:t>g= acceleration due to gravity (9.81 m/s2)</a:t>
            </a:r>
          </a:p>
          <a:p>
            <a:r>
              <a:rPr lang="en-US" sz="2400" dirty="0"/>
              <a:t> F2=(</a:t>
            </a:r>
            <a:r>
              <a:rPr lang="en-US" sz="2400" i="1" dirty="0" err="1"/>
              <a:t>P</a:t>
            </a:r>
            <a:r>
              <a:rPr lang="en-US" sz="2000" dirty="0" err="1"/>
              <a:t>bottom</a:t>
            </a:r>
            <a:r>
              <a:rPr lang="en-US" sz="2400" dirty="0"/>
              <a:t>)(</a:t>
            </a:r>
            <a:r>
              <a:rPr lang="en-US" sz="2400" i="1" dirty="0"/>
              <a:t>A)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90F2F-2169-4149-BF17-E6FDA8C103E2}"/>
              </a:ext>
            </a:extLst>
          </p:cNvPr>
          <p:cNvSpPr txBox="1"/>
          <p:nvPr/>
        </p:nvSpPr>
        <p:spPr>
          <a:xfrm>
            <a:off x="9009907" y="5531492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oundless.com/physics/textbooks/boundless-physics-textbook/fluids-10/density-and-pressure-92/pascal-s-principle-340-6035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4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FCC18AF-9BCE-4E78-96A9-7162C34A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64" r="40850" b="1"/>
          <a:stretch/>
        </p:blipFill>
        <p:spPr>
          <a:xfrm>
            <a:off x="8185610" y="1942334"/>
            <a:ext cx="3135414" cy="2971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FD9C-4E78-4C79-B12A-A0157DD0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en-US" dirty="0"/>
              <a:t>Dependence of Pressure on Depth</a:t>
            </a:r>
          </a:p>
          <a:p>
            <a:pPr marL="45720" indent="0">
              <a:buNone/>
            </a:pPr>
            <a:r>
              <a:rPr lang="en-US" dirty="0"/>
              <a:t>Pressure at depth </a:t>
            </a:r>
            <a:r>
              <a:rPr lang="en-US" i="1" dirty="0"/>
              <a:t>h</a:t>
            </a:r>
            <a:r>
              <a:rPr lang="en-US" dirty="0"/>
              <a:t> = (atmospheric pressure) + (density X acceleration due to gravity X depth) </a:t>
            </a:r>
          </a:p>
          <a:p>
            <a:pPr marL="45720" indent="0">
              <a:buNone/>
            </a:pPr>
            <a:r>
              <a:rPr lang="en-US" dirty="0"/>
              <a:t>P = </a:t>
            </a:r>
            <a:r>
              <a:rPr lang="en-US" dirty="0" err="1"/>
              <a:t>P</a:t>
            </a:r>
            <a:r>
              <a:rPr lang="en-US" sz="1800" dirty="0" err="1"/>
              <a:t>atmospheric</a:t>
            </a:r>
            <a:r>
              <a:rPr lang="en-US" dirty="0"/>
              <a:t> + </a:t>
            </a:r>
            <a:r>
              <a:rPr lang="en-US" i="1" dirty="0" err="1"/>
              <a:t>pgh</a:t>
            </a:r>
            <a:endParaRPr lang="en-US" i="1" dirty="0"/>
          </a:p>
          <a:p>
            <a:pPr marL="45720" indent="0">
              <a:buNone/>
            </a:pPr>
            <a:endParaRPr lang="en-US" i="1" dirty="0"/>
          </a:p>
          <a:p>
            <a:r>
              <a:rPr lang="en-US" dirty="0"/>
              <a:t>This equation holds not only for the bottom of the container, but for </a:t>
            </a:r>
            <a:r>
              <a:rPr lang="en-US" i="1" dirty="0"/>
              <a:t>any depth below the surface</a:t>
            </a:r>
            <a:r>
              <a:rPr lang="en-US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726163-E71B-4E57-B1BC-E0EA58C7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3" y="609600"/>
            <a:ext cx="10969121" cy="1356360"/>
          </a:xfrm>
        </p:spPr>
        <p:txBody>
          <a:bodyPr>
            <a:normAutofit/>
          </a:bodyPr>
          <a:lstStyle/>
          <a:p>
            <a:r>
              <a:rPr lang="en-US" sz="4100" dirty="0"/>
              <a:t>What causes the pressure to increase as a submarine dives?</a:t>
            </a:r>
          </a:p>
        </p:txBody>
      </p:sp>
    </p:spTree>
    <p:extLst>
      <p:ext uri="{BB962C8B-B14F-4D97-AF65-F5344CB8AC3E}">
        <p14:creationId xmlns:p14="http://schemas.microsoft.com/office/powerpoint/2010/main" val="25134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water, wall, scene, indoor&#10;&#10;Description generated with very high confidence">
            <a:extLst>
              <a:ext uri="{FF2B5EF4-FFF2-40B4-BE49-F238E27FC236}">
                <a16:creationId xmlns:a16="http://schemas.microsoft.com/office/drawing/2014/main" id="{690BA9E2-6CFB-49A3-9070-B6F87D32C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55" r="30015" b="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DD07A-63FC-4C23-B59B-554ABCE4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CD73-2F21-455C-9B1C-FF9F2AA91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i="1" dirty="0">
                <a:solidFill>
                  <a:srgbClr val="FFFFFF"/>
                </a:solidFill>
              </a:rPr>
              <a:t>Titanic</a:t>
            </a:r>
            <a:r>
              <a:rPr lang="en-US" dirty="0">
                <a:solidFill>
                  <a:srgbClr val="FFFFFF"/>
                </a:solidFill>
              </a:rPr>
              <a:t> was found in 1985 on the bottom of the North Atlantic Ocean at a depth of about 4000m (~2.5 mi). What is the pressure at this depth?</a:t>
            </a:r>
          </a:p>
          <a:p>
            <a:r>
              <a:rPr lang="en-US" dirty="0">
                <a:solidFill>
                  <a:srgbClr val="FFFFFF"/>
                </a:solidFill>
              </a:rPr>
              <a:t>Applying P=</a:t>
            </a:r>
            <a:r>
              <a:rPr lang="en-US" dirty="0" err="1">
                <a:solidFill>
                  <a:srgbClr val="FFFFFF"/>
                </a:solidFill>
              </a:rPr>
              <a:t>Patmospheric</a:t>
            </a:r>
            <a:r>
              <a:rPr lang="en-US" dirty="0">
                <a:solidFill>
                  <a:srgbClr val="FFFFFF"/>
                </a:solidFill>
              </a:rPr>
              <a:t> + </a:t>
            </a:r>
            <a:r>
              <a:rPr lang="en-US" dirty="0" err="1">
                <a:solidFill>
                  <a:srgbClr val="FFFFFF"/>
                </a:solidFill>
              </a:rPr>
              <a:t>pgh</a:t>
            </a:r>
            <a:r>
              <a:rPr lang="en-US" dirty="0">
                <a:solidFill>
                  <a:srgbClr val="FFFFFF"/>
                </a:solidFill>
              </a:rPr>
              <a:t> with p = 1025 kg/m3 for seawater, we have </a:t>
            </a:r>
          </a:p>
          <a:p>
            <a:r>
              <a:rPr lang="en-US" dirty="0">
                <a:solidFill>
                  <a:srgbClr val="FFFFFF"/>
                </a:solidFill>
              </a:rPr>
              <a:t>P=</a:t>
            </a:r>
            <a:r>
              <a:rPr lang="en-US" dirty="0" err="1">
                <a:solidFill>
                  <a:srgbClr val="FFFFFF"/>
                </a:solidFill>
              </a:rPr>
              <a:t>Patmospheric</a:t>
            </a:r>
            <a:r>
              <a:rPr lang="en-US" dirty="0">
                <a:solidFill>
                  <a:srgbClr val="FFFFFF"/>
                </a:solidFill>
              </a:rPr>
              <a:t> + </a:t>
            </a:r>
            <a:r>
              <a:rPr lang="en-US" dirty="0" err="1">
                <a:solidFill>
                  <a:srgbClr val="FFFFFF"/>
                </a:solidFill>
              </a:rPr>
              <a:t>pgh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=1.01 *10 Pa + (1025 kg/m3)(9.81 m/s2)(4000m)</a:t>
            </a:r>
          </a:p>
          <a:p>
            <a:r>
              <a:rPr lang="en-US" dirty="0">
                <a:solidFill>
                  <a:srgbClr val="FFFFFF"/>
                </a:solidFill>
              </a:rPr>
              <a:t>=4.0*107 Pa</a:t>
            </a:r>
          </a:p>
          <a:p>
            <a:r>
              <a:rPr lang="en-US" dirty="0">
                <a:solidFill>
                  <a:srgbClr val="FFFFFF"/>
                </a:solidFill>
              </a:rPr>
              <a:t>That’s roughly 6000lb/in2!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F133D-14B4-445B-81EC-12366A03FC71}"/>
              </a:ext>
            </a:extLst>
          </p:cNvPr>
          <p:cNvSpPr txBox="1"/>
          <p:nvPr/>
        </p:nvSpPr>
        <p:spPr>
          <a:xfrm>
            <a:off x="1349838" y="6421724"/>
            <a:ext cx="25298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kikka-roja.blogspot.com/2012/04/titanic-100-aniversario-fotos-como-se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2.5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FA0E0-33AE-4DF4-AA0B-E9BC96D4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001" y="857675"/>
            <a:ext cx="4107840" cy="5140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51BD-91AD-4B98-A5DB-07005961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Barometers measure Atmospheric Pressure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8325-3650-4D69-858D-B22FF6E8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Barometers are able to measure the difference in pressure at different depths</a:t>
            </a:r>
          </a:p>
          <a:p>
            <a:r>
              <a:rPr lang="en-US" sz="1900" dirty="0"/>
              <a:t>Determined that air pressure contributes to water pressure </a:t>
            </a:r>
          </a:p>
          <a:p>
            <a:r>
              <a:rPr lang="en-US" sz="1900" dirty="0"/>
              <a:t>Important for weather forecasting </a:t>
            </a:r>
          </a:p>
          <a:p>
            <a:r>
              <a:rPr lang="en-US" sz="1900" dirty="0"/>
              <a:t>1 atmosphere = </a:t>
            </a:r>
            <a:r>
              <a:rPr lang="en-US" sz="1900" dirty="0" err="1"/>
              <a:t>P</a:t>
            </a:r>
            <a:r>
              <a:rPr lang="en-US" sz="1600" dirty="0" err="1"/>
              <a:t>atmospheric</a:t>
            </a:r>
            <a:endParaRPr lang="en-US" sz="1900" dirty="0"/>
          </a:p>
          <a:p>
            <a:pPr marL="45720" indent="0">
              <a:buNone/>
            </a:pPr>
            <a:r>
              <a:rPr lang="en-US" sz="1900" dirty="0"/>
              <a:t>		= 760 mmHg (definition) </a:t>
            </a:r>
          </a:p>
          <a:p>
            <a:pPr marL="45720" indent="0">
              <a:buNone/>
            </a:pPr>
            <a:r>
              <a:rPr lang="en-US" sz="1900" dirty="0"/>
              <a:t>		= 14.7 </a:t>
            </a:r>
            <a:r>
              <a:rPr lang="en-US" sz="1900" dirty="0" err="1"/>
              <a:t>lb</a:t>
            </a:r>
            <a:r>
              <a:rPr lang="en-US" sz="1900" dirty="0"/>
              <a:t>/in2</a:t>
            </a:r>
          </a:p>
          <a:p>
            <a:pPr marL="45720" indent="0">
              <a:buNone/>
            </a:pPr>
            <a:r>
              <a:rPr lang="en-US" sz="1900" dirty="0"/>
              <a:t>		= 101 kPa</a:t>
            </a:r>
          </a:p>
          <a:p>
            <a:pPr marL="45720" indent="0">
              <a:buNone/>
            </a:pPr>
            <a:r>
              <a:rPr lang="en-US" sz="1900" dirty="0"/>
              <a:t>		= 101 </a:t>
            </a:r>
            <a:r>
              <a:rPr lang="en-US" sz="1900" dirty="0" err="1"/>
              <a:t>kN</a:t>
            </a:r>
            <a:r>
              <a:rPr lang="en-US" sz="1900" dirty="0"/>
              <a:t>/m2</a:t>
            </a:r>
          </a:p>
          <a:p>
            <a:r>
              <a:rPr lang="en-US" sz="1900" b="1" dirty="0"/>
              <a:t>1 atmosphere = </a:t>
            </a:r>
            <a:r>
              <a:rPr lang="en-US" sz="1900" b="1" dirty="0" err="1"/>
              <a:t>P</a:t>
            </a:r>
            <a:r>
              <a:rPr lang="en-US" sz="1500" b="1" dirty="0" err="1"/>
              <a:t>atmospheric</a:t>
            </a:r>
            <a:r>
              <a:rPr lang="en-US" sz="1500" b="1" dirty="0"/>
              <a:t> </a:t>
            </a:r>
            <a:r>
              <a:rPr lang="en-US" sz="1900" b="1" dirty="0"/>
              <a:t>= 760 mmHg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840A9-3478-46C2-8313-5BD05F52747C}"/>
              </a:ext>
            </a:extLst>
          </p:cNvPr>
          <p:cNvSpPr txBox="1"/>
          <p:nvPr/>
        </p:nvSpPr>
        <p:spPr>
          <a:xfrm>
            <a:off x="2854885" y="5798289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versity.org/wiki/fluid_mechanics_for_map/fluid_static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81</TotalTime>
  <Words>677</Words>
  <Application>Microsoft Office PowerPoint</Application>
  <PresentationFormat>Widescreen</PresentationFormat>
  <Paragraphs>76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Corbel</vt:lpstr>
      <vt:lpstr>Basis</vt:lpstr>
      <vt:lpstr>Bellwork #1 09/11/17</vt:lpstr>
      <vt:lpstr>Fluids and pressure</vt:lpstr>
      <vt:lpstr>Objectives</vt:lpstr>
      <vt:lpstr>What are Fluids?</vt:lpstr>
      <vt:lpstr>Practice </vt:lpstr>
      <vt:lpstr>What causes the pressure to increase as a submarine dives?</vt:lpstr>
      <vt:lpstr>What causes the pressure to increase as a submarine dives?</vt:lpstr>
      <vt:lpstr>Practice</vt:lpstr>
      <vt:lpstr>Barometers measure Atmospheric Pressure</vt:lpstr>
      <vt:lpstr>PowerPoint Presentation</vt:lpstr>
      <vt:lpstr>How Dense is air?</vt:lpstr>
      <vt:lpstr>PowerPoint Presentation</vt:lpstr>
      <vt:lpstr>Atmospheric Pressure</vt:lpstr>
      <vt:lpstr>Buoyant force 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#1 – 09/11/17</dc:title>
  <dc:creator>Megan Murphy</dc:creator>
  <cp:lastModifiedBy>Megan Murphy</cp:lastModifiedBy>
  <cp:revision>15</cp:revision>
  <dcterms:created xsi:type="dcterms:W3CDTF">2017-09-11T03:04:30Z</dcterms:created>
  <dcterms:modified xsi:type="dcterms:W3CDTF">2017-09-11T04:26:09Z</dcterms:modified>
</cp:coreProperties>
</file>