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659AE-B1E8-459B-AE70-4588EA3E53AF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15AB2F-EBF0-445C-9B56-225F54F0AC08}">
      <dgm:prSet/>
      <dgm:spPr/>
      <dgm:t>
        <a:bodyPr/>
        <a:lstStyle/>
        <a:p>
          <a:r>
            <a:rPr lang="en-US"/>
            <a:t>Describe in writing and through illustration the main events in the cell cycle (interphase, mitosis, and cytokinesis), including the differences in plant and animal cell division. </a:t>
          </a:r>
        </a:p>
      </dgm:t>
    </dgm:pt>
    <dgm:pt modelId="{0E57B159-360E-46E7-8B84-B14BAFBA814E}" type="parTrans" cxnId="{C278FE13-A816-429D-9EF1-8932F8847746}">
      <dgm:prSet/>
      <dgm:spPr/>
      <dgm:t>
        <a:bodyPr/>
        <a:lstStyle/>
        <a:p>
          <a:endParaRPr lang="en-US"/>
        </a:p>
      </dgm:t>
    </dgm:pt>
    <dgm:pt modelId="{C45F2B0F-40FD-4E69-B96C-D44F5946D371}" type="sibTrans" cxnId="{C278FE13-A816-429D-9EF1-8932F8847746}">
      <dgm:prSet/>
      <dgm:spPr/>
      <dgm:t>
        <a:bodyPr/>
        <a:lstStyle/>
        <a:p>
          <a:endParaRPr lang="en-US"/>
        </a:p>
      </dgm:t>
    </dgm:pt>
    <dgm:pt modelId="{A93288B1-8BC3-430D-99FB-64188025722D}">
      <dgm:prSet/>
      <dgm:spPr/>
      <dgm:t>
        <a:bodyPr/>
        <a:lstStyle/>
        <a:p>
          <a:r>
            <a:rPr lang="en-US"/>
            <a:t>List in order and describe, through writing and illustration in stages of mitosis (prophase, metaphase, anaphase, and telophase). </a:t>
          </a:r>
        </a:p>
      </dgm:t>
    </dgm:pt>
    <dgm:pt modelId="{46787A00-2ECE-4E09-9BFA-B4A692339E6B}" type="parTrans" cxnId="{DBCE5F70-848A-481F-9EAB-BB2DC9CED4EB}">
      <dgm:prSet/>
      <dgm:spPr/>
      <dgm:t>
        <a:bodyPr/>
        <a:lstStyle/>
        <a:p>
          <a:endParaRPr lang="en-US"/>
        </a:p>
      </dgm:t>
    </dgm:pt>
    <dgm:pt modelId="{0C634180-A808-459E-8C5B-871EA0F11DD9}" type="sibTrans" cxnId="{DBCE5F70-848A-481F-9EAB-BB2DC9CED4EB}">
      <dgm:prSet/>
      <dgm:spPr/>
      <dgm:t>
        <a:bodyPr/>
        <a:lstStyle/>
        <a:p>
          <a:endParaRPr lang="en-US"/>
        </a:p>
      </dgm:t>
    </dgm:pt>
    <dgm:pt modelId="{A5D0ED81-2A55-4EAA-ABF1-7AADEA494332}" type="pres">
      <dgm:prSet presAssocID="{DE3659AE-B1E8-459B-AE70-4588EA3E53AF}" presName="linear" presStyleCnt="0">
        <dgm:presLayoutVars>
          <dgm:animLvl val="lvl"/>
          <dgm:resizeHandles val="exact"/>
        </dgm:presLayoutVars>
      </dgm:prSet>
      <dgm:spPr/>
    </dgm:pt>
    <dgm:pt modelId="{2361F669-C2A1-4E69-BF08-0297ED167699}" type="pres">
      <dgm:prSet presAssocID="{F315AB2F-EBF0-445C-9B56-225F54F0AC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D93D22-59BD-45AF-873A-10C2B8974216}" type="pres">
      <dgm:prSet presAssocID="{C45F2B0F-40FD-4E69-B96C-D44F5946D371}" presName="spacer" presStyleCnt="0"/>
      <dgm:spPr/>
    </dgm:pt>
    <dgm:pt modelId="{BDF4485D-699D-407F-9AA9-B598D6F9DB95}" type="pres">
      <dgm:prSet presAssocID="{A93288B1-8BC3-430D-99FB-64188025722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278FE13-A816-429D-9EF1-8932F8847746}" srcId="{DE3659AE-B1E8-459B-AE70-4588EA3E53AF}" destId="{F315AB2F-EBF0-445C-9B56-225F54F0AC08}" srcOrd="0" destOrd="0" parTransId="{0E57B159-360E-46E7-8B84-B14BAFBA814E}" sibTransId="{C45F2B0F-40FD-4E69-B96C-D44F5946D371}"/>
    <dgm:cxn modelId="{A43A653C-8BD3-4E90-877A-2D894C084C8E}" type="presOf" srcId="{F315AB2F-EBF0-445C-9B56-225F54F0AC08}" destId="{2361F669-C2A1-4E69-BF08-0297ED167699}" srcOrd="0" destOrd="0" presId="urn:microsoft.com/office/officeart/2005/8/layout/vList2"/>
    <dgm:cxn modelId="{4D172F6C-CCB4-40F2-BFF9-0F4D00C31C16}" type="presOf" srcId="{DE3659AE-B1E8-459B-AE70-4588EA3E53AF}" destId="{A5D0ED81-2A55-4EAA-ABF1-7AADEA494332}" srcOrd="0" destOrd="0" presId="urn:microsoft.com/office/officeart/2005/8/layout/vList2"/>
    <dgm:cxn modelId="{A4E2B24F-027B-4A27-ACC9-9690C24CAA67}" type="presOf" srcId="{A93288B1-8BC3-430D-99FB-64188025722D}" destId="{BDF4485D-699D-407F-9AA9-B598D6F9DB95}" srcOrd="0" destOrd="0" presId="urn:microsoft.com/office/officeart/2005/8/layout/vList2"/>
    <dgm:cxn modelId="{DBCE5F70-848A-481F-9EAB-BB2DC9CED4EB}" srcId="{DE3659AE-B1E8-459B-AE70-4588EA3E53AF}" destId="{A93288B1-8BC3-430D-99FB-64188025722D}" srcOrd="1" destOrd="0" parTransId="{46787A00-2ECE-4E09-9BFA-B4A692339E6B}" sibTransId="{0C634180-A808-459E-8C5B-871EA0F11DD9}"/>
    <dgm:cxn modelId="{B433FA26-A926-41CF-9B49-A360DCF602B3}" type="presParOf" srcId="{A5D0ED81-2A55-4EAA-ABF1-7AADEA494332}" destId="{2361F669-C2A1-4E69-BF08-0297ED167699}" srcOrd="0" destOrd="0" presId="urn:microsoft.com/office/officeart/2005/8/layout/vList2"/>
    <dgm:cxn modelId="{8DA4D69B-83E1-4673-89D7-7183061A99B6}" type="presParOf" srcId="{A5D0ED81-2A55-4EAA-ABF1-7AADEA494332}" destId="{9DD93D22-59BD-45AF-873A-10C2B8974216}" srcOrd="1" destOrd="0" presId="urn:microsoft.com/office/officeart/2005/8/layout/vList2"/>
    <dgm:cxn modelId="{E33E9AE2-26FD-4089-8E5B-202CBA2DB83D}" type="presParOf" srcId="{A5D0ED81-2A55-4EAA-ABF1-7AADEA494332}" destId="{BDF4485D-699D-407F-9AA9-B598D6F9DB9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1F669-C2A1-4E69-BF08-0297ED167699}">
      <dsp:nvSpPr>
        <dsp:cNvPr id="0" name=""/>
        <dsp:cNvSpPr/>
      </dsp:nvSpPr>
      <dsp:spPr>
        <a:xfrm>
          <a:off x="0" y="369909"/>
          <a:ext cx="10515600" cy="175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Describe in writing and through illustration the main events in the cell cycle (interphase, mitosis, and cytokinesis), including the differences in plant and animal cell division. </a:t>
          </a:r>
        </a:p>
      </dsp:txBody>
      <dsp:txXfrm>
        <a:off x="85900" y="455809"/>
        <a:ext cx="10343800" cy="1587880"/>
      </dsp:txXfrm>
    </dsp:sp>
    <dsp:sp modelId="{BDF4485D-699D-407F-9AA9-B598D6F9DB95}">
      <dsp:nvSpPr>
        <dsp:cNvPr id="0" name=""/>
        <dsp:cNvSpPr/>
      </dsp:nvSpPr>
      <dsp:spPr>
        <a:xfrm>
          <a:off x="0" y="2221749"/>
          <a:ext cx="10515600" cy="17596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List in order and describe, through writing and illustration in stages of mitosis (prophase, metaphase, anaphase, and telophase). </a:t>
          </a:r>
        </a:p>
      </dsp:txBody>
      <dsp:txXfrm>
        <a:off x="85900" y="2307649"/>
        <a:ext cx="10343800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EE14-3A29-4482-A569-81961E576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5558B-6F70-4170-B2FE-56132C174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8EAC1-F632-4308-8C5D-7AAD4B4F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494A8-57A7-4E0C-AFC5-3000CECE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D98FB-4E81-4439-8D72-C8E9F01F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3E6C-C9AC-4546-A11F-78B314D8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3A8C5-6E49-4080-9D41-0CD8196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B12B5-AFF2-4901-893E-7309A94E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37BA6-59B9-4EB0-AA78-3F11F30F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DE2E4-AAF9-4939-A7BF-D3CB7F5B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1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B93F8-9FE9-46D6-BF6E-2A6594667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FC725-5464-4808-B858-5F3F45780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AC65B-542B-44F1-A59F-20DAF311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3A2B4-D70E-40D7-8CB6-C8592DEA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123B0-7DB9-4B09-A21D-C99EAE77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8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4A48-98F3-42F1-9695-A234AD66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A06A-0F9E-4CF3-BB27-9972BE9BB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33C85-7A3B-4F97-B7A3-07350AB6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25217-B37C-42E7-8C24-7B6B5A41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FE452-7DC0-4D96-88E2-F890CD95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4FD4-FF6F-4633-B081-2A903CFD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50FEC-6F25-43D7-9D83-A95EA4EC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7FB1F-1CFF-4EFE-8316-6D6FCCB3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67CE4-577F-4CF0-92E9-2240C9C5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2E7F-DBAF-4BB3-92BA-58F882AA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EB2A-6D31-4120-9FF0-69E64DBF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AD26-1493-4A03-B3CF-EF5AFB88E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1655C-15CA-46CD-A299-3E212CD97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3C08-2A6E-4C0C-9442-5A0F5F19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84F1B-AAA2-466A-988D-5D692AFC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414AA-BC60-4F5B-9E5F-C1E65EC4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F920-69A1-4752-BD19-020D40EE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CFBDD-EB63-4384-8355-9BBCE420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2E343-F367-4B3F-8770-B267ED909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8C382-07F1-4C91-8A75-B20E09A34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FD537-5DB6-42C8-8D08-9823D5438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60D62-9A90-4FDE-8009-456D78EB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305E6-020F-4084-A854-A8BD58E2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B6961-8717-4F0B-8954-B96F4939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2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FCB0-04C2-4F34-AF13-E0C769F5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59548-A2B5-4826-8BD6-4FEBEC4F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53D28-B35C-47B9-97EE-77F18587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6F49D-C697-451F-BE9F-152868A6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4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56D4F-3E93-48B7-89DE-B37FE555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BCDCB-91BA-4528-BAF8-882A19A3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AF7AB-8269-48EB-ACDA-F2E739D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0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7807-89E5-4580-B7FD-8D358501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C07B1-558F-4E30-B1DD-43DF9AC0B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B11B7-9496-44AB-A398-ECC697192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0A946-D772-4AE6-B956-B63934E0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4516E-4436-4330-9A4C-27F5B4EC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24C8C-2E3B-4B0A-862C-56909780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2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52AF-1F9E-451C-8021-09379A6B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85A3E-BDCB-4B28-8BB9-B4E3A02D2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B33E9-642E-464B-8D02-30C870B24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A6B62-1E30-4337-A651-C03430ED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4CB5-DCDA-4A49-A824-FF6D0E5B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D5300-9501-46A4-83E2-07BEB14C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8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2F5A0-A079-4786-A2AF-7E7B44AA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2E799-08FB-49C2-9F97-B9E9CAE8B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2EB8B-CBB1-4878-9EE4-D403293F5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0F322-916D-4FA8-8406-521CEB337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6AA1-D442-4456-9FB7-66AAAA07F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8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-quest.wikispaces.com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v-mrsdabbs.wikispaces.com/Homologous+Chromosomes+and+Different+Versions+of+Genes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lickr.com/photos/wallyg/14954178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mFEoCFDi-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aryotype_color_chromosomes_white_backgroun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bsperiod3cellwiki.wikispaces.com/Cell+Reproduction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apaproject.org/bbk/tiki-index.php?page=Leaf%3A+How+are+plant+cells+arranged+to+create+tissues%3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adapaproject.org/bbk/tiki-index.php?page=Leaf:+How+are+plant+cells+arranged+to+create+tissues?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humanbiofield.wikispaces.com/mitosislongho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96464D8-AAEC-4E2C-8803-C474C21C0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80" r="1" b="1240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72B74-EA8B-4079-BCA7-CD0396B2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46" y="640079"/>
            <a:ext cx="4806184" cy="146480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 err="1"/>
              <a:t>Bellwork</a:t>
            </a:r>
            <a:r>
              <a:rPr lang="en-US" sz="6000" dirty="0"/>
              <a:t> #3 – 02/07/18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341C-66BB-49B4-916A-FB48D2B88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046" y="2581154"/>
            <a:ext cx="4806184" cy="217196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What factors are involved in the rate of photosynthesis?</a:t>
            </a:r>
          </a:p>
        </p:txBody>
      </p:sp>
    </p:spTree>
    <p:extLst>
      <p:ext uri="{BB962C8B-B14F-4D97-AF65-F5344CB8AC3E}">
        <p14:creationId xmlns:p14="http://schemas.microsoft.com/office/powerpoint/2010/main" val="178864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376EFB1-01CF-419F-ABF1-2AF02BBFC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F9DEA15-78BD-4750-AA18-B9F28A6D5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http://cms.gavirtualschool.org/Shared/Science/Biology17/CellReproduction/KaryotypeBothSexes.png">
            <a:extLst>
              <a:ext uri="{FF2B5EF4-FFF2-40B4-BE49-F238E27FC236}">
                <a16:creationId xmlns:a16="http://schemas.microsoft.com/office/drawing/2014/main" id="{69A3B814-D29B-4371-A52D-276799FD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594965"/>
            <a:ext cx="5126736" cy="55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7ADE84-A7E2-4157-8D91-266D514F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Chromosome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136C-3AD0-417F-934A-FE9AF57D6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1786270"/>
            <a:ext cx="5235490" cy="4742121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Humans have 2 sex chromosomes, X and Y, which determine the sex of the individual. </a:t>
            </a:r>
          </a:p>
          <a:p>
            <a:pPr lvl="1"/>
            <a:r>
              <a:rPr lang="en-US" sz="2000" i="1" dirty="0">
                <a:solidFill>
                  <a:schemeClr val="bg1"/>
                </a:solidFill>
              </a:rPr>
              <a:t>XY = Male</a:t>
            </a:r>
          </a:p>
          <a:p>
            <a:pPr lvl="1"/>
            <a:r>
              <a:rPr lang="en-US" sz="2000" i="1" dirty="0">
                <a:solidFill>
                  <a:schemeClr val="bg1"/>
                </a:solidFill>
              </a:rPr>
              <a:t>XX = Female</a:t>
            </a:r>
          </a:p>
          <a:p>
            <a:r>
              <a:rPr lang="en-US" i="1" dirty="0">
                <a:solidFill>
                  <a:schemeClr val="bg1"/>
                </a:solidFill>
              </a:rPr>
              <a:t>The other 44 chromosomes are called autosomes, and they carry genes for all of the other traits of an individual. </a:t>
            </a:r>
          </a:p>
          <a:p>
            <a:r>
              <a:rPr lang="en-US" dirty="0">
                <a:solidFill>
                  <a:schemeClr val="bg1"/>
                </a:solidFill>
              </a:rPr>
              <a:t>Can you find the sex chromosomes in this karyotype?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BB69B-0CE2-4E96-B9FF-AF8CD78E2A82}"/>
              </a:ext>
            </a:extLst>
          </p:cNvPr>
          <p:cNvSpPr/>
          <p:nvPr/>
        </p:nvSpPr>
        <p:spPr>
          <a:xfrm>
            <a:off x="3710763" y="4720856"/>
            <a:ext cx="1775234" cy="15421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00D10F4-2E57-4A32-9FF0-67AE7A00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632" y="2055908"/>
            <a:ext cx="5126736" cy="2590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254D4-C5CF-40CC-B536-33C9BD20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958" y="275481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Chromosome Number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FE6AF-1FA6-4866-8CDE-CF4B1E87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1339702"/>
            <a:ext cx="5235490" cy="504952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46 human chromosomes are arranged in 23 homologous pairs so that there are two of each type of chromosome.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Each chromosome of the pair is called a homolog, or homologous chromosome.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Each homolog carriers genes for a particular trait in the same place on its own chromosome.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 this reason, every individual has two alternate forms of each gene that are referred to as alleles.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Half of an individual genetic information comes form the mother and the other half comes from the father. </a:t>
            </a:r>
          </a:p>
        </p:txBody>
      </p:sp>
    </p:spTree>
    <p:extLst>
      <p:ext uri="{BB962C8B-B14F-4D97-AF65-F5344CB8AC3E}">
        <p14:creationId xmlns:p14="http://schemas.microsoft.com/office/powerpoint/2010/main" val="39188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cms.gavirtualschool.org/Shared/Science/Biology17/CellReproduction/DSKaryotype.png">
            <a:extLst>
              <a:ext uri="{FF2B5EF4-FFF2-40B4-BE49-F238E27FC236}">
                <a16:creationId xmlns:a16="http://schemas.microsoft.com/office/drawing/2014/main" id="{6322B4CA-39A3-4245-BFE8-C540C7AA6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4874" y="2828925"/>
            <a:ext cx="3151763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at with its mouth open&#10;&#10;Description generated with very high confidence">
            <a:extLst>
              <a:ext uri="{FF2B5EF4-FFF2-40B4-BE49-F238E27FC236}">
                <a16:creationId xmlns:a16="http://schemas.microsoft.com/office/drawing/2014/main" id="{1EC0FEE8-5927-493F-9A29-5F9F37458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27758" y="306909"/>
            <a:ext cx="2245995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1CC6F-DD0E-44D8-AC26-B845839C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/>
              <a:t>Chromosome 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E7200-7B77-48F4-BCA3-06FB4156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400" dirty="0"/>
              <a:t>Take a look at the karyotype. This particular karyotype shows a condition called trisomy 21, meaning that there are 3 of the 21</a:t>
            </a:r>
            <a:r>
              <a:rPr lang="en-US" sz="2400" baseline="30000" dirty="0"/>
              <a:t>st</a:t>
            </a:r>
            <a:r>
              <a:rPr lang="en-US" sz="2400" dirty="0"/>
              <a:t> chromosome. </a:t>
            </a:r>
          </a:p>
          <a:p>
            <a:r>
              <a:rPr lang="en-US" sz="2400" dirty="0"/>
              <a:t>An individual with trisomy 21 displays Down syndrome.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EC07FD-E0FF-4D71-88B6-67D2131B5469}"/>
              </a:ext>
            </a:extLst>
          </p:cNvPr>
          <p:cNvSpPr/>
          <p:nvPr/>
        </p:nvSpPr>
        <p:spPr>
          <a:xfrm>
            <a:off x="9237296" y="5491501"/>
            <a:ext cx="613459" cy="514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5B40-A177-41C1-9240-DB2A44CF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dirty="0"/>
              <a:t>Cell Regulation/Cancer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76023729-DFEB-491D-9018-F4F693A38C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93135"/>
            <a:ext cx="12192000" cy="59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052B81D-2046-4421-B451-103C11AC7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9229" y="307731"/>
            <a:ext cx="8158442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0F5EB-0674-4B9A-A491-D547D4225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Exit Ticket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ADA91-1304-464D-B155-60F3AAFE6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75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A8467D68-6A1E-4065-A484-A57716319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88" b="149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F7DDC-7342-479C-9385-C9E0570D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Cell Reproduction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DEDF3-9106-47C3-B064-164C9D69D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DNA organization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cell cycle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Mitosis </a:t>
            </a:r>
          </a:p>
        </p:txBody>
      </p:sp>
    </p:spTree>
    <p:extLst>
      <p:ext uri="{BB962C8B-B14F-4D97-AF65-F5344CB8AC3E}">
        <p14:creationId xmlns:p14="http://schemas.microsoft.com/office/powerpoint/2010/main" val="1360008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1D17-CBA7-484E-9075-A13BC23B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2866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52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03C4B-3C2E-4B56-885C-3B8D2758F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16" r="16904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9401A-016A-4B0B-A1A2-23E092411ABB}"/>
              </a:ext>
            </a:extLst>
          </p:cNvPr>
          <p:cNvSpPr txBox="1"/>
          <p:nvPr/>
        </p:nvSpPr>
        <p:spPr>
          <a:xfrm>
            <a:off x="9751909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adapaproject.org/bbk/tiki-index.php?page=Leaf%3A+How+are+plant+cells+arranged+to+create+tissues%3F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576C7-3F57-4969-A138-CDB17B07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250396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The Cell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EA63-1E50-4919-8B41-207CEEE8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81" y="1425146"/>
            <a:ext cx="5480898" cy="5182457"/>
          </a:xfrm>
        </p:spPr>
        <p:txBody>
          <a:bodyPr anchor="t">
            <a:normAutofit fontScale="92500"/>
          </a:bodyPr>
          <a:lstStyle/>
          <a:p>
            <a:r>
              <a:rPr lang="en-US" i="1" dirty="0"/>
              <a:t>When living cells reach a certain size, they must divide or stop growing. </a:t>
            </a:r>
          </a:p>
          <a:p>
            <a:r>
              <a:rPr lang="en-US" i="1" dirty="0"/>
              <a:t>Cells are limited in size; this is because of their surface area to volume ratio. </a:t>
            </a:r>
          </a:p>
          <a:p>
            <a:r>
              <a:rPr lang="en-US" dirty="0"/>
              <a:t>A number of cells in your body, such as nerve, red blood and muscle cells do not divide once they mature. </a:t>
            </a:r>
          </a:p>
          <a:p>
            <a:r>
              <a:rPr lang="en-US" dirty="0"/>
              <a:t>Other cells within multicellular organisms, such as skin or intestinal living divide regularly to grow in size and/or repair tissues. </a:t>
            </a:r>
          </a:p>
        </p:txBody>
      </p:sp>
    </p:spTree>
    <p:extLst>
      <p:ext uri="{BB962C8B-B14F-4D97-AF65-F5344CB8AC3E}">
        <p14:creationId xmlns:p14="http://schemas.microsoft.com/office/powerpoint/2010/main" val="129519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3BAF1561-20C4-41FD-A35F-BF2B9E727F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839DC788-B140-4F3E-A91E-CB3E70ED94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8D930-0EEE-448F-ABF1-2AA3C83DA5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ms.gavirtualschool.org/Shared/Science/Biology17/CellReproduction/CellCycle.png">
            <a:extLst>
              <a:ext uri="{FF2B5EF4-FFF2-40B4-BE49-F238E27FC236}">
                <a16:creationId xmlns:a16="http://schemas.microsoft.com/office/drawing/2014/main" id="{7ABDEA29-F9F6-43EE-9EC5-F095B3F6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67" y="947072"/>
            <a:ext cx="6542117" cy="4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DBD3E-88E7-4263-8B84-4E957EB7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Cell Division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F11E-9352-42F5-95F3-260A2EC4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 fontScale="92500" lnSpcReduction="1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Cell division: the organized process of creating new cells. </a:t>
            </a:r>
          </a:p>
          <a:p>
            <a:r>
              <a:rPr lang="en-US" dirty="0">
                <a:solidFill>
                  <a:schemeClr val="bg1"/>
                </a:solidFill>
              </a:rPr>
              <a:t>Most cells do not divide constantly.</a:t>
            </a:r>
          </a:p>
          <a:p>
            <a:r>
              <a:rPr lang="en-US" i="1" dirty="0">
                <a:solidFill>
                  <a:schemeClr val="bg1"/>
                </a:solidFill>
              </a:rPr>
              <a:t>Cell Cycle: timeline of events that occur during the life of a cell. </a:t>
            </a:r>
          </a:p>
        </p:txBody>
      </p:sp>
    </p:spTree>
    <p:extLst>
      <p:ext uri="{BB962C8B-B14F-4D97-AF65-F5344CB8AC3E}">
        <p14:creationId xmlns:p14="http://schemas.microsoft.com/office/powerpoint/2010/main" val="15352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76EFB1-01CF-419F-ABF1-2AF02BBFC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F9DEA15-78BD-4750-AA18-B9F28A6D5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http://cms.gavirtualschool.org/Shared/Science/Biology17/CellReproduction/CellCycle.png">
            <a:extLst>
              <a:ext uri="{FF2B5EF4-FFF2-40B4-BE49-F238E27FC236}">
                <a16:creationId xmlns:a16="http://schemas.microsoft.com/office/drawing/2014/main" id="{EF9FF496-0D84-4ACC-A0A6-DBF9CC74E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467846"/>
            <a:ext cx="5126736" cy="37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50D93-8C65-494A-92AE-8C947886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Stop and Think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3AA2-FEFE-4598-9739-242BE0AD1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would it be bad to slice a cell in half?</a:t>
            </a:r>
          </a:p>
          <a:p>
            <a:r>
              <a:rPr lang="en-US" dirty="0">
                <a:solidFill>
                  <a:schemeClr val="bg1"/>
                </a:solidFill>
              </a:rPr>
              <a:t>Why does a cell approach cell division in a neat, step-wise manner?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35F86A5E-5851-4D83-8DD4-663569C33846}"/>
              </a:ext>
            </a:extLst>
          </p:cNvPr>
          <p:cNvSpPr/>
          <p:nvPr/>
        </p:nvSpPr>
        <p:spPr>
          <a:xfrm>
            <a:off x="2030818" y="1329070"/>
            <a:ext cx="723014" cy="406108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ms.gavirtualschool.org/Shared/Science/Biology17/CellReproduction/DNA_Macrostructure.jpg">
            <a:extLst>
              <a:ext uri="{FF2B5EF4-FFF2-40B4-BE49-F238E27FC236}">
                <a16:creationId xmlns:a16="http://schemas.microsoft.com/office/drawing/2014/main" id="{8CBEBD76-339A-4B41-BA47-C4F4D4D7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339032"/>
            <a:ext cx="5126736" cy="40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A4CBB-495C-4F44-9E65-4C75FD29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839" y="9484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Organization of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8B24C-1B0C-4A8D-A6DF-3C21DFA76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1006997"/>
            <a:ext cx="5235490" cy="4887776"/>
          </a:xfrm>
        </p:spPr>
        <p:txBody>
          <a:bodyPr>
            <a:normAutofit/>
          </a:bodyPr>
          <a:lstStyle/>
          <a:p>
            <a:r>
              <a:rPr lang="en-US" sz="2000" dirty="0"/>
              <a:t>One of the ways that the cell ensures the correct amount of DNA makes it into two cells is by being able to “package” DNA in different forms. </a:t>
            </a:r>
          </a:p>
          <a:p>
            <a:r>
              <a:rPr lang="en-US" sz="2000" dirty="0"/>
              <a:t>Recall that DNA is a nucleic acid and one of the 4 types of macromolecules within cells. </a:t>
            </a:r>
          </a:p>
          <a:p>
            <a:r>
              <a:rPr lang="en-US" sz="2000" i="1" dirty="0"/>
              <a:t>DNA is composed of monomer units called nucleotides. </a:t>
            </a:r>
          </a:p>
          <a:p>
            <a:r>
              <a:rPr lang="en-US" sz="2000" i="1" dirty="0"/>
              <a:t>When a eukaryotic cell is not reproducing, its DNA is inside the nucleus as disorganized, long strands called chromatin. </a:t>
            </a:r>
          </a:p>
          <a:p>
            <a:r>
              <a:rPr lang="en-US" sz="2000" i="1" dirty="0"/>
              <a:t>Before a cell divides, the chromatin thickens and shortens into distinctly visible bodies called chromosomes. </a:t>
            </a:r>
          </a:p>
          <a:p>
            <a:r>
              <a:rPr lang="en-US" sz="2000" i="1" dirty="0"/>
              <a:t>Each chromosome is a single DNA molecule. </a:t>
            </a:r>
          </a:p>
        </p:txBody>
      </p:sp>
    </p:spTree>
    <p:extLst>
      <p:ext uri="{BB962C8B-B14F-4D97-AF65-F5344CB8AC3E}">
        <p14:creationId xmlns:p14="http://schemas.microsoft.com/office/powerpoint/2010/main" val="30655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cms.gavirtualschool.org/Shared/Science/Biology17/CellReproduction/ChromosomeAnatomy.png">
            <a:extLst>
              <a:ext uri="{FF2B5EF4-FFF2-40B4-BE49-F238E27FC236}">
                <a16:creationId xmlns:a16="http://schemas.microsoft.com/office/drawing/2014/main" id="{F8DA68EB-30FF-4A9D-A5C5-1D6FEA6F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599" y="2828925"/>
            <a:ext cx="2982314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ms.gavirtualschool.org/Shared/Science/Biology17/CellReproduction/DNArep.png">
            <a:extLst>
              <a:ext uri="{FF2B5EF4-FFF2-40B4-BE49-F238E27FC236}">
                <a16:creationId xmlns:a16="http://schemas.microsoft.com/office/drawing/2014/main" id="{D49A84F8-2F37-4FEE-9E6B-5DD48E0F1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449413"/>
            <a:ext cx="4042409" cy="200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DDD2D4-BD98-4894-ACFB-53299B92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4" y="312671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dirty="0"/>
              <a:t>Organization of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CC799-213F-4F88-A245-41D70AA1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360968"/>
            <a:ext cx="6204984" cy="4387712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/>
              <a:t>In order for a cell to divide, its chromosomes must first make a copy of themselves (DNA replication) so that each new daughter cell gets the original amount of chromosomes. </a:t>
            </a:r>
          </a:p>
          <a:p>
            <a:r>
              <a:rPr lang="en-US" sz="2400" i="1" dirty="0"/>
              <a:t>Just after chromosome replication occurs, the two chromosomes (old one and new one) are stuck together. </a:t>
            </a:r>
          </a:p>
          <a:p>
            <a:r>
              <a:rPr lang="en-US" sz="2400" i="1" dirty="0"/>
              <a:t>These 2 structures are referred to as sister chromatids. </a:t>
            </a:r>
          </a:p>
          <a:p>
            <a:r>
              <a:rPr lang="en-US" sz="2400" i="1" dirty="0"/>
              <a:t>They are joined together by a central protein bundle called the centromere. </a:t>
            </a:r>
          </a:p>
          <a:p>
            <a:r>
              <a:rPr lang="en-US" sz="2400" dirty="0"/>
              <a:t>The sister chromatids are </a:t>
            </a:r>
            <a:r>
              <a:rPr lang="en-US" sz="2400" i="1" dirty="0"/>
              <a:t>exact copies</a:t>
            </a:r>
            <a:r>
              <a:rPr lang="en-US" sz="2400" dirty="0"/>
              <a:t> of each other, and each one will be distributed to one of the new daughter cells. </a:t>
            </a:r>
          </a:p>
        </p:txBody>
      </p:sp>
    </p:spTree>
    <p:extLst>
      <p:ext uri="{BB962C8B-B14F-4D97-AF65-F5344CB8AC3E}">
        <p14:creationId xmlns:p14="http://schemas.microsoft.com/office/powerpoint/2010/main" val="22221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13E662E9-8D9F-49CD-8495-E2108DB53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632" y="1441566"/>
            <a:ext cx="5126736" cy="3819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A290B-933C-4F2D-9724-F11792C8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Chromosome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0F20-E75A-49DB-985E-2A4555C8A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1782501"/>
            <a:ext cx="5235490" cy="4664598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Each species has a characteristic number of chromosomes in the nucleus of all of its cells. </a:t>
            </a:r>
          </a:p>
          <a:p>
            <a:r>
              <a:rPr lang="en-US" dirty="0">
                <a:solidFill>
                  <a:schemeClr val="bg1"/>
                </a:solidFill>
              </a:rPr>
              <a:t>The number of chromosomes has nothing to do with the complexity of the organism. </a:t>
            </a:r>
          </a:p>
          <a:p>
            <a:r>
              <a:rPr lang="en-US" dirty="0">
                <a:solidFill>
                  <a:schemeClr val="bg1"/>
                </a:solidFill>
              </a:rPr>
              <a:t>For instance, a chicken has 78 chromosomes, a black mulberry plant has 308, and the human chromosome number is 46. </a:t>
            </a:r>
          </a:p>
        </p:txBody>
      </p:sp>
    </p:spTree>
    <p:extLst>
      <p:ext uri="{BB962C8B-B14F-4D97-AF65-F5344CB8AC3E}">
        <p14:creationId xmlns:p14="http://schemas.microsoft.com/office/powerpoint/2010/main" val="12126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701</Words>
  <Application>Microsoft Office PowerPoint</Application>
  <PresentationFormat>Widescreen</PresentationFormat>
  <Paragraphs>56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Bellwork #3 – 02/07/18</vt:lpstr>
      <vt:lpstr>Cell Reproduction</vt:lpstr>
      <vt:lpstr>Objectives </vt:lpstr>
      <vt:lpstr>The Cell Cycle </vt:lpstr>
      <vt:lpstr>Cell Division </vt:lpstr>
      <vt:lpstr>Stop and Think </vt:lpstr>
      <vt:lpstr>Organization of DNA</vt:lpstr>
      <vt:lpstr>Organization of DNA</vt:lpstr>
      <vt:lpstr>Chromosome Number</vt:lpstr>
      <vt:lpstr>Chromosome Number</vt:lpstr>
      <vt:lpstr>Chromosome Number </vt:lpstr>
      <vt:lpstr>Chromosome Numbers </vt:lpstr>
      <vt:lpstr>Cell Regulation/Cancer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#3 – 02/08/18</dc:title>
  <dc:creator>Megan Murphy</dc:creator>
  <cp:lastModifiedBy>Megan Murphy</cp:lastModifiedBy>
  <cp:revision>21</cp:revision>
  <dcterms:created xsi:type="dcterms:W3CDTF">2018-02-06T18:05:19Z</dcterms:created>
  <dcterms:modified xsi:type="dcterms:W3CDTF">2018-02-08T14:53:31Z</dcterms:modified>
</cp:coreProperties>
</file>