
<file path=[Content_Types].xml><?xml version="1.0" encoding="utf-8"?>
<Types xmlns="http://schemas.openxmlformats.org/package/2006/content-types">
  <Default Extension="png&amp;ehk=xJTeHh5BchFDd9VQI3xtsg&amp;r=0&amp;pid=OfficeInsert" ContentType="image/png"/>
  <Default Extension="png" ContentType="image/png"/>
  <Default Extension="jpg&amp;ehk=iX" ContentType="image/jpeg"/>
  <Default Extension="jpg&amp;ehk=aFbgNG4lWQqU9rqWEdN" ContentType="image/jpeg"/>
  <Default Extension="png&amp;ehk=uu3XfB42OGpbValAJj7Nhg&amp;r=0&amp;pid=OfficeInsert" ContentType="image/png"/>
  <Default Extension="jpg&amp;ehk=7dSbH" ContentType="image/jpeg"/>
  <Default Extension="png&amp;ehk=nBh97WeCjyfxS0X62Nx" ContentType="image/png"/>
  <Default Extension="jpg&amp;ehk=UNG5tbiZxrdHgQEe5hHAbg&amp;r=0&amp;pid=OfficeInsert" ContentType="image/jpeg"/>
  <Default Extension="png&amp;ehk=fSUUT3X2iDMuq9dExpMnkQ&amp;r=0&amp;pid=OfficeInsert" ContentType="image/png"/>
  <Default Extension="jpg&amp;ehk=eDhs2XTFq41Rbar0dGA4gA&amp;r=0&amp;pid=OfficeInsert" ContentType="image/jpeg"/>
  <Default Extension="jpg&amp;ehk=KotFjzwmKSBPfaHjfWcqTA&amp;r=0&amp;pid=OfficeInsert" ContentType="image/jpeg"/>
  <Default Extension="png&amp;ehk=ymdQ58wc" ContentType="image/png"/>
  <Default Extension="jpeg" ContentType="image/jpeg"/>
  <Default Extension="jpg&amp;ehk=oVcMwQGCj59Kkbk3RxQM" ContentType="image/jpeg"/>
  <Default Extension="rels" ContentType="application/vnd.openxmlformats-package.relationships+xml"/>
  <Default Extension="xml" ContentType="application/xml"/>
  <Default Extension="jpg&amp;ehk=l3XsboEeLjFXZ4UUZGMu9w&amp;r=0&amp;pid=OfficeInsert" ContentType="image/jpeg"/>
  <Default Extension="png&amp;ehk=8" ContentType="image/png"/>
  <Default Extension="jpg&amp;ehk=4ujdbKudM0HQIj4aKKK" ContentType="image/jpeg"/>
  <Default Extension="jpg&amp;ehk=uQr" ContentType="image/jpeg"/>
  <Default Extension="png&amp;ehk=TupSx9n3ZIpBRuwRqVf2SA&amp;r=0&amp;pid=OfficeInsert" ContentType="image/png"/>
  <Default Extension="jpg&amp;ehk=K4Iz0gNLHFt6HYg9TiErUw&amp;r=0&amp;pid=OfficeInsert" ContentType="image/jpeg"/>
  <Default Extension="png&amp;ehk=lbvouPZOYgMwbg7bzKUfOQ&amp;r=0&amp;pid=OfficeInsert" ContentType="image/png"/>
  <Default Extension="jpg&amp;ehk=Jqff8E3oDzuCWEiUkRffqQ&amp;r=0&amp;pid=OfficeInsert" ContentType="image/jpeg"/>
  <Default Extension="jpg&amp;ehk=ZVt0b" ContentType="image/jpeg"/>
  <Default Extension="png&amp;ehk=aBNcp7JpC" ContentType="image/png"/>
  <Default Extension="jpg&amp;ehk=aY" ContentType="image/jpeg"/>
  <Default Extension="jpg&amp;ehk=HTdZhg9JJEXi3Tpe02ijOg&amp;r=0&amp;pid=OfficeInsert" ContentType="image/jpeg"/>
  <Default Extension="jpg&amp;ehk=j8tt4P4lTvODz1NxQHBlDA&amp;r=0&amp;pid=OfficeInsert" ContentType="image/jpeg"/>
  <Default Extension="jpg&amp;ehk=QcFPc4oKQLGhagHkA4wk8A&amp;r=0&amp;pid=OfficeInsert" ContentType="image/jpeg"/>
  <Default Extension="jpg&amp;ehk=dAjOPOywXpndYI1sRs1R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71" r:id="rId7"/>
    <p:sldId id="261" r:id="rId8"/>
    <p:sldId id="262" r:id="rId9"/>
    <p:sldId id="263" r:id="rId10"/>
    <p:sldId id="272" r:id="rId11"/>
    <p:sldId id="264" r:id="rId12"/>
    <p:sldId id="265" r:id="rId13"/>
    <p:sldId id="282" r:id="rId14"/>
    <p:sldId id="279" r:id="rId15"/>
    <p:sldId id="266" r:id="rId16"/>
    <p:sldId id="267" r:id="rId17"/>
    <p:sldId id="268" r:id="rId18"/>
    <p:sldId id="273" r:id="rId19"/>
    <p:sldId id="274" r:id="rId20"/>
    <p:sldId id="275" r:id="rId21"/>
    <p:sldId id="276" r:id="rId22"/>
    <p:sldId id="278" r:id="rId23"/>
    <p:sldId id="277" r:id="rId24"/>
    <p:sldId id="280" r:id="rId25"/>
    <p:sldId id="281" r:id="rId26"/>
    <p:sldId id="27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781462-2BD6-403F-ADA3-F61064661192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SchemeForSuggestions" csCatId="other"/>
      <dgm:spPr/>
      <dgm:t>
        <a:bodyPr/>
        <a:lstStyle/>
        <a:p>
          <a:endParaRPr lang="en-US"/>
        </a:p>
      </dgm:t>
    </dgm:pt>
    <dgm:pt modelId="{B59F14EA-AFA0-4F78-B74D-7EBA6DE07546}">
      <dgm:prSet/>
      <dgm:spPr/>
      <dgm:t>
        <a:bodyPr/>
        <a:lstStyle/>
        <a:p>
          <a:r>
            <a:rPr lang="en-US"/>
            <a:t>Describe the field of Biology. </a:t>
          </a:r>
        </a:p>
      </dgm:t>
    </dgm:pt>
    <dgm:pt modelId="{AE8B9F2B-9E43-49FF-8AF0-A6F8380DA652}" type="parTrans" cxnId="{9E20F01C-E971-4893-9107-2BB5BB302A2D}">
      <dgm:prSet/>
      <dgm:spPr/>
      <dgm:t>
        <a:bodyPr/>
        <a:lstStyle/>
        <a:p>
          <a:endParaRPr lang="en-US"/>
        </a:p>
      </dgm:t>
    </dgm:pt>
    <dgm:pt modelId="{04838664-0BA7-4067-AB81-B6EE932C79DA}" type="sibTrans" cxnId="{9E20F01C-E971-4893-9107-2BB5BB302A2D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FC2F3E79-A265-4421-BB42-2D1166437F9C}">
      <dgm:prSet/>
      <dgm:spPr/>
      <dgm:t>
        <a:bodyPr/>
        <a:lstStyle/>
        <a:p>
          <a:r>
            <a:rPr lang="en-US"/>
            <a:t>Understand how life is organized </a:t>
          </a:r>
        </a:p>
      </dgm:t>
    </dgm:pt>
    <dgm:pt modelId="{DE4B252A-60C9-4336-8168-465CC569DA10}" type="parTrans" cxnId="{E28AC8D9-AD5C-4782-ABB2-859FB9A99179}">
      <dgm:prSet/>
      <dgm:spPr/>
      <dgm:t>
        <a:bodyPr/>
        <a:lstStyle/>
        <a:p>
          <a:endParaRPr lang="en-US"/>
        </a:p>
      </dgm:t>
    </dgm:pt>
    <dgm:pt modelId="{7FAB7C55-9584-4013-9814-EABDEBD746AC}" type="sibTrans" cxnId="{E28AC8D9-AD5C-4782-ABB2-859FB9A99179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CDA6BD7A-2A41-447D-B870-83B123A3E4D3}">
      <dgm:prSet/>
      <dgm:spPr/>
      <dgm:t>
        <a:bodyPr/>
        <a:lstStyle/>
        <a:p>
          <a:r>
            <a:rPr lang="en-US"/>
            <a:t>Identify the key characteristics of something that is alive. </a:t>
          </a:r>
        </a:p>
      </dgm:t>
    </dgm:pt>
    <dgm:pt modelId="{3850D098-3DC0-4181-8F39-A57C298985AF}" type="parTrans" cxnId="{5F208A31-FA6E-4F41-B011-2C199B962D1B}">
      <dgm:prSet/>
      <dgm:spPr/>
      <dgm:t>
        <a:bodyPr/>
        <a:lstStyle/>
        <a:p>
          <a:endParaRPr lang="en-US"/>
        </a:p>
      </dgm:t>
    </dgm:pt>
    <dgm:pt modelId="{B41A3F13-EF09-40BE-ADE8-E3226A17B57D}" type="sibTrans" cxnId="{5F208A31-FA6E-4F41-B011-2C199B962D1B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F29900FB-9DF4-4872-AFF3-EA6D96D52C25}" type="pres">
      <dgm:prSet presAssocID="{94781462-2BD6-403F-ADA3-F61064661192}" presName="Name0" presStyleCnt="0">
        <dgm:presLayoutVars>
          <dgm:animLvl val="lvl"/>
          <dgm:resizeHandles val="exact"/>
        </dgm:presLayoutVars>
      </dgm:prSet>
      <dgm:spPr/>
    </dgm:pt>
    <dgm:pt modelId="{80E989BA-9CCB-4488-87A6-E7E7A73CFB73}" type="pres">
      <dgm:prSet presAssocID="{B59F14EA-AFA0-4F78-B74D-7EBA6DE07546}" presName="compositeNode" presStyleCnt="0">
        <dgm:presLayoutVars>
          <dgm:bulletEnabled val="1"/>
        </dgm:presLayoutVars>
      </dgm:prSet>
      <dgm:spPr/>
    </dgm:pt>
    <dgm:pt modelId="{1B134271-381F-4647-8432-4DE853AA6C3C}" type="pres">
      <dgm:prSet presAssocID="{B59F14EA-AFA0-4F78-B74D-7EBA6DE07546}" presName="bgRect" presStyleLbl="alignNode1" presStyleIdx="0" presStyleCnt="3"/>
      <dgm:spPr/>
    </dgm:pt>
    <dgm:pt modelId="{67DF7C6D-E89B-4B62-BC75-5EAFC1106EF1}" type="pres">
      <dgm:prSet presAssocID="{04838664-0BA7-4067-AB81-B6EE932C79DA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C5739A3C-F4A9-44A9-9158-4D1D2934E76D}" type="pres">
      <dgm:prSet presAssocID="{B59F14EA-AFA0-4F78-B74D-7EBA6DE07546}" presName="nodeRect" presStyleLbl="alignNode1" presStyleIdx="0" presStyleCnt="3">
        <dgm:presLayoutVars>
          <dgm:bulletEnabled val="1"/>
        </dgm:presLayoutVars>
      </dgm:prSet>
      <dgm:spPr/>
    </dgm:pt>
    <dgm:pt modelId="{FE086A73-C873-4AD3-8460-2C807E602093}" type="pres">
      <dgm:prSet presAssocID="{04838664-0BA7-4067-AB81-B6EE932C79DA}" presName="sibTrans" presStyleCnt="0"/>
      <dgm:spPr/>
    </dgm:pt>
    <dgm:pt modelId="{4127B688-EE4D-4A08-A9FA-07BF4FB920A0}" type="pres">
      <dgm:prSet presAssocID="{FC2F3E79-A265-4421-BB42-2D1166437F9C}" presName="compositeNode" presStyleCnt="0">
        <dgm:presLayoutVars>
          <dgm:bulletEnabled val="1"/>
        </dgm:presLayoutVars>
      </dgm:prSet>
      <dgm:spPr/>
    </dgm:pt>
    <dgm:pt modelId="{2555F061-4D7D-417A-890C-5E676A0D730D}" type="pres">
      <dgm:prSet presAssocID="{FC2F3E79-A265-4421-BB42-2D1166437F9C}" presName="bgRect" presStyleLbl="alignNode1" presStyleIdx="1" presStyleCnt="3"/>
      <dgm:spPr/>
    </dgm:pt>
    <dgm:pt modelId="{664523BF-5E8D-4FB7-8087-9AF495689B78}" type="pres">
      <dgm:prSet presAssocID="{7FAB7C55-9584-4013-9814-EABDEBD746AC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A88660C6-FCA3-4B55-B443-B5A2796DA28E}" type="pres">
      <dgm:prSet presAssocID="{FC2F3E79-A265-4421-BB42-2D1166437F9C}" presName="nodeRect" presStyleLbl="alignNode1" presStyleIdx="1" presStyleCnt="3">
        <dgm:presLayoutVars>
          <dgm:bulletEnabled val="1"/>
        </dgm:presLayoutVars>
      </dgm:prSet>
      <dgm:spPr/>
    </dgm:pt>
    <dgm:pt modelId="{7BF30EDB-41EB-4BC2-9729-2D37D7AB2931}" type="pres">
      <dgm:prSet presAssocID="{7FAB7C55-9584-4013-9814-EABDEBD746AC}" presName="sibTrans" presStyleCnt="0"/>
      <dgm:spPr/>
    </dgm:pt>
    <dgm:pt modelId="{537DC4C7-1AD7-4384-9FEC-0336AD07A73D}" type="pres">
      <dgm:prSet presAssocID="{CDA6BD7A-2A41-447D-B870-83B123A3E4D3}" presName="compositeNode" presStyleCnt="0">
        <dgm:presLayoutVars>
          <dgm:bulletEnabled val="1"/>
        </dgm:presLayoutVars>
      </dgm:prSet>
      <dgm:spPr/>
    </dgm:pt>
    <dgm:pt modelId="{F243A964-0ED2-4B02-9DC1-4C5173CC9BC8}" type="pres">
      <dgm:prSet presAssocID="{CDA6BD7A-2A41-447D-B870-83B123A3E4D3}" presName="bgRect" presStyleLbl="alignNode1" presStyleIdx="2" presStyleCnt="3"/>
      <dgm:spPr/>
    </dgm:pt>
    <dgm:pt modelId="{780284A3-1F16-415D-93C9-F0783170B34C}" type="pres">
      <dgm:prSet presAssocID="{B41A3F13-EF09-40BE-ADE8-E3226A17B57D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9742B76F-536E-4AE3-9077-6B0F5877D2BF}" type="pres">
      <dgm:prSet presAssocID="{CDA6BD7A-2A41-447D-B870-83B123A3E4D3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9E20F01C-E971-4893-9107-2BB5BB302A2D}" srcId="{94781462-2BD6-403F-ADA3-F61064661192}" destId="{B59F14EA-AFA0-4F78-B74D-7EBA6DE07546}" srcOrd="0" destOrd="0" parTransId="{AE8B9F2B-9E43-49FF-8AF0-A6F8380DA652}" sibTransId="{04838664-0BA7-4067-AB81-B6EE932C79DA}"/>
    <dgm:cxn modelId="{5F208A31-FA6E-4F41-B011-2C199B962D1B}" srcId="{94781462-2BD6-403F-ADA3-F61064661192}" destId="{CDA6BD7A-2A41-447D-B870-83B123A3E4D3}" srcOrd="2" destOrd="0" parTransId="{3850D098-3DC0-4181-8F39-A57C298985AF}" sibTransId="{B41A3F13-EF09-40BE-ADE8-E3226A17B57D}"/>
    <dgm:cxn modelId="{CF752C69-ADD3-4BAE-81E1-08A60D2D8877}" type="presOf" srcId="{94781462-2BD6-403F-ADA3-F61064661192}" destId="{F29900FB-9DF4-4872-AFF3-EA6D96D52C25}" srcOrd="0" destOrd="0" presId="urn:microsoft.com/office/officeart/2016/7/layout/LinearBlockProcessNumbered"/>
    <dgm:cxn modelId="{C3D5374F-F322-4D90-857C-A3650E232D59}" type="presOf" srcId="{B41A3F13-EF09-40BE-ADE8-E3226A17B57D}" destId="{780284A3-1F16-415D-93C9-F0783170B34C}" srcOrd="0" destOrd="0" presId="urn:microsoft.com/office/officeart/2016/7/layout/LinearBlockProcessNumbered"/>
    <dgm:cxn modelId="{32BAED56-E07E-45ED-BF3B-60D2784A865E}" type="presOf" srcId="{CDA6BD7A-2A41-447D-B870-83B123A3E4D3}" destId="{9742B76F-536E-4AE3-9077-6B0F5877D2BF}" srcOrd="1" destOrd="0" presId="urn:microsoft.com/office/officeart/2016/7/layout/LinearBlockProcessNumbered"/>
    <dgm:cxn modelId="{2C13DC86-5E79-4477-A0C5-D2FB89D713F4}" type="presOf" srcId="{B59F14EA-AFA0-4F78-B74D-7EBA6DE07546}" destId="{1B134271-381F-4647-8432-4DE853AA6C3C}" srcOrd="0" destOrd="0" presId="urn:microsoft.com/office/officeart/2016/7/layout/LinearBlockProcessNumbered"/>
    <dgm:cxn modelId="{F6E0CFA9-FB0D-41E6-81CC-1EB428FF0453}" type="presOf" srcId="{04838664-0BA7-4067-AB81-B6EE932C79DA}" destId="{67DF7C6D-E89B-4B62-BC75-5EAFC1106EF1}" srcOrd="0" destOrd="0" presId="urn:microsoft.com/office/officeart/2016/7/layout/LinearBlockProcessNumbered"/>
    <dgm:cxn modelId="{E28AC8D9-AD5C-4782-ABB2-859FB9A99179}" srcId="{94781462-2BD6-403F-ADA3-F61064661192}" destId="{FC2F3E79-A265-4421-BB42-2D1166437F9C}" srcOrd="1" destOrd="0" parTransId="{DE4B252A-60C9-4336-8168-465CC569DA10}" sibTransId="{7FAB7C55-9584-4013-9814-EABDEBD746AC}"/>
    <dgm:cxn modelId="{2F2427DF-270D-4DA2-9699-7D51E3A89553}" type="presOf" srcId="{B59F14EA-AFA0-4F78-B74D-7EBA6DE07546}" destId="{C5739A3C-F4A9-44A9-9158-4D1D2934E76D}" srcOrd="1" destOrd="0" presId="urn:microsoft.com/office/officeart/2016/7/layout/LinearBlockProcessNumbered"/>
    <dgm:cxn modelId="{3EB502E6-B365-42C6-A400-795CA1F7A273}" type="presOf" srcId="{7FAB7C55-9584-4013-9814-EABDEBD746AC}" destId="{664523BF-5E8D-4FB7-8087-9AF495689B78}" srcOrd="0" destOrd="0" presId="urn:microsoft.com/office/officeart/2016/7/layout/LinearBlockProcessNumbered"/>
    <dgm:cxn modelId="{BBC766F0-4CEA-492D-970E-36A037A92393}" type="presOf" srcId="{CDA6BD7A-2A41-447D-B870-83B123A3E4D3}" destId="{F243A964-0ED2-4B02-9DC1-4C5173CC9BC8}" srcOrd="0" destOrd="0" presId="urn:microsoft.com/office/officeart/2016/7/layout/LinearBlockProcessNumbered"/>
    <dgm:cxn modelId="{A31D17F7-E641-4FE0-A332-34B02052A37E}" type="presOf" srcId="{FC2F3E79-A265-4421-BB42-2D1166437F9C}" destId="{A88660C6-FCA3-4B55-B443-B5A2796DA28E}" srcOrd="1" destOrd="0" presId="urn:microsoft.com/office/officeart/2016/7/layout/LinearBlockProcessNumbered"/>
    <dgm:cxn modelId="{D7C570FC-BB34-4B86-A9B9-CB5CDE72C17C}" type="presOf" srcId="{FC2F3E79-A265-4421-BB42-2D1166437F9C}" destId="{2555F061-4D7D-417A-890C-5E676A0D730D}" srcOrd="0" destOrd="0" presId="urn:microsoft.com/office/officeart/2016/7/layout/LinearBlockProcessNumbered"/>
    <dgm:cxn modelId="{3C83AD59-ED85-42B5-B91C-926203E92377}" type="presParOf" srcId="{F29900FB-9DF4-4872-AFF3-EA6D96D52C25}" destId="{80E989BA-9CCB-4488-87A6-E7E7A73CFB73}" srcOrd="0" destOrd="0" presId="urn:microsoft.com/office/officeart/2016/7/layout/LinearBlockProcessNumbered"/>
    <dgm:cxn modelId="{3C823C53-8865-42D0-B3C7-8D649A001D3E}" type="presParOf" srcId="{80E989BA-9CCB-4488-87A6-E7E7A73CFB73}" destId="{1B134271-381F-4647-8432-4DE853AA6C3C}" srcOrd="0" destOrd="0" presId="urn:microsoft.com/office/officeart/2016/7/layout/LinearBlockProcessNumbered"/>
    <dgm:cxn modelId="{134805E9-A50A-4334-AAF2-58681608AF19}" type="presParOf" srcId="{80E989BA-9CCB-4488-87A6-E7E7A73CFB73}" destId="{67DF7C6D-E89B-4B62-BC75-5EAFC1106EF1}" srcOrd="1" destOrd="0" presId="urn:microsoft.com/office/officeart/2016/7/layout/LinearBlockProcessNumbered"/>
    <dgm:cxn modelId="{5C7A2945-8E02-4BB9-8E62-4718E5188F97}" type="presParOf" srcId="{80E989BA-9CCB-4488-87A6-E7E7A73CFB73}" destId="{C5739A3C-F4A9-44A9-9158-4D1D2934E76D}" srcOrd="2" destOrd="0" presId="urn:microsoft.com/office/officeart/2016/7/layout/LinearBlockProcessNumbered"/>
    <dgm:cxn modelId="{BB73118A-75F4-4F43-91C2-65866773C6DD}" type="presParOf" srcId="{F29900FB-9DF4-4872-AFF3-EA6D96D52C25}" destId="{FE086A73-C873-4AD3-8460-2C807E602093}" srcOrd="1" destOrd="0" presId="urn:microsoft.com/office/officeart/2016/7/layout/LinearBlockProcessNumbered"/>
    <dgm:cxn modelId="{978852E6-D050-4542-AE0A-FB6E0E3A385F}" type="presParOf" srcId="{F29900FB-9DF4-4872-AFF3-EA6D96D52C25}" destId="{4127B688-EE4D-4A08-A9FA-07BF4FB920A0}" srcOrd="2" destOrd="0" presId="urn:microsoft.com/office/officeart/2016/7/layout/LinearBlockProcessNumbered"/>
    <dgm:cxn modelId="{B841FC36-59CD-4918-B570-890ADEF7EAD3}" type="presParOf" srcId="{4127B688-EE4D-4A08-A9FA-07BF4FB920A0}" destId="{2555F061-4D7D-417A-890C-5E676A0D730D}" srcOrd="0" destOrd="0" presId="urn:microsoft.com/office/officeart/2016/7/layout/LinearBlockProcessNumbered"/>
    <dgm:cxn modelId="{01F5B890-9540-42CC-8E7C-3BBD7739798C}" type="presParOf" srcId="{4127B688-EE4D-4A08-A9FA-07BF4FB920A0}" destId="{664523BF-5E8D-4FB7-8087-9AF495689B78}" srcOrd="1" destOrd="0" presId="urn:microsoft.com/office/officeart/2016/7/layout/LinearBlockProcessNumbered"/>
    <dgm:cxn modelId="{416D5A6B-D714-497C-B53C-117BDB14E9B1}" type="presParOf" srcId="{4127B688-EE4D-4A08-A9FA-07BF4FB920A0}" destId="{A88660C6-FCA3-4B55-B443-B5A2796DA28E}" srcOrd="2" destOrd="0" presId="urn:microsoft.com/office/officeart/2016/7/layout/LinearBlockProcessNumbered"/>
    <dgm:cxn modelId="{1EB1B783-92F6-4808-AB4C-BF9745803B1C}" type="presParOf" srcId="{F29900FB-9DF4-4872-AFF3-EA6D96D52C25}" destId="{7BF30EDB-41EB-4BC2-9729-2D37D7AB2931}" srcOrd="3" destOrd="0" presId="urn:microsoft.com/office/officeart/2016/7/layout/LinearBlockProcessNumbered"/>
    <dgm:cxn modelId="{16B86475-4D44-4B37-BB97-3BFBC514FFBA}" type="presParOf" srcId="{F29900FB-9DF4-4872-AFF3-EA6D96D52C25}" destId="{537DC4C7-1AD7-4384-9FEC-0336AD07A73D}" srcOrd="4" destOrd="0" presId="urn:microsoft.com/office/officeart/2016/7/layout/LinearBlockProcessNumbered"/>
    <dgm:cxn modelId="{1F4C227B-38FA-4119-9407-C8FED28D483A}" type="presParOf" srcId="{537DC4C7-1AD7-4384-9FEC-0336AD07A73D}" destId="{F243A964-0ED2-4B02-9DC1-4C5173CC9BC8}" srcOrd="0" destOrd="0" presId="urn:microsoft.com/office/officeart/2016/7/layout/LinearBlockProcessNumbered"/>
    <dgm:cxn modelId="{9F7BEA0E-69BD-4F4A-8F4A-2D1071CCEFA6}" type="presParOf" srcId="{537DC4C7-1AD7-4384-9FEC-0336AD07A73D}" destId="{780284A3-1F16-415D-93C9-F0783170B34C}" srcOrd="1" destOrd="0" presId="urn:microsoft.com/office/officeart/2016/7/layout/LinearBlockProcessNumbered"/>
    <dgm:cxn modelId="{BF2D0815-3557-4B50-B3D2-61EDFBB2CB8F}" type="presParOf" srcId="{537DC4C7-1AD7-4384-9FEC-0336AD07A73D}" destId="{9742B76F-536E-4AE3-9077-6B0F5877D2BF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134271-381F-4647-8432-4DE853AA6C3C}">
      <dsp:nvSpPr>
        <dsp:cNvPr id="0" name=""/>
        <dsp:cNvSpPr/>
      </dsp:nvSpPr>
      <dsp:spPr>
        <a:xfrm>
          <a:off x="861" y="0"/>
          <a:ext cx="3489945" cy="3678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4729" tIns="0" rIns="344729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Describe the field of Biology. </a:t>
          </a:r>
        </a:p>
      </dsp:txBody>
      <dsp:txXfrm>
        <a:off x="861" y="1471295"/>
        <a:ext cx="3489945" cy="2206942"/>
      </dsp:txXfrm>
    </dsp:sp>
    <dsp:sp modelId="{67DF7C6D-E89B-4B62-BC75-5EAFC1106EF1}">
      <dsp:nvSpPr>
        <dsp:cNvPr id="0" name=""/>
        <dsp:cNvSpPr/>
      </dsp:nvSpPr>
      <dsp:spPr>
        <a:xfrm>
          <a:off x="861" y="0"/>
          <a:ext cx="3489945" cy="1471295"/>
        </a:xfrm>
        <a:prstGeom prst="rect">
          <a:avLst/>
        </a:prstGeom>
        <a:noFill/>
        <a:ln w="2222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4729" tIns="165100" rIns="344729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861" y="0"/>
        <a:ext cx="3489945" cy="1471295"/>
      </dsp:txXfrm>
    </dsp:sp>
    <dsp:sp modelId="{2555F061-4D7D-417A-890C-5E676A0D730D}">
      <dsp:nvSpPr>
        <dsp:cNvPr id="0" name=""/>
        <dsp:cNvSpPr/>
      </dsp:nvSpPr>
      <dsp:spPr>
        <a:xfrm>
          <a:off x="3770002" y="0"/>
          <a:ext cx="3489945" cy="3678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4729" tIns="0" rIns="344729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Understand how life is organized </a:t>
          </a:r>
        </a:p>
      </dsp:txBody>
      <dsp:txXfrm>
        <a:off x="3770002" y="1471295"/>
        <a:ext cx="3489945" cy="2206942"/>
      </dsp:txXfrm>
    </dsp:sp>
    <dsp:sp modelId="{664523BF-5E8D-4FB7-8087-9AF495689B78}">
      <dsp:nvSpPr>
        <dsp:cNvPr id="0" name=""/>
        <dsp:cNvSpPr/>
      </dsp:nvSpPr>
      <dsp:spPr>
        <a:xfrm>
          <a:off x="3770002" y="0"/>
          <a:ext cx="3489945" cy="1471295"/>
        </a:xfrm>
        <a:prstGeom prst="rect">
          <a:avLst/>
        </a:prstGeom>
        <a:noFill/>
        <a:ln w="2222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4729" tIns="165100" rIns="344729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770002" y="0"/>
        <a:ext cx="3489945" cy="1471295"/>
      </dsp:txXfrm>
    </dsp:sp>
    <dsp:sp modelId="{F243A964-0ED2-4B02-9DC1-4C5173CC9BC8}">
      <dsp:nvSpPr>
        <dsp:cNvPr id="0" name=""/>
        <dsp:cNvSpPr/>
      </dsp:nvSpPr>
      <dsp:spPr>
        <a:xfrm>
          <a:off x="7539143" y="0"/>
          <a:ext cx="3489945" cy="3678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4729" tIns="0" rIns="344729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Identify the key characteristics of something that is alive. </a:t>
          </a:r>
        </a:p>
      </dsp:txBody>
      <dsp:txXfrm>
        <a:off x="7539143" y="1471295"/>
        <a:ext cx="3489945" cy="2206942"/>
      </dsp:txXfrm>
    </dsp:sp>
    <dsp:sp modelId="{780284A3-1F16-415D-93C9-F0783170B34C}">
      <dsp:nvSpPr>
        <dsp:cNvPr id="0" name=""/>
        <dsp:cNvSpPr/>
      </dsp:nvSpPr>
      <dsp:spPr>
        <a:xfrm>
          <a:off x="7539143" y="0"/>
          <a:ext cx="3489945" cy="1471295"/>
        </a:xfrm>
        <a:prstGeom prst="rect">
          <a:avLst/>
        </a:prstGeom>
        <a:noFill/>
        <a:ln w="2222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4729" tIns="165100" rIns="344729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7539143" y="0"/>
        <a:ext cx="3489945" cy="14712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nservationbytes.com/category/conservation-biology" TargetMode="External"/><Relationship Id="rId2" Type="http://schemas.openxmlformats.org/officeDocument/2006/relationships/image" Target="../media/image1.png&amp;ehk=xJTeHh5BchFDd9VQI3xtsg&amp;r=0&amp;pid=OfficeInsert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4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YSlId-Ri7Q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izni-svah.cz/2012/01/dvakrat-nabusene-albarino.html" TargetMode="External"/><Relationship Id="rId2" Type="http://schemas.openxmlformats.org/officeDocument/2006/relationships/image" Target="../media/image8.png&amp;ehk=TupSx9n3ZIpBRuwRqVf2SA&amp;r=0&amp;pid=OfficeInsert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rdt-eoy-stuff.wikispaces.com/" TargetMode="External"/><Relationship Id="rId2" Type="http://schemas.openxmlformats.org/officeDocument/2006/relationships/image" Target="../media/image9.jpg&amp;ehk=7dSbH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&amp;ehk=ZVt0b"/><Relationship Id="rId13" Type="http://schemas.openxmlformats.org/officeDocument/2006/relationships/hyperlink" Target="http://www.flickr.com/photos/furryscalyman/3523826115/" TargetMode="External"/><Relationship Id="rId3" Type="http://schemas.openxmlformats.org/officeDocument/2006/relationships/hyperlink" Target="http://commons.wikimedia.org/wiki/File:Nasa_blue_marble.jpg" TargetMode="External"/><Relationship Id="rId7" Type="http://schemas.openxmlformats.org/officeDocument/2006/relationships/hyperlink" Target="https://creativecommons.org/licenses/by-nc-sa/3.0/" TargetMode="External"/><Relationship Id="rId12" Type="http://schemas.openxmlformats.org/officeDocument/2006/relationships/image" Target="../media/image14.jpg&amp;ehk=HTdZhg9JJEXi3Tpe02ijOg&amp;r=0&amp;pid=OfficeInsert"/><Relationship Id="rId2" Type="http://schemas.openxmlformats.org/officeDocument/2006/relationships/image" Target="../media/image10.jpg&amp;ehk=iX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uifaijohnmak.wordpress.com/2010/05/16/what-does-awareness-social-presence-and-connectedness-mean/" TargetMode="External"/><Relationship Id="rId11" Type="http://schemas.openxmlformats.org/officeDocument/2006/relationships/hyperlink" Target="https://rbssbiology11ilos.wikispaces.com/Themes+In+Biology" TargetMode="External"/><Relationship Id="rId5" Type="http://schemas.openxmlformats.org/officeDocument/2006/relationships/image" Target="../media/image11.jpg&amp;ehk=QcFPc4oKQLGhagHkA4wk8A&amp;r=0&amp;pid=OfficeInsert"/><Relationship Id="rId10" Type="http://schemas.openxmlformats.org/officeDocument/2006/relationships/image" Target="../media/image13.jpg&amp;ehk=KotFjzwmKSBPfaHjfWcqTA&amp;r=0&amp;pid=OfficeInsert"/><Relationship Id="rId4" Type="http://schemas.openxmlformats.org/officeDocument/2006/relationships/hyperlink" Target="https://creativecommons.org/licenses/by-sa/3.0/" TargetMode="External"/><Relationship Id="rId9" Type="http://schemas.openxmlformats.org/officeDocument/2006/relationships/hyperlink" Target="https://alchemistclub.wikispaces.com/Ocean+Ecosystem" TargetMode="External"/><Relationship Id="rId14" Type="http://schemas.openxmlformats.org/officeDocument/2006/relationships/hyperlink" Target="https://creativecommons.org/licenses/by-sa/2.0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schealthcoffey.wikispaces.com/Systems+of+the+Body" TargetMode="External"/><Relationship Id="rId13" Type="http://schemas.openxmlformats.org/officeDocument/2006/relationships/hyperlink" Target="http://chemwiki.ucdavis.edu/?title=Under_Construction/Core_Construction/Schaller/Part_I:__Structure_in_Organic,_Biological_%26_Inorganic_Chemistry/CT.__Cell_Tutorial_(contribution_from_Henry_Jakubowski)/CT0-L._The_Cell:_Lipids" TargetMode="External"/><Relationship Id="rId18" Type="http://schemas.openxmlformats.org/officeDocument/2006/relationships/hyperlink" Target="http://commons.wikimedia.org/wiki/File:Structures_of_macromolecules.png" TargetMode="External"/><Relationship Id="rId3" Type="http://schemas.openxmlformats.org/officeDocument/2006/relationships/hyperlink" Target="http://commons.wikimedia.org/wiki/File:Human_Heart_and_Circulatory_System.png" TargetMode="External"/><Relationship Id="rId21" Type="http://schemas.openxmlformats.org/officeDocument/2006/relationships/hyperlink" Target="https://creativecommons.org/licenses/by-nc-sa/4.0/" TargetMode="External"/><Relationship Id="rId7" Type="http://schemas.openxmlformats.org/officeDocument/2006/relationships/image" Target="../media/image16.jpg&amp;ehk=j8tt4P4lTvODz1NxQHBlDA&amp;r=0&amp;pid=OfficeInsert"/><Relationship Id="rId12" Type="http://schemas.openxmlformats.org/officeDocument/2006/relationships/image" Target="../media/image18.jpg&amp;ehk=UNG5tbiZxrdHgQEe5hHAbg&amp;r=0&amp;pid=OfficeInsert"/><Relationship Id="rId17" Type="http://schemas.openxmlformats.org/officeDocument/2006/relationships/image" Target="../media/image20.png&amp;ehk=fSUUT3X2iDMuq9dExpMnkQ&amp;r=0&amp;pid=OfficeInsert"/><Relationship Id="rId2" Type="http://schemas.openxmlformats.org/officeDocument/2006/relationships/image" Target="../media/image15.png&amp;ehk=nBh97WeCjyfxS0X62Nx"/><Relationship Id="rId16" Type="http://schemas.openxmlformats.org/officeDocument/2006/relationships/hyperlink" Target="https://en.wikipedia.org/wiki/Nucleolus" TargetMode="External"/><Relationship Id="rId20" Type="http://schemas.openxmlformats.org/officeDocument/2006/relationships/hyperlink" Target="http://www.chriscrews.com/2012/03/30/genetics-cyborgs-and-the-futur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11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://www.flickr.com/photos/furryscalyman/3523826115/" TargetMode="External"/><Relationship Id="rId15" Type="http://schemas.openxmlformats.org/officeDocument/2006/relationships/image" Target="../media/image19.png&amp;ehk=aBNcp7JpC"/><Relationship Id="rId10" Type="http://schemas.openxmlformats.org/officeDocument/2006/relationships/hyperlink" Target="https://anatomy-mchs.wikispaces.com/Chapter+3+B" TargetMode="External"/><Relationship Id="rId19" Type="http://schemas.openxmlformats.org/officeDocument/2006/relationships/image" Target="../media/image21.jpg&amp;ehk=dAjOPOywXpndYI1sRs1R"/><Relationship Id="rId4" Type="http://schemas.openxmlformats.org/officeDocument/2006/relationships/image" Target="../media/image14.jpg&amp;ehk=HTdZhg9JJEXi3Tpe02ijOg&amp;r=0&amp;pid=OfficeInsert"/><Relationship Id="rId9" Type="http://schemas.openxmlformats.org/officeDocument/2006/relationships/image" Target="../media/image17.jpg&amp;ehk=K4Iz0gNLHFt6HYg9TiErUw&amp;r=0&amp;pid=OfficeInsert"/><Relationship Id="rId14" Type="http://schemas.openxmlformats.org/officeDocument/2006/relationships/hyperlink" Target="https://creativecommons.org/licenses/by-nc-sa/3.0/" TargetMode="External"/><Relationship Id="rId22" Type="http://schemas.openxmlformats.org/officeDocument/2006/relationships/image" Target="../media/image22.png&amp;ehk=ymdQ58wc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janasays.com/we-scored-free-rocks-reposted-and-updated/" TargetMode="External"/><Relationship Id="rId2" Type="http://schemas.openxmlformats.org/officeDocument/2006/relationships/image" Target="../media/image25.jpg&amp;ehk=oVcMwQGCj59Kkbk3RxQM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hyperboleandahalf.blogspot.com/2010/03/spiders-are-scary-its-okay-to-be-afraid.html" TargetMode="External"/><Relationship Id="rId4" Type="http://schemas.openxmlformats.org/officeDocument/2006/relationships/image" Target="../media/image26.png&amp;ehk=8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&amp;ehk=l3XsboEeLjFXZ4UUZGMu9w&amp;r=0&amp;pid=OfficeInsert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en.wikipedia.org/wiki/Snottite" TargetMode="Externa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w-LNQ4sBu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graph.org.uk/photo/1807227" TargetMode="External"/><Relationship Id="rId2" Type="http://schemas.openxmlformats.org/officeDocument/2006/relationships/image" Target="../media/image30.jpg&amp;ehk=eDhs2XTFq41Rbar0dGA4gA&amp;r=0&amp;pid=OfficeInsert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&amp;ehk=4ujdbKudM0HQIj4aKKK"/><Relationship Id="rId4" Type="http://schemas.openxmlformats.org/officeDocument/2006/relationships/hyperlink" Target="https://creativecommons.org/licenses/by-sa/2.0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mach30.org/2015/11/02/mach-30-reimagines-the-martian-with-open-source/" TargetMode="External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32.png&amp;ehk=lbvouPZOYgMwbg7bzKUfOQ&amp;r=0&amp;pid=OfficeInsert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/4.0/" TargetMode="External"/><Relationship Id="rId5" Type="http://schemas.openxmlformats.org/officeDocument/2006/relationships/hyperlink" Target="https://futurism.com/this-mars-discovery-could-have-major-implications-for-search-for-alien-life/" TargetMode="External"/><Relationship Id="rId4" Type="http://schemas.openxmlformats.org/officeDocument/2006/relationships/image" Target="../media/image33.jpg&amp;ehk=aFbgNG4lWQqU9rqWEd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MMPYkRrd4o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free-illustrations.gatag.net/2014/11/09/190000.html" TargetMode="External"/><Relationship Id="rId2" Type="http://schemas.openxmlformats.org/officeDocument/2006/relationships/image" Target="../media/image34.jpg&amp;ehk=Jqff8E3oDzuCWEiUkRffqQ&amp;r=0&amp;pid=OfficeInsert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Kingdom_of_animals.png" TargetMode="External"/><Relationship Id="rId2" Type="http://schemas.openxmlformats.org/officeDocument/2006/relationships/image" Target="../media/image3.png&amp;ehk=uu3XfB42OGpbValAJj7Nhg&amp;r=0&amp;pid=OfficeInsert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ell_theory" TargetMode="External"/><Relationship Id="rId2" Type="http://schemas.openxmlformats.org/officeDocument/2006/relationships/image" Target="../media/image4.jpg&amp;ehk=uQr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OpBylwH9DU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logycorner.com/2016/01/19/what-does-ngss-say-about-cells/" TargetMode="External"/><Relationship Id="rId2" Type="http://schemas.openxmlformats.org/officeDocument/2006/relationships/image" Target="../media/image6.jpg&amp;ehk=aY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4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E830057-F4EE-412A-8526-36BE1CE18C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AEBA82-E2D4-4653-AEE3-E95B330DDA2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86509E-DAF8-4DA0-B09B-FA3FB341C2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E11946-6976-4B44-971A-07BFBE9544A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064C44D-91AF-4137-BC06-4F0B21DDCC5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29A9569-B54F-4022-89FD-8D5585618B1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6079" y="723899"/>
            <a:ext cx="5009388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close up of a flower&#10;&#10;Description generated with high confidence">
            <a:extLst>
              <a:ext uri="{FF2B5EF4-FFF2-40B4-BE49-F238E27FC236}">
                <a16:creationId xmlns:a16="http://schemas.microsoft.com/office/drawing/2014/main" id="{1EBF8D61-10A6-4B86-B102-B81CFBE3C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46048" y="1208531"/>
            <a:ext cx="4735069" cy="47350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B07C90-372D-433B-ACA4-2F83A1F7C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814" y="453643"/>
            <a:ext cx="4115917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Bellwork</a:t>
            </a:r>
            <a:r>
              <a:rPr lang="en-US" sz="3600" dirty="0">
                <a:solidFill>
                  <a:srgbClr val="FFFFFF"/>
                </a:solidFill>
              </a:rPr>
              <a:t> #1 10/23/17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0EBB1-4AB6-4F31-BF76-2F39F1915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1934" y="3505095"/>
            <a:ext cx="4115917" cy="17336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cap="all">
                <a:solidFill>
                  <a:schemeClr val="bg2"/>
                </a:solidFill>
              </a:rPr>
              <a:t>What do you think Biology is?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896038-0E9F-4EC1-B18B-8373A32E8483}"/>
              </a:ext>
            </a:extLst>
          </p:cNvPr>
          <p:cNvSpPr txBox="1"/>
          <p:nvPr/>
        </p:nvSpPr>
        <p:spPr>
          <a:xfrm>
            <a:off x="3259886" y="5743545"/>
            <a:ext cx="262123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conservationbytes.com/category/conservation-biology"/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4.0/"/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286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36AC1-7228-4A78-AB8C-A188112D4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83452107-6007-44F0-A548-F2CE6253BD2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85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07C33-D384-44BE-936E-2436C04A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65CBD-9B96-41E6-92CF-2265DD714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772344-A192-40D1-B61C-74832AA49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7" y="143740"/>
            <a:ext cx="11903243" cy="65240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080628-5679-4E00-8AE2-1ED09F2F4A65}"/>
              </a:ext>
            </a:extLst>
          </p:cNvPr>
          <p:cNvSpPr/>
          <p:nvPr/>
        </p:nvSpPr>
        <p:spPr>
          <a:xfrm>
            <a:off x="10010274" y="385011"/>
            <a:ext cx="1812758" cy="465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635325-E515-4D1E-ADCA-CA8F32DB98C7}"/>
              </a:ext>
            </a:extLst>
          </p:cNvPr>
          <p:cNvSpPr/>
          <p:nvPr/>
        </p:nvSpPr>
        <p:spPr>
          <a:xfrm>
            <a:off x="10210800" y="1250395"/>
            <a:ext cx="1812758" cy="465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AE208F8-52D7-4131-826A-4AA92261B94E}"/>
              </a:ext>
            </a:extLst>
          </p:cNvPr>
          <p:cNvSpPr/>
          <p:nvPr/>
        </p:nvSpPr>
        <p:spPr>
          <a:xfrm>
            <a:off x="9673389" y="2115779"/>
            <a:ext cx="2149643" cy="465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A3C03F-1D7A-49E5-810D-8BED43BB0BCA}"/>
              </a:ext>
            </a:extLst>
          </p:cNvPr>
          <p:cNvSpPr/>
          <p:nvPr/>
        </p:nvSpPr>
        <p:spPr>
          <a:xfrm>
            <a:off x="9904162" y="2770448"/>
            <a:ext cx="1812758" cy="465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8AEFC4-B697-4A81-96AD-B4ACAC172853}"/>
              </a:ext>
            </a:extLst>
          </p:cNvPr>
          <p:cNvSpPr/>
          <p:nvPr/>
        </p:nvSpPr>
        <p:spPr>
          <a:xfrm>
            <a:off x="10088646" y="3589671"/>
            <a:ext cx="1812758" cy="465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8B440F2-2A01-4A79-9D28-4A80CBE1C4BB}"/>
              </a:ext>
            </a:extLst>
          </p:cNvPr>
          <p:cNvSpPr/>
          <p:nvPr/>
        </p:nvSpPr>
        <p:spPr>
          <a:xfrm>
            <a:off x="10110871" y="4226768"/>
            <a:ext cx="1812758" cy="465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01489A5-FFFB-4D47-A869-9A34483BAA86}"/>
              </a:ext>
            </a:extLst>
          </p:cNvPr>
          <p:cNvSpPr/>
          <p:nvPr/>
        </p:nvSpPr>
        <p:spPr>
          <a:xfrm>
            <a:off x="9709484" y="5163124"/>
            <a:ext cx="1812758" cy="465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6B92B62-93F0-418E-840B-17B26D252F87}"/>
              </a:ext>
            </a:extLst>
          </p:cNvPr>
          <p:cNvSpPr/>
          <p:nvPr/>
        </p:nvSpPr>
        <p:spPr>
          <a:xfrm>
            <a:off x="8606590" y="6064666"/>
            <a:ext cx="2061410" cy="465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40E2FD0-5B33-4095-B9DF-ED5FB35D4EAC}"/>
              </a:ext>
            </a:extLst>
          </p:cNvPr>
          <p:cNvSpPr/>
          <p:nvPr/>
        </p:nvSpPr>
        <p:spPr>
          <a:xfrm>
            <a:off x="4884821" y="6169853"/>
            <a:ext cx="1812758" cy="465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4DCF78-9B0C-4FE6-A565-CC241BF210B3}"/>
              </a:ext>
            </a:extLst>
          </p:cNvPr>
          <p:cNvSpPr/>
          <p:nvPr/>
        </p:nvSpPr>
        <p:spPr>
          <a:xfrm>
            <a:off x="2117558" y="6221382"/>
            <a:ext cx="1812758" cy="465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D46A809-C50B-4352-8F0D-E8CAF8C68DC5}"/>
              </a:ext>
            </a:extLst>
          </p:cNvPr>
          <p:cNvSpPr/>
          <p:nvPr/>
        </p:nvSpPr>
        <p:spPr>
          <a:xfrm>
            <a:off x="2585870" y="3235669"/>
            <a:ext cx="1812758" cy="465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82E715-C4C3-440F-AB02-30B7EE8B6F49}"/>
              </a:ext>
            </a:extLst>
          </p:cNvPr>
          <p:cNvSpPr/>
          <p:nvPr/>
        </p:nvSpPr>
        <p:spPr>
          <a:xfrm>
            <a:off x="3168315" y="2027010"/>
            <a:ext cx="1812758" cy="465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8CD75EA-1688-4361-9C00-48A285F6BBCB}"/>
              </a:ext>
            </a:extLst>
          </p:cNvPr>
          <p:cNvSpPr/>
          <p:nvPr/>
        </p:nvSpPr>
        <p:spPr>
          <a:xfrm>
            <a:off x="2799348" y="496289"/>
            <a:ext cx="1812758" cy="10116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9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A9E3-9264-444D-98BD-4C0B14E37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of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7057C-339F-4FB1-957E-B2267D563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601" y="1907342"/>
            <a:ext cx="11029615" cy="4812435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/>
              <a:t>Biosphere</a:t>
            </a:r>
            <a:r>
              <a:rPr lang="en-US" dirty="0"/>
              <a:t>: the portion of the Earth and atmosphere where life exists. (Example. Earth)</a:t>
            </a:r>
          </a:p>
          <a:p>
            <a:r>
              <a:rPr lang="en-US" u="sng" dirty="0"/>
              <a:t>Ecosystem</a:t>
            </a:r>
            <a:r>
              <a:rPr lang="en-US" dirty="0"/>
              <a:t>: the living things in an area, along with their environment.  (Example. Arizona)</a:t>
            </a:r>
          </a:p>
          <a:p>
            <a:r>
              <a:rPr lang="en-US" u="sng" dirty="0"/>
              <a:t>Community</a:t>
            </a:r>
            <a:r>
              <a:rPr lang="en-US" dirty="0"/>
              <a:t>: all of the populations that live in a defined area.  (Example.  Phoenix)</a:t>
            </a:r>
          </a:p>
          <a:p>
            <a:r>
              <a:rPr lang="en-US" u="sng" dirty="0"/>
              <a:t>Population</a:t>
            </a:r>
            <a:r>
              <a:rPr lang="en-US" dirty="0"/>
              <a:t>: a group of individuals a group of individuals in the same species within a defined area. (Example. Skyline Prep)</a:t>
            </a:r>
          </a:p>
          <a:p>
            <a:r>
              <a:rPr lang="en-US" u="sng" dirty="0"/>
              <a:t>Organism</a:t>
            </a:r>
            <a:r>
              <a:rPr lang="en-US" dirty="0"/>
              <a:t>: a living thing (Example. High School Student)</a:t>
            </a:r>
          </a:p>
          <a:p>
            <a:r>
              <a:rPr lang="en-US" u="sng" dirty="0"/>
              <a:t>Organ system</a:t>
            </a:r>
            <a:r>
              <a:rPr lang="en-US" dirty="0"/>
              <a:t>: a group of organs that work together to perform a function. </a:t>
            </a:r>
          </a:p>
          <a:p>
            <a:r>
              <a:rPr lang="en-US" u="sng" dirty="0"/>
              <a:t>Organ</a:t>
            </a:r>
            <a:r>
              <a:rPr lang="en-US" dirty="0"/>
              <a:t>: a group of different tissues that work together to perform a function. </a:t>
            </a:r>
          </a:p>
          <a:p>
            <a:r>
              <a:rPr lang="en-US" u="sng" dirty="0"/>
              <a:t>Tissue</a:t>
            </a:r>
            <a:r>
              <a:rPr lang="en-US" dirty="0"/>
              <a:t>:  a group of cells that perform a similar function. </a:t>
            </a:r>
          </a:p>
          <a:p>
            <a:r>
              <a:rPr lang="en-US" u="sng" dirty="0"/>
              <a:t>Cells</a:t>
            </a:r>
            <a:r>
              <a:rPr lang="en-US" dirty="0"/>
              <a:t>: the basic unit of structure and function in living things. </a:t>
            </a:r>
          </a:p>
          <a:p>
            <a:r>
              <a:rPr lang="en-US" u="sng" dirty="0"/>
              <a:t>Organelle</a:t>
            </a:r>
            <a:r>
              <a:rPr lang="en-US" dirty="0"/>
              <a:t>: one of the many cell structures that have a specialized function. </a:t>
            </a:r>
          </a:p>
          <a:p>
            <a:r>
              <a:rPr lang="en-US" u="sng" dirty="0"/>
              <a:t>Macromolecule</a:t>
            </a:r>
            <a:r>
              <a:rPr lang="en-US" dirty="0"/>
              <a:t>: a large, complex; essential molecule for life’s processes/structures. </a:t>
            </a:r>
          </a:p>
          <a:p>
            <a:r>
              <a:rPr lang="en-US" u="sng" dirty="0"/>
              <a:t>Molecule</a:t>
            </a:r>
            <a:r>
              <a:rPr lang="en-US" dirty="0"/>
              <a:t>: different atoms that are chemically bonded together. </a:t>
            </a:r>
          </a:p>
          <a:p>
            <a:r>
              <a:rPr lang="en-US" u="sng" dirty="0"/>
              <a:t>Atom</a:t>
            </a:r>
            <a:r>
              <a:rPr lang="en-US" dirty="0"/>
              <a:t>: basic unit of matter; building blocks of molecules</a:t>
            </a:r>
          </a:p>
        </p:txBody>
      </p:sp>
    </p:spTree>
    <p:extLst>
      <p:ext uri="{BB962C8B-B14F-4D97-AF65-F5344CB8AC3E}">
        <p14:creationId xmlns:p14="http://schemas.microsoft.com/office/powerpoint/2010/main" val="402394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E830057-F4EE-412A-8526-36BE1CE18C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AEBA82-E2D4-4653-AEE3-E95B330DDA2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86509E-DAF8-4DA0-B09B-FA3FB341C2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E11946-6976-4B44-971A-07BFBE9544A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5DD9E25-AB50-4F01-9CA6-96497CDE72C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7788D3-E467-4E25-A5E9-FD41795BD55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1CF8BBC-5152-4234-9FD7-F5CD4C42F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31166" y="1393432"/>
            <a:ext cx="6518800" cy="43652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D40B7A-67AD-4B86-A387-20B6BE75A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215" y="637921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Bellwork</a:t>
            </a:r>
            <a:r>
              <a:rPr lang="en-US" sz="3600" dirty="0">
                <a:solidFill>
                  <a:srgbClr val="FFFFFF"/>
                </a:solidFill>
              </a:rPr>
              <a:t> #2 – 10/24/17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53AFC-E2FA-4AB4-88C7-9936ECE55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6275" y="3505095"/>
            <a:ext cx="3081576" cy="17336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cap="all" dirty="0">
                <a:solidFill>
                  <a:schemeClr val="bg2"/>
                </a:solidFill>
              </a:rPr>
              <a:t>How do you describe something that is living?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3B43D4-59FD-4FBD-A706-B8C914B9816D}"/>
              </a:ext>
            </a:extLst>
          </p:cNvPr>
          <p:cNvSpPr txBox="1"/>
          <p:nvPr/>
        </p:nvSpPr>
        <p:spPr>
          <a:xfrm>
            <a:off x="4865604" y="5558644"/>
            <a:ext cx="258436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www.jizni-svah.cz/2012/01/dvakrat-nabusene-albarino.html"/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/>
              </a:rPr>
              <a:t>CC BY-NC-SA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971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DF70B-EF14-4278-98FA-F64914506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difference between an Ecosystem and a Community?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9AA37-48FD-44CE-A0E1-E3C545BE3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4713822" cy="367830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Communities only have different populations of species (i.e. students, feral cats, birds, etc.) </a:t>
            </a:r>
          </a:p>
          <a:p>
            <a:r>
              <a:rPr lang="en-US" sz="2400" dirty="0"/>
              <a:t>Ecosystems contain abiotic and biotic factors</a:t>
            </a:r>
          </a:p>
          <a:p>
            <a:pPr lvl="1"/>
            <a:r>
              <a:rPr lang="en-US" sz="2000" u="sng" dirty="0"/>
              <a:t>Abiotic</a:t>
            </a:r>
            <a:r>
              <a:rPr lang="en-US" sz="2000" dirty="0"/>
              <a:t>: non living things (i.e. temperature, nutrients, atmosphere, etc.)</a:t>
            </a:r>
          </a:p>
          <a:p>
            <a:pPr lvl="1"/>
            <a:r>
              <a:rPr lang="en-US" sz="2000" u="sng" dirty="0"/>
              <a:t>Biotic</a:t>
            </a:r>
            <a:r>
              <a:rPr lang="en-US" sz="2000" dirty="0"/>
              <a:t>: living things (i.e. trees, plants, animals, bacteria, etc.) </a:t>
            </a:r>
          </a:p>
        </p:txBody>
      </p:sp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E4E29F6-2367-48FD-98D2-546DC9FF3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668304" y="2060454"/>
            <a:ext cx="5942504" cy="4456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7ABC05-46D3-41C9-8FC4-03670655D85A}"/>
              </a:ext>
            </a:extLst>
          </p:cNvPr>
          <p:cNvSpPr txBox="1"/>
          <p:nvPr/>
        </p:nvSpPr>
        <p:spPr>
          <a:xfrm>
            <a:off x="2286000" y="6286500"/>
            <a:ext cx="762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rdt-eoy-stuff.wikispaces.com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88441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0B560-71EC-4DDB-BE6E-95BCEDFA0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– organization of life</a:t>
            </a:r>
          </a:p>
        </p:txBody>
      </p:sp>
      <p:pic>
        <p:nvPicPr>
          <p:cNvPr id="5" name="Content Placeholder 4" descr="A picture containing sitting&#10;&#10;Description generated with high confidence">
            <a:extLst>
              <a:ext uri="{FF2B5EF4-FFF2-40B4-BE49-F238E27FC236}">
                <a16:creationId xmlns:a16="http://schemas.microsoft.com/office/drawing/2014/main" id="{11EA243E-0E4A-4C61-BDC9-8026AE8C3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5631" y="1699188"/>
            <a:ext cx="2331029" cy="300544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A416E2-C722-469B-8A04-F529C5DF9332}"/>
              </a:ext>
            </a:extLst>
          </p:cNvPr>
          <p:cNvSpPr txBox="1"/>
          <p:nvPr/>
        </p:nvSpPr>
        <p:spPr>
          <a:xfrm>
            <a:off x="627321" y="4548598"/>
            <a:ext cx="2244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commons.wikimedia.org/wiki/File:Nasa_blue_marble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8" name="Picture 7" descr="A picture containing mountain, sky&#10;&#10;Description generated with very high confidence">
            <a:extLst>
              <a:ext uri="{FF2B5EF4-FFF2-40B4-BE49-F238E27FC236}">
                <a16:creationId xmlns:a16="http://schemas.microsoft.com/office/drawing/2014/main" id="{0064B036-DA16-4047-A693-E9389CE796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677935" y="1682419"/>
            <a:ext cx="3082217" cy="30389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96889E-00BD-4040-B38D-11C4EB38B020}"/>
              </a:ext>
            </a:extLst>
          </p:cNvPr>
          <p:cNvSpPr txBox="1"/>
          <p:nvPr/>
        </p:nvSpPr>
        <p:spPr>
          <a:xfrm>
            <a:off x="9650416" y="3415753"/>
            <a:ext cx="196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://suifaijohnmak.wordpress.com/2010/05/16/what-does-awareness-social-presence-and-connectedness-mean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-nc-sa/3.0/"/>
              </a:rPr>
              <a:t>CC BY-NC-SA</a:t>
            </a:r>
            <a:endParaRPr lang="en-US" sz="900"/>
          </a:p>
        </p:txBody>
      </p:sp>
      <p:pic>
        <p:nvPicPr>
          <p:cNvPr id="11" name="Picture 10" descr="A close up of a map&#10;&#10;Description generated with high confidence">
            <a:extLst>
              <a:ext uri="{FF2B5EF4-FFF2-40B4-BE49-F238E27FC236}">
                <a16:creationId xmlns:a16="http://schemas.microsoft.com/office/drawing/2014/main" id="{BF42A113-DEBC-4AB0-9965-CD2B8B1C66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486546" y="1715956"/>
            <a:ext cx="4028586" cy="29719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ADB7CE-B063-4B57-A65E-D709A3D2F5DF}"/>
              </a:ext>
            </a:extLst>
          </p:cNvPr>
          <p:cNvSpPr txBox="1"/>
          <p:nvPr/>
        </p:nvSpPr>
        <p:spPr>
          <a:xfrm>
            <a:off x="3572772" y="4868472"/>
            <a:ext cx="39137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9" tooltip="https://alchemistclub.wikispaces.com/Ocean+Ecosystem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14" name="Picture 13" descr="A picture containing water, outdoor, sea otter&#10;&#10;Description generated with very high confidence">
            <a:extLst>
              <a:ext uri="{FF2B5EF4-FFF2-40B4-BE49-F238E27FC236}">
                <a16:creationId xmlns:a16="http://schemas.microsoft.com/office/drawing/2014/main" id="{6116724A-8A20-4661-8720-BAD4FECF7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563090" y="4154318"/>
            <a:ext cx="2245360" cy="30946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8E214C-6766-452F-84DC-37258D809570}"/>
              </a:ext>
            </a:extLst>
          </p:cNvPr>
          <p:cNvSpPr txBox="1"/>
          <p:nvPr/>
        </p:nvSpPr>
        <p:spPr>
          <a:xfrm>
            <a:off x="0" y="3859081"/>
            <a:ext cx="31813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1" tooltip="https://rbssbiology11ilos.wikispaces.com/Themes+In+Biology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17" name="Picture 16" descr="A close up of a snake&#10;&#10;Description generated with very high confidence">
            <a:extLst>
              <a:ext uri="{FF2B5EF4-FFF2-40B4-BE49-F238E27FC236}">
                <a16:creationId xmlns:a16="http://schemas.microsoft.com/office/drawing/2014/main" id="{1B9D9D17-3920-4603-B48B-45DFA63393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401145" y="4551967"/>
            <a:ext cx="3029688" cy="20473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C6CDA05-EDCA-4D4B-A891-4EA280448F5B}"/>
              </a:ext>
            </a:extLst>
          </p:cNvPr>
          <p:cNvSpPr txBox="1"/>
          <p:nvPr/>
        </p:nvSpPr>
        <p:spPr>
          <a:xfrm>
            <a:off x="4247878" y="7259908"/>
            <a:ext cx="30296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3" tooltip="http://www.flickr.com/photos/furryscalyman/3523826115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4" tooltip="https://creativecommons.org/licenses/by-sa/2.0/"/>
              </a:rPr>
              <a:t>CC BY-SA</a:t>
            </a:r>
            <a:endParaRPr lang="en-US" sz="90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BC12196D-8121-4BEF-857F-E0F96515D9CA}"/>
              </a:ext>
            </a:extLst>
          </p:cNvPr>
          <p:cNvSpPr/>
          <p:nvPr/>
        </p:nvSpPr>
        <p:spPr>
          <a:xfrm>
            <a:off x="2694272" y="2966484"/>
            <a:ext cx="910436" cy="4492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E1C968DE-9977-40E2-9E97-02294822B350}"/>
              </a:ext>
            </a:extLst>
          </p:cNvPr>
          <p:cNvSpPr/>
          <p:nvPr/>
        </p:nvSpPr>
        <p:spPr>
          <a:xfrm>
            <a:off x="6576110" y="2932582"/>
            <a:ext cx="910436" cy="4492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92722A5-22D3-4380-9098-EA7F456548DE}"/>
              </a:ext>
            </a:extLst>
          </p:cNvPr>
          <p:cNvSpPr/>
          <p:nvPr/>
        </p:nvSpPr>
        <p:spPr>
          <a:xfrm rot="10800000">
            <a:off x="4541743" y="5498180"/>
            <a:ext cx="910436" cy="4492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Bent 21">
            <a:extLst>
              <a:ext uri="{FF2B5EF4-FFF2-40B4-BE49-F238E27FC236}">
                <a16:creationId xmlns:a16="http://schemas.microsoft.com/office/drawing/2014/main" id="{507E14A5-1819-4AC3-82F0-80761B7A370E}"/>
              </a:ext>
            </a:extLst>
          </p:cNvPr>
          <p:cNvSpPr/>
          <p:nvPr/>
        </p:nvSpPr>
        <p:spPr>
          <a:xfrm rot="10800000">
            <a:off x="8234017" y="5074107"/>
            <a:ext cx="1137684" cy="84814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26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E2FE0-0A8B-483B-9D46-DD3CD1972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close up of a tree&#10;&#10;Description generated with high confidence">
            <a:extLst>
              <a:ext uri="{FF2B5EF4-FFF2-40B4-BE49-F238E27FC236}">
                <a16:creationId xmlns:a16="http://schemas.microsoft.com/office/drawing/2014/main" id="{0CEC2160-2AC5-401B-84CA-0479E77BB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049217" y="513903"/>
            <a:ext cx="3517473" cy="1978579"/>
          </a:xfrm>
        </p:spPr>
      </p:pic>
      <p:pic>
        <p:nvPicPr>
          <p:cNvPr id="4" name="Picture 3" descr="A close up of a snake&#10;&#10;Description generated with very high confidence">
            <a:extLst>
              <a:ext uri="{FF2B5EF4-FFF2-40B4-BE49-F238E27FC236}">
                <a16:creationId xmlns:a16="http://schemas.microsoft.com/office/drawing/2014/main" id="{4553C1B3-11B7-4E4A-962C-0F9D78E64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1180" y="133138"/>
            <a:ext cx="3029688" cy="20473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11972D-7AA3-429B-94E0-C6AF67783C21}"/>
              </a:ext>
            </a:extLst>
          </p:cNvPr>
          <p:cNvSpPr txBox="1"/>
          <p:nvPr/>
        </p:nvSpPr>
        <p:spPr>
          <a:xfrm>
            <a:off x="4114800" y="3478468"/>
            <a:ext cx="272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commons.wikimedia.org/wiki/File:Human_Heart_and_Circulatory_System.pn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59F46D3-C180-4647-B0AD-554A3219FC34}"/>
              </a:ext>
            </a:extLst>
          </p:cNvPr>
          <p:cNvSpPr/>
          <p:nvPr/>
        </p:nvSpPr>
        <p:spPr>
          <a:xfrm>
            <a:off x="3263380" y="1041402"/>
            <a:ext cx="627320" cy="574159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DCC1F49-EB99-42E4-A313-501D35F8B7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674022" y="507295"/>
            <a:ext cx="2057477" cy="19851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E03CF2-627E-4ED4-B0B4-AF8E3A8CA109}"/>
              </a:ext>
            </a:extLst>
          </p:cNvPr>
          <p:cNvSpPr txBox="1"/>
          <p:nvPr/>
        </p:nvSpPr>
        <p:spPr>
          <a:xfrm>
            <a:off x="8112642" y="4600822"/>
            <a:ext cx="1704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s://schealthcoffey.wikispaces.com/Systems+of+the+Body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D9598D8-C3E1-41B1-A18D-14C98AD58327}"/>
              </a:ext>
            </a:extLst>
          </p:cNvPr>
          <p:cNvSpPr/>
          <p:nvPr/>
        </p:nvSpPr>
        <p:spPr>
          <a:xfrm>
            <a:off x="7777320" y="1141770"/>
            <a:ext cx="627320" cy="574159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34A25D3B-9084-4410-857F-4A22AD6A6C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793124" y="3601505"/>
            <a:ext cx="3013246" cy="24105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2DBB239-D22B-420E-BD7C-E312CEA5F682}"/>
              </a:ext>
            </a:extLst>
          </p:cNvPr>
          <p:cNvSpPr txBox="1"/>
          <p:nvPr/>
        </p:nvSpPr>
        <p:spPr>
          <a:xfrm>
            <a:off x="8793124" y="6488668"/>
            <a:ext cx="2671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0" tooltip="https://anatomy-mchs.wikispaces.com/Chapter+3+B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1" tooltip="https://creativecommons.org/licenses/by-nc/3.0/"/>
              </a:rPr>
              <a:t>CC BY-NC</a:t>
            </a:r>
            <a:endParaRPr lang="en-US" sz="900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D51942A2-E978-4F3C-B81B-8B422952FE44}"/>
              </a:ext>
            </a:extLst>
          </p:cNvPr>
          <p:cNvSpPr/>
          <p:nvPr/>
        </p:nvSpPr>
        <p:spPr>
          <a:xfrm>
            <a:off x="9535337" y="2680735"/>
            <a:ext cx="563525" cy="7977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6A0ECB74-49F1-4627-8A88-E5D441F961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5341299" y="3679588"/>
            <a:ext cx="2925109" cy="23083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7831C7C-C18E-4960-8938-7BDEE4396C36}"/>
              </a:ext>
            </a:extLst>
          </p:cNvPr>
          <p:cNvSpPr txBox="1"/>
          <p:nvPr/>
        </p:nvSpPr>
        <p:spPr>
          <a:xfrm>
            <a:off x="5910703" y="6220416"/>
            <a:ext cx="13528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3" tooltip="http://chemwiki.ucdavis.edu/?title=Under_Construction/Core_Construction/Schaller/Part_I:__Structure_in_Organic,_Biological_%26_Inorganic_Chemistry/CT.__Cell_Tutorial_(contribution_from_Henry_Jakubowski)/CT0-L._The_Cell:_Lipids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4" tooltip="https://creativecommons.org/licenses/by-nc-sa/3.0/"/>
              </a:rPr>
              <a:t>CC BY-NC-SA</a:t>
            </a:r>
            <a:endParaRPr lang="en-US" sz="90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AA2B8B52-28C0-4813-801A-19C7825A5148}"/>
              </a:ext>
            </a:extLst>
          </p:cNvPr>
          <p:cNvSpPr/>
          <p:nvPr/>
        </p:nvSpPr>
        <p:spPr>
          <a:xfrm rot="10800000">
            <a:off x="8151481" y="4313715"/>
            <a:ext cx="627320" cy="5741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close up of food on a table&#10;&#10;Description generated with high confidence">
            <a:extLst>
              <a:ext uri="{FF2B5EF4-FFF2-40B4-BE49-F238E27FC236}">
                <a16:creationId xmlns:a16="http://schemas.microsoft.com/office/drawing/2014/main" id="{25891D78-2ED7-4BBF-8719-70D71DAC1B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2985870" y="4191862"/>
            <a:ext cx="1395257" cy="155658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31E7A10-9AE4-4F9E-B71E-B14F923E0C06}"/>
              </a:ext>
            </a:extLst>
          </p:cNvPr>
          <p:cNvSpPr txBox="1"/>
          <p:nvPr/>
        </p:nvSpPr>
        <p:spPr>
          <a:xfrm>
            <a:off x="3738334" y="6029147"/>
            <a:ext cx="642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6" tooltip="https://en.wikipedia.org/wiki/Nucleolus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B98DFFE4-0DAE-4730-8A58-83C0040F9F34}"/>
              </a:ext>
            </a:extLst>
          </p:cNvPr>
          <p:cNvSpPr/>
          <p:nvPr/>
        </p:nvSpPr>
        <p:spPr>
          <a:xfrm rot="10800000">
            <a:off x="4594183" y="4546705"/>
            <a:ext cx="627320" cy="5741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close up of a mans face&#10;&#10;Description generated with high confidence">
            <a:extLst>
              <a:ext uri="{FF2B5EF4-FFF2-40B4-BE49-F238E27FC236}">
                <a16:creationId xmlns:a16="http://schemas.microsoft.com/office/drawing/2014/main" id="{7AA7B81E-9C32-4C9C-A218-07E05AD0119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853834" y="2820818"/>
            <a:ext cx="1829553" cy="85877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9F09CB6-06CE-4C36-A653-A573B4749E9B}"/>
              </a:ext>
            </a:extLst>
          </p:cNvPr>
          <p:cNvSpPr txBox="1"/>
          <p:nvPr/>
        </p:nvSpPr>
        <p:spPr>
          <a:xfrm>
            <a:off x="853834" y="4027890"/>
            <a:ext cx="1829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8" tooltip="http://commons.wikimedia.org/wiki/File:Structures_of_macromolecules.pn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466D5E70-0261-466E-ACCF-C15FABD9391C}"/>
              </a:ext>
            </a:extLst>
          </p:cNvPr>
          <p:cNvSpPr/>
          <p:nvPr/>
        </p:nvSpPr>
        <p:spPr>
          <a:xfrm rot="12917545">
            <a:off x="2583361" y="3755383"/>
            <a:ext cx="627320" cy="5741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224A36B-C49C-4A69-A5A6-E6E6B8B55DE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06100" y="4696728"/>
            <a:ext cx="1177563" cy="105171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F1C9AC9-191F-4852-B8E0-1220A1BF6234}"/>
              </a:ext>
            </a:extLst>
          </p:cNvPr>
          <p:cNvSpPr txBox="1"/>
          <p:nvPr/>
        </p:nvSpPr>
        <p:spPr>
          <a:xfrm>
            <a:off x="376020" y="5906663"/>
            <a:ext cx="90764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20" tooltip="http://www.chriscrews.com/2012/03/30/genetics-cyborgs-and-the-future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21" tooltip="https://creativecommons.org/licenses/by-nc-sa/4.0/"/>
              </a:rPr>
              <a:t>CC BY-NC-SA</a:t>
            </a:r>
            <a:endParaRPr lang="en-US" sz="900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840AEA47-B9B0-4886-AA06-657134745695}"/>
              </a:ext>
            </a:extLst>
          </p:cNvPr>
          <p:cNvSpPr/>
          <p:nvPr/>
        </p:nvSpPr>
        <p:spPr>
          <a:xfrm rot="7200250">
            <a:off x="397560" y="3959013"/>
            <a:ext cx="627320" cy="5741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5F4447B-D434-4CE7-B04F-125245B0E72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10379" y="5674507"/>
            <a:ext cx="998827" cy="998827"/>
          </a:xfrm>
          <a:prstGeom prst="rect">
            <a:avLst/>
          </a:prstGeom>
        </p:spPr>
      </p:pic>
      <p:sp>
        <p:nvSpPr>
          <p:cNvPr id="41" name="Arrow: Right 40">
            <a:extLst>
              <a:ext uri="{FF2B5EF4-FFF2-40B4-BE49-F238E27FC236}">
                <a16:creationId xmlns:a16="http://schemas.microsoft.com/office/drawing/2014/main" id="{AD0585BB-B034-4DA5-A8C9-114F08749984}"/>
              </a:ext>
            </a:extLst>
          </p:cNvPr>
          <p:cNvSpPr/>
          <p:nvPr/>
        </p:nvSpPr>
        <p:spPr>
          <a:xfrm rot="3210309">
            <a:off x="1387339" y="5256682"/>
            <a:ext cx="627320" cy="5741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4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21" grpId="0" animBg="1"/>
      <p:bldP spid="25" grpId="0" animBg="1"/>
      <p:bldP spid="30" grpId="0" animBg="1"/>
      <p:bldP spid="34" grpId="0" animBg="1"/>
      <p:bldP spid="38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02147-E17D-4710-8BA4-1A8E5F057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CE5B7-4C2A-4C97-A75D-4F0504270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715956"/>
            <a:ext cx="11029615" cy="4897495"/>
          </a:xfrm>
        </p:spPr>
        <p:txBody>
          <a:bodyPr>
            <a:normAutofit/>
          </a:bodyPr>
          <a:lstStyle/>
          <a:p>
            <a:r>
              <a:rPr lang="en-US" sz="2000" dirty="0"/>
              <a:t>Match the items using the definitions that we discussed:</a:t>
            </a:r>
          </a:p>
          <a:p>
            <a:pPr marL="666900" lvl="1" indent="-342900">
              <a:buFont typeface="+mj-lt"/>
              <a:buAutoNum type="arabicPeriod"/>
            </a:pPr>
            <a:r>
              <a:rPr lang="en-US" sz="1800" dirty="0"/>
              <a:t>The portion of the Earth and atmosphere where life exists </a:t>
            </a:r>
          </a:p>
          <a:p>
            <a:pPr marL="666900" lvl="1" indent="-342900">
              <a:buFont typeface="+mj-lt"/>
              <a:buAutoNum type="arabicPeriod"/>
            </a:pPr>
            <a:r>
              <a:rPr lang="en-US" sz="1800" dirty="0"/>
              <a:t>The living things in an area, along with their environment. </a:t>
            </a:r>
          </a:p>
          <a:p>
            <a:pPr marL="666900" lvl="1" indent="-342900">
              <a:buFont typeface="+mj-lt"/>
              <a:buAutoNum type="arabicPeriod"/>
            </a:pPr>
            <a:r>
              <a:rPr lang="en-US" sz="1800" dirty="0"/>
              <a:t>All of the populations that live in a defined area. </a:t>
            </a:r>
          </a:p>
          <a:p>
            <a:pPr marL="666900" lvl="1" indent="-342900">
              <a:buFont typeface="+mj-lt"/>
              <a:buAutoNum type="arabicPeriod"/>
            </a:pPr>
            <a:r>
              <a:rPr lang="en-US" sz="1800" dirty="0"/>
              <a:t>A group of individuals in the same species within a defined area. </a:t>
            </a:r>
          </a:p>
          <a:p>
            <a:pPr marL="666900" lvl="1" indent="-342900">
              <a:buFont typeface="+mj-lt"/>
              <a:buAutoNum type="arabicPeriod"/>
            </a:pPr>
            <a:r>
              <a:rPr lang="en-US" sz="1800" dirty="0"/>
              <a:t>A large, complex molecule; essential molecule for life’s processes/structures. </a:t>
            </a:r>
          </a:p>
          <a:p>
            <a:pPr marL="666900" lvl="1" indent="-342900">
              <a:buFont typeface="+mj-lt"/>
              <a:buAutoNum type="arabicPeriod"/>
            </a:pPr>
            <a:r>
              <a:rPr lang="en-US" sz="1800" dirty="0"/>
              <a:t>Different atoms that are chemically bound together. </a:t>
            </a:r>
          </a:p>
          <a:p>
            <a:pPr marL="666900" lvl="1" indent="-342900">
              <a:buFont typeface="+mj-lt"/>
              <a:buAutoNum type="arabicPeriod"/>
            </a:pPr>
            <a:r>
              <a:rPr lang="en-US" sz="1800" dirty="0"/>
              <a:t>Basic unit of matter; building blocks of molecules. </a:t>
            </a:r>
          </a:p>
          <a:p>
            <a:pPr marL="666900" lvl="1" indent="-342900">
              <a:buFont typeface="+mj-lt"/>
              <a:buAutoNum type="arabicPeriod"/>
            </a:pPr>
            <a:r>
              <a:rPr lang="en-US" sz="1800" dirty="0"/>
              <a:t>A group of different tissues that work together to perform a function. </a:t>
            </a:r>
          </a:p>
          <a:p>
            <a:pPr marL="666900" lvl="1" indent="-342900">
              <a:buFont typeface="+mj-lt"/>
              <a:buAutoNum type="arabicPeriod"/>
            </a:pPr>
            <a:r>
              <a:rPr lang="en-US" sz="1800" dirty="0"/>
              <a:t>The basic unit of structure and function in living things. </a:t>
            </a:r>
          </a:p>
          <a:p>
            <a:pPr marL="666900" lvl="1" indent="-342900">
              <a:buFont typeface="+mj-lt"/>
              <a:buAutoNum type="arabicPeriod"/>
            </a:pPr>
            <a:r>
              <a:rPr lang="en-US" sz="1800" dirty="0"/>
              <a:t>One of the many cells structures that have a specialized function.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8EF978-A4E0-41F0-8D41-E7E57DE7545B}"/>
              </a:ext>
            </a:extLst>
          </p:cNvPr>
          <p:cNvSpPr txBox="1"/>
          <p:nvPr/>
        </p:nvSpPr>
        <p:spPr>
          <a:xfrm>
            <a:off x="6836735" y="2360424"/>
            <a:ext cx="210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Biosphere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C813E5-F00D-4B5D-9853-B43F4576257C}"/>
              </a:ext>
            </a:extLst>
          </p:cNvPr>
          <p:cNvSpPr txBox="1"/>
          <p:nvPr/>
        </p:nvSpPr>
        <p:spPr>
          <a:xfrm>
            <a:off x="6691423" y="2729756"/>
            <a:ext cx="210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Ecosystem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B46045-8651-4B92-90EB-32B5B1E23F89}"/>
              </a:ext>
            </a:extLst>
          </p:cNvPr>
          <p:cNvSpPr txBox="1"/>
          <p:nvPr/>
        </p:nvSpPr>
        <p:spPr>
          <a:xfrm>
            <a:off x="5784112" y="3189558"/>
            <a:ext cx="210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Community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66CE1F-DF8E-47D0-A7D9-76C5470DDE42}"/>
              </a:ext>
            </a:extLst>
          </p:cNvPr>
          <p:cNvSpPr txBox="1"/>
          <p:nvPr/>
        </p:nvSpPr>
        <p:spPr>
          <a:xfrm>
            <a:off x="7276215" y="3591889"/>
            <a:ext cx="210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Population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F1D9D4-39CE-4663-9C38-BE6CC1E32EB9}"/>
              </a:ext>
            </a:extLst>
          </p:cNvPr>
          <p:cNvSpPr txBox="1"/>
          <p:nvPr/>
        </p:nvSpPr>
        <p:spPr>
          <a:xfrm>
            <a:off x="8396177" y="3994220"/>
            <a:ext cx="210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Macromolecule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19D3D3-864D-4D75-904C-8A5ED6320698}"/>
              </a:ext>
            </a:extLst>
          </p:cNvPr>
          <p:cNvSpPr txBox="1"/>
          <p:nvPr/>
        </p:nvSpPr>
        <p:spPr>
          <a:xfrm>
            <a:off x="6095999" y="4388024"/>
            <a:ext cx="210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Molecule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3583CA-12FB-4E6E-9C2C-0E53C78B6E37}"/>
              </a:ext>
            </a:extLst>
          </p:cNvPr>
          <p:cNvSpPr txBox="1"/>
          <p:nvPr/>
        </p:nvSpPr>
        <p:spPr>
          <a:xfrm>
            <a:off x="5950687" y="4823354"/>
            <a:ext cx="210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Atom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654D4B-2345-4597-A0ED-8BEE0A121113}"/>
              </a:ext>
            </a:extLst>
          </p:cNvPr>
          <p:cNvSpPr txBox="1"/>
          <p:nvPr/>
        </p:nvSpPr>
        <p:spPr>
          <a:xfrm>
            <a:off x="7861004" y="5226681"/>
            <a:ext cx="210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Organ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System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D53210-16C4-4047-830F-3987EC4A39A6}"/>
              </a:ext>
            </a:extLst>
          </p:cNvPr>
          <p:cNvSpPr txBox="1"/>
          <p:nvPr/>
        </p:nvSpPr>
        <p:spPr>
          <a:xfrm>
            <a:off x="6461051" y="5638832"/>
            <a:ext cx="210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Cells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38234E-C61D-4473-B87E-9135361FDDFC}"/>
              </a:ext>
            </a:extLst>
          </p:cNvPr>
          <p:cNvSpPr txBox="1"/>
          <p:nvPr/>
        </p:nvSpPr>
        <p:spPr>
          <a:xfrm>
            <a:off x="7343554" y="6054819"/>
            <a:ext cx="210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Organelle</a:t>
            </a:r>
          </a:p>
        </p:txBody>
      </p:sp>
    </p:spTree>
    <p:extLst>
      <p:ext uri="{BB962C8B-B14F-4D97-AF65-F5344CB8AC3E}">
        <p14:creationId xmlns:p14="http://schemas.microsoft.com/office/powerpoint/2010/main" val="206442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92BC33F8-5102-41E6-9AA8-AA650AE71A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6A1F535-D9FE-4663-B399-D8304D549FE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B564A6F-CD1C-4E21-8B7C-E52718BD135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843CAA9-3676-4D90-B6FE-13CDB2D3175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600872D4-0FC1-4CAB-B5B9-075085D11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" b="1"/>
          <a:stretch/>
        </p:blipFill>
        <p:spPr bwMode="auto">
          <a:xfrm>
            <a:off x="1" y="10"/>
            <a:ext cx="4637078" cy="685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life movie poster">
            <a:extLst>
              <a:ext uri="{FF2B5EF4-FFF2-40B4-BE49-F238E27FC236}">
                <a16:creationId xmlns:a16="http://schemas.microsoft.com/office/drawing/2014/main" id="{EFB186BE-18AE-41C5-89CF-0F58DAEA59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38" b="41243"/>
          <a:stretch/>
        </p:blipFill>
        <p:spPr bwMode="auto">
          <a:xfrm>
            <a:off x="4628829" y="10"/>
            <a:ext cx="7563171" cy="426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457E30F7-3253-4621-AB18-6A383D3A387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498" y="4267831"/>
            <a:ext cx="7552502" cy="2590169"/>
          </a:xfrm>
          <a:prstGeom prst="rect">
            <a:avLst/>
          </a:prstGeom>
          <a:solidFill>
            <a:schemeClr val="accent1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305829B-9491-4F93-8853-9BCABA78FDC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498" y="4220158"/>
            <a:ext cx="7554921" cy="91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1F966F2-031A-4EA8-B214-62BED34FFED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1359" y="-460"/>
            <a:ext cx="9144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CF5207-E625-422A-BAC9-B5B8803B3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584" y="4624285"/>
            <a:ext cx="6591957" cy="103790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400" dirty="0"/>
              <a:t>Characteristics of Life</a:t>
            </a:r>
          </a:p>
        </p:txBody>
      </p:sp>
    </p:spTree>
    <p:extLst>
      <p:ext uri="{BB962C8B-B14F-4D97-AF65-F5344CB8AC3E}">
        <p14:creationId xmlns:p14="http://schemas.microsoft.com/office/powerpoint/2010/main" val="4226369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le of rocks&#10;&#10;Description generated with very high confidence">
            <a:extLst>
              <a:ext uri="{FF2B5EF4-FFF2-40B4-BE49-F238E27FC236}">
                <a16:creationId xmlns:a16="http://schemas.microsoft.com/office/drawing/2014/main" id="{7112F07F-7492-45C2-A7C4-2979A9DF60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040" r="3" b="4271"/>
          <a:stretch/>
        </p:blipFill>
        <p:spPr>
          <a:xfrm>
            <a:off x="20" y="10"/>
            <a:ext cx="4578252" cy="260894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288FC14-B788-4FBC-9C5E-BC4892F579B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06" y="0"/>
            <a:ext cx="7571045" cy="6858000"/>
          </a:xfrm>
          <a:prstGeom prst="rect">
            <a:avLst/>
          </a:prstGeom>
          <a:solidFill>
            <a:schemeClr val="accent1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7" descr="A picture containing arthropod, animal, invertebrate&#10;&#10;Description generated with high confidence">
            <a:extLst>
              <a:ext uri="{FF2B5EF4-FFF2-40B4-BE49-F238E27FC236}">
                <a16:creationId xmlns:a16="http://schemas.microsoft.com/office/drawing/2014/main" id="{2E7E2E77-3A5C-459C-B82F-A74EA143BC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6571" r="2935" b="-3"/>
          <a:stretch/>
        </p:blipFill>
        <p:spPr>
          <a:xfrm>
            <a:off x="20" y="2608956"/>
            <a:ext cx="4560179" cy="424904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B34D440-E359-4CB9-B8E8-81977A86030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0517" y="-460"/>
            <a:ext cx="9144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8F5A0E-5428-4604-A0F3-2224BE8709A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9" y="2560620"/>
            <a:ext cx="4581144" cy="91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354560-689F-4037-8901-64900FA4D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2885" y="0"/>
            <a:ext cx="6400367" cy="1431399"/>
          </a:xfrm>
        </p:spPr>
        <p:txBody>
          <a:bodyPr anchor="ctr">
            <a:normAutofit/>
          </a:bodyPr>
          <a:lstStyle/>
          <a:p>
            <a:r>
              <a:rPr lang="en-US" dirty="0"/>
              <a:t>Why study the characteristics of life?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6BDC9-7D2D-466A-BA11-62A3A290F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3553" y="1254642"/>
            <a:ext cx="6397545" cy="540330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You might be wondering why Biologists have a list of the characteristics of life. </a:t>
            </a:r>
          </a:p>
          <a:p>
            <a:r>
              <a:rPr lang="en-US" sz="2800" dirty="0">
                <a:solidFill>
                  <a:schemeClr val="bg1"/>
                </a:solidFill>
              </a:rPr>
              <a:t>We can pretty much determine what is living and what is not. </a:t>
            </a:r>
          </a:p>
          <a:p>
            <a:r>
              <a:rPr lang="en-US" sz="2800" dirty="0">
                <a:solidFill>
                  <a:schemeClr val="bg1"/>
                </a:solidFill>
              </a:rPr>
              <a:t>Understanding the characteristics that make something alive helps us to define what is essential for survival. </a:t>
            </a:r>
          </a:p>
          <a:p>
            <a:r>
              <a:rPr lang="en-US" sz="2800" dirty="0">
                <a:solidFill>
                  <a:schemeClr val="bg1"/>
                </a:solidFill>
              </a:rPr>
              <a:t>Helps us better identify new forms of life, whether that be a new species on our own planet, or perhaps on others.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68EEBD-EB9F-4EE3-A168-7CD7102F7176}"/>
              </a:ext>
            </a:extLst>
          </p:cNvPr>
          <p:cNvSpPr txBox="1"/>
          <p:nvPr/>
        </p:nvSpPr>
        <p:spPr>
          <a:xfrm>
            <a:off x="1957042" y="2408902"/>
            <a:ext cx="262123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janasays.com/we-scored-free-rocks-reposted-and-updated/"/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-nd/3.0/"/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68C677-3FE9-4117-9A00-2309D6E3DC54}"/>
              </a:ext>
            </a:extLst>
          </p:cNvPr>
          <p:cNvSpPr txBox="1"/>
          <p:nvPr/>
        </p:nvSpPr>
        <p:spPr>
          <a:xfrm>
            <a:off x="1938969" y="6657944"/>
            <a:ext cx="262123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://hyperboleandahalf.blogspot.com/2010/03/spiders-are-scary-its-okay-to-be-afraid.html"/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-nd/3.0/"/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2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FA8F66-3B85-411D-A2A6-A50DF3026D9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posing for the camera&#10;&#10;Description generated with high confidence">
            <a:extLst>
              <a:ext uri="{FF2B5EF4-FFF2-40B4-BE49-F238E27FC236}">
                <a16:creationId xmlns:a16="http://schemas.microsoft.com/office/drawing/2014/main" id="{08ADA29A-0333-43C3-9D29-44390478BE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28" r="9091" b="91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64BD7DF-F4BB-427F-B4F6-6DC83A59AA0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732" y="4428067"/>
            <a:ext cx="11260667" cy="1962497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95E25C-06E7-4082-BE92-B571B616BC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75C176-BB0F-4087-B339-FC37356C0B3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57916F-271C-4D56-AEDE-0309D1746F1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DDE1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41A06F-B658-4386-82CB-4292CEB1B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572000"/>
            <a:ext cx="10993549" cy="895244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Introduction  To Biology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B59C17-54AF-4370-B28A-330727167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467246"/>
            <a:ext cx="10993546" cy="484822"/>
          </a:xfrm>
        </p:spPr>
        <p:txBody>
          <a:bodyPr>
            <a:normAutofit/>
          </a:bodyPr>
          <a:lstStyle/>
          <a:p>
            <a:endParaRPr lang="en-US">
              <a:solidFill>
                <a:srgbClr val="DDE1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479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E790C421-AD8F-4ABB-B345-F3C92768AC8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361FB03A-9E34-4C7F-BA8B-5512A9EC120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72A6957D-1157-47A7-B75B-D5757884B2C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8C99FAAA-CC29-428C-AE07-35D755EE471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CB2C2501-B64D-4866-AF9F-64F65F7CC59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60"/>
            <a:ext cx="477254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mage result for snotties">
            <a:extLst>
              <a:ext uri="{FF2B5EF4-FFF2-40B4-BE49-F238E27FC236}">
                <a16:creationId xmlns:a16="http://schemas.microsoft.com/office/drawing/2014/main" id="{1AC06CEE-9B7B-49C7-A700-FEAA17B09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r="2658" b="3"/>
          <a:stretch/>
        </p:blipFill>
        <p:spPr bwMode="auto">
          <a:xfrm>
            <a:off x="20" y="10"/>
            <a:ext cx="4544548" cy="421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notties">
            <a:extLst>
              <a:ext uri="{FF2B5EF4-FFF2-40B4-BE49-F238E27FC236}">
                <a16:creationId xmlns:a16="http://schemas.microsoft.com/office/drawing/2014/main" id="{0C8D2037-C9C7-4518-9D93-EED0D2FD7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9"/>
          <a:stretch/>
        </p:blipFill>
        <p:spPr bwMode="auto">
          <a:xfrm>
            <a:off x="4628829" y="10"/>
            <a:ext cx="7563171" cy="426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Rectangle 148">
            <a:extLst>
              <a:ext uri="{FF2B5EF4-FFF2-40B4-BE49-F238E27FC236}">
                <a16:creationId xmlns:a16="http://schemas.microsoft.com/office/drawing/2014/main" id="{B496DDB9-0BC9-40CD-B3AE-B57DC71D743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498" y="4267831"/>
            <a:ext cx="7552502" cy="2590169"/>
          </a:xfrm>
          <a:prstGeom prst="rect">
            <a:avLst/>
          </a:prstGeom>
          <a:solidFill>
            <a:schemeClr val="accent1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03F4845B-54A6-46F4-B0A0-95B580A9F91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5326" y="4220158"/>
            <a:ext cx="7689094" cy="901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54" name="Picture 6" descr="Image result for snotties">
            <a:extLst>
              <a:ext uri="{FF2B5EF4-FFF2-40B4-BE49-F238E27FC236}">
                <a16:creationId xmlns:a16="http://schemas.microsoft.com/office/drawing/2014/main" id="{3551C583-6E33-4978-8854-8A4F817672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" r="-3" b="-3"/>
          <a:stretch/>
        </p:blipFill>
        <p:spPr bwMode="auto">
          <a:xfrm>
            <a:off x="20" y="4310260"/>
            <a:ext cx="4544548" cy="254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1BA71A-3B7A-4747-85F2-23B757794FBD}"/>
              </a:ext>
            </a:extLst>
          </p:cNvPr>
          <p:cNvSpPr txBox="1"/>
          <p:nvPr/>
        </p:nvSpPr>
        <p:spPr>
          <a:xfrm>
            <a:off x="9771145" y="6870700"/>
            <a:ext cx="242085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s://en.wikipedia.org/wiki/Snottite"/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sa/3.0/"/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6FE608-B425-4AD0-B7D5-0A060EBF4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842" y="4571122"/>
            <a:ext cx="6591957" cy="10379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Consider this situation:</a:t>
            </a:r>
          </a:p>
        </p:txBody>
      </p:sp>
    </p:spTree>
    <p:extLst>
      <p:ext uri="{BB962C8B-B14F-4D97-AF65-F5344CB8AC3E}">
        <p14:creationId xmlns:p14="http://schemas.microsoft.com/office/powerpoint/2010/main" val="1832874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AA63A-BD26-4D50-8EAF-87F6F6858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58D932B3-1EB7-44AF-B7CB-559951365DB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11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cave&#10;&#10;Description generated with very high confidence">
            <a:extLst>
              <a:ext uri="{FF2B5EF4-FFF2-40B4-BE49-F238E27FC236}">
                <a16:creationId xmlns:a16="http://schemas.microsoft.com/office/drawing/2014/main" id="{B5B695FE-6F0C-423C-997A-03FB8BAB6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64186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D1F6A3-A3ED-40F1-A134-183C853F4A07}"/>
              </a:ext>
            </a:extLst>
          </p:cNvPr>
          <p:cNvSpPr txBox="1"/>
          <p:nvPr/>
        </p:nvSpPr>
        <p:spPr>
          <a:xfrm>
            <a:off x="2886670" y="6858000"/>
            <a:ext cx="64186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www.geograph.org.uk/photo/1807227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2.0/"/>
              </a:rPr>
              <a:t>CC BY-SA</a:t>
            </a:r>
            <a:endParaRPr lang="en-US" sz="900"/>
          </a:p>
        </p:txBody>
      </p:sp>
      <p:pic>
        <p:nvPicPr>
          <p:cNvPr id="6" name="Picture 5" descr="A close up of a cave&#10;&#10;Description generated with very high confidence">
            <a:extLst>
              <a:ext uri="{FF2B5EF4-FFF2-40B4-BE49-F238E27FC236}">
                <a16:creationId xmlns:a16="http://schemas.microsoft.com/office/drawing/2014/main" id="{BE7E3084-731A-48A2-946E-C92DCAA99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659" y="0"/>
            <a:ext cx="5773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09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A64FF-33AD-4004-801F-8171E025B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seven Characteristics of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10FCC-3394-451E-8927-2FFCB8ABD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Humans, a Venus fly trap, mushrooms, and even bacteria share all of these characteristics for life:</a:t>
            </a:r>
          </a:p>
          <a:p>
            <a:pPr marL="666900" lvl="1" indent="-342900">
              <a:buFont typeface="+mj-lt"/>
              <a:buAutoNum type="arabicPeriod"/>
            </a:pPr>
            <a:r>
              <a:rPr lang="en-US" sz="2000" dirty="0"/>
              <a:t>Made of one or more cells</a:t>
            </a:r>
          </a:p>
          <a:p>
            <a:pPr marL="666900" lvl="1" indent="-342900">
              <a:buFont typeface="+mj-lt"/>
              <a:buAutoNum type="arabicPeriod"/>
            </a:pPr>
            <a:r>
              <a:rPr lang="en-US" sz="2000" dirty="0"/>
              <a:t>Obtain and use energy </a:t>
            </a:r>
          </a:p>
          <a:p>
            <a:pPr marL="666900" lvl="1" indent="-342900">
              <a:buFont typeface="+mj-lt"/>
              <a:buAutoNum type="arabicPeriod"/>
            </a:pPr>
            <a:r>
              <a:rPr lang="en-US" sz="2000" dirty="0"/>
              <a:t>Respond to the stimuli </a:t>
            </a:r>
          </a:p>
          <a:p>
            <a:pPr marL="666900" lvl="1" indent="-342900">
              <a:buFont typeface="+mj-lt"/>
              <a:buAutoNum type="arabicPeriod"/>
            </a:pPr>
            <a:r>
              <a:rPr lang="en-US" sz="2000" dirty="0"/>
              <a:t>Reproduce </a:t>
            </a:r>
          </a:p>
          <a:p>
            <a:pPr marL="666900" lvl="1" indent="-342900">
              <a:buFont typeface="+mj-lt"/>
              <a:buAutoNum type="arabicPeriod"/>
            </a:pPr>
            <a:r>
              <a:rPr lang="en-US" sz="2000" dirty="0"/>
              <a:t>Grow and Develop</a:t>
            </a:r>
          </a:p>
          <a:p>
            <a:pPr marL="666900" lvl="1" indent="-342900">
              <a:buFont typeface="+mj-lt"/>
              <a:buAutoNum type="arabicPeriod"/>
            </a:pPr>
            <a:r>
              <a:rPr lang="en-US" sz="2000" dirty="0"/>
              <a:t>Maintain Homeostasis </a:t>
            </a:r>
          </a:p>
          <a:p>
            <a:pPr marL="666900" lvl="1" indent="-342900">
              <a:buFont typeface="+mj-lt"/>
              <a:buAutoNum type="arabicPeriod"/>
            </a:pPr>
            <a:r>
              <a:rPr lang="en-US" sz="2000" dirty="0"/>
              <a:t>Display adaptation over time</a:t>
            </a:r>
          </a:p>
        </p:txBody>
      </p:sp>
    </p:spTree>
    <p:extLst>
      <p:ext uri="{BB962C8B-B14F-4D97-AF65-F5344CB8AC3E}">
        <p14:creationId xmlns:p14="http://schemas.microsoft.com/office/powerpoint/2010/main" val="5203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2BC33F8-5102-41E6-9AA8-AA650AE71A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A1F535-D9FE-4663-B399-D8304D549FE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564A6F-CD1C-4E21-8B7C-E52718BD135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843CAA9-3676-4D90-B6FE-13CDB2D3175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AB2E6AC-5E8D-4680-8E51-C7DEBC229E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indoor, person&#10;&#10;Description generated with high confidence">
            <a:extLst>
              <a:ext uri="{FF2B5EF4-FFF2-40B4-BE49-F238E27FC236}">
                <a16:creationId xmlns:a16="http://schemas.microsoft.com/office/drawing/2014/main" id="{B44EA470-35B7-4751-9BF2-EFC896BFFD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361" r="-2" b="-2"/>
          <a:stretch/>
        </p:blipFill>
        <p:spPr>
          <a:xfrm>
            <a:off x="446532" y="641102"/>
            <a:ext cx="7497731" cy="346590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3DE3469-D629-4A93-A22B-E05DBB50CA24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3" y="453643"/>
            <a:ext cx="11298934" cy="5936922"/>
            <a:chOff x="446533" y="453643"/>
            <a:chExt cx="11298934" cy="593692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77E36AC-2E9C-49D7-8A42-C9C585912A9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3" y="4199467"/>
              <a:ext cx="11296733" cy="21910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26AAF2D-2300-4B67-BCB0-3AF9A0E9B9C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CF9D515-1DD5-4351-BC29-817B82FF4A6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CFB0754-4B80-4D42-9CC6-CD4DA5D14A4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Content Placeholder 4" descr="A person standing in a desert&#10;&#10;Description generated with high confidence">
            <a:extLst>
              <a:ext uri="{FF2B5EF4-FFF2-40B4-BE49-F238E27FC236}">
                <a16:creationId xmlns:a16="http://schemas.microsoft.com/office/drawing/2014/main" id="{4D9E7C5A-12E4-4B7D-A3BB-AE1010601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4937" r="14026" b="2"/>
          <a:stretch/>
        </p:blipFill>
        <p:spPr>
          <a:xfrm>
            <a:off x="8036240" y="641102"/>
            <a:ext cx="3702435" cy="34659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D1DF1F-1FC7-40A7-89AC-E5DAA02DB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4334837"/>
            <a:ext cx="10993549" cy="11408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Consider this: Would you move to Mars?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EA3102-E366-4AC7-9090-C82BC44E87C5}"/>
              </a:ext>
            </a:extLst>
          </p:cNvPr>
          <p:cNvSpPr txBox="1"/>
          <p:nvPr/>
        </p:nvSpPr>
        <p:spPr>
          <a:xfrm>
            <a:off x="9284157" y="3906949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s://futurism.com/this-mars-discovery-could-have-major-implications-for-search-for-alien-life/"/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/4.0/"/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14AA9D-8EA3-4751-8E2A-C566E3AF91BE}"/>
              </a:ext>
            </a:extLst>
          </p:cNvPr>
          <p:cNvSpPr txBox="1"/>
          <p:nvPr/>
        </p:nvSpPr>
        <p:spPr>
          <a:xfrm>
            <a:off x="5653251" y="3906949"/>
            <a:ext cx="229101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mach30.org/2015/11/02/mach-30-reimagines-the-martian-with-open-source/"/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 tooltip="https://creativecommons.org/licenses/by/3.0/"/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4542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05172-E392-4469-B054-766ECF2E8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1BD7DF9D-BF8A-4114-9FFC-F74A5BF7E72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59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BED655-2EC5-4704-ADD4-A915645331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A419E7-4B43-4FA7-846D-76D394A32F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D34090-8F5C-4A49-8452-7328D66324D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55B7B2-03F9-46F2-AE7C-2AC5156F40D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D4960A-896E-4F6B-BF65-B4662AC9DEB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84944A-8803-462C-84C5-4576C56A775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57199"/>
            <a:ext cx="3618827" cy="517511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9E602F0A-873C-4713-954D-7B8DBCA93B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856" r="-3" b="13068"/>
          <a:stretch/>
        </p:blipFill>
        <p:spPr>
          <a:xfrm>
            <a:off x="581188" y="457200"/>
            <a:ext cx="7460999" cy="589965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07F3B49-8C20-42F5-831D-59306D05F66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707627"/>
            <a:ext cx="3618828" cy="649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1F6697-8265-40A1-B625-29A819F46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7420" y="1100665"/>
            <a:ext cx="3267319" cy="42787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accent1"/>
                </a:solidFill>
              </a:rPr>
              <a:t>Exit Ticket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6CA09C-6C13-4851-A101-B7B563F8EFAF}"/>
              </a:ext>
            </a:extLst>
          </p:cNvPr>
          <p:cNvSpPr txBox="1"/>
          <p:nvPr/>
        </p:nvSpPr>
        <p:spPr>
          <a:xfrm>
            <a:off x="5751175" y="6156795"/>
            <a:ext cx="229101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free-illustrations.gatag.net/2014/11/09/190000.html"/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/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629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0B869-65B2-4DC9-8C0F-9CA6C6A65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EFF"/>
                </a:solidFill>
              </a:rPr>
              <a:t>Objectives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4498783"/>
              </p:ext>
            </p:extLst>
          </p:nvPr>
        </p:nvGraphicFramePr>
        <p:xfrm>
          <a:off x="581025" y="2181225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34694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B3B8DB28-FA7D-4C33-BBA2-6D73D0156D4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hoto, different, showing&#10;&#10;Description generated with very high confidence">
            <a:extLst>
              <a:ext uri="{FF2B5EF4-FFF2-40B4-BE49-F238E27FC236}">
                <a16:creationId xmlns:a16="http://schemas.microsoft.com/office/drawing/2014/main" id="{52847810-1B50-4E8D-8583-79B3D48A8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0184" r="9090" b="2519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2">
            <a:extLst>
              <a:ext uri="{FF2B5EF4-FFF2-40B4-BE49-F238E27FC236}">
                <a16:creationId xmlns:a16="http://schemas.microsoft.com/office/drawing/2014/main" id="{AD43769B-7D6E-4E76-B810-BEC3B774BB0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7" y="618067"/>
            <a:ext cx="7503665" cy="5774265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264FF5A0-304A-44DA-A4D4-A1E66D92FCE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ABC973-6EF2-4B8E-8799-A96B9EA2A61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B557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B06543-28BB-4D01-9382-A62BC4CD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7213600" cy="1372177"/>
          </a:xfrm>
        </p:spPr>
        <p:txBody>
          <a:bodyPr anchor="ctr">
            <a:normAutofit/>
          </a:bodyPr>
          <a:lstStyle/>
          <a:p>
            <a:r>
              <a:rPr lang="en-US" dirty="0"/>
              <a:t>What is Biology?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B1369-AF7F-44A4-AD36-037A2D8D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438399"/>
            <a:ext cx="7216607" cy="3564467"/>
          </a:xfrm>
        </p:spPr>
        <p:txBody>
          <a:bodyPr>
            <a:noAutofit/>
          </a:bodyPr>
          <a:lstStyle/>
          <a:p>
            <a:pPr>
              <a:buClr>
                <a:srgbClr val="B5573F"/>
              </a:buClr>
            </a:pPr>
            <a:r>
              <a:rPr lang="en-US" sz="2800" u="sng" dirty="0">
                <a:solidFill>
                  <a:schemeClr val="bg1"/>
                </a:solidFill>
              </a:rPr>
              <a:t>Biology</a:t>
            </a:r>
            <a:r>
              <a:rPr lang="en-US" sz="2800" dirty="0">
                <a:solidFill>
                  <a:schemeClr val="bg1"/>
                </a:solidFill>
              </a:rPr>
              <a:t>:  the study of life. </a:t>
            </a:r>
          </a:p>
          <a:p>
            <a:pPr>
              <a:buClr>
                <a:srgbClr val="B5573F"/>
              </a:buClr>
            </a:pPr>
            <a:r>
              <a:rPr lang="en-US" sz="2800" dirty="0">
                <a:solidFill>
                  <a:schemeClr val="bg1"/>
                </a:solidFill>
              </a:rPr>
              <a:t>Biologists examine the following:</a:t>
            </a:r>
          </a:p>
          <a:p>
            <a:pPr lvl="1">
              <a:buClr>
                <a:srgbClr val="B5573F"/>
              </a:buClr>
            </a:pPr>
            <a:r>
              <a:rPr lang="en-US" sz="2400" dirty="0">
                <a:solidFill>
                  <a:schemeClr val="bg1"/>
                </a:solidFill>
              </a:rPr>
              <a:t>Structure, function, classification, growth, evolution, and distribution of living things. </a:t>
            </a:r>
          </a:p>
          <a:p>
            <a:pPr>
              <a:buClr>
                <a:srgbClr val="B5573F"/>
              </a:buClr>
            </a:pPr>
            <a:r>
              <a:rPr lang="en-US" sz="2800" dirty="0">
                <a:solidFill>
                  <a:schemeClr val="bg1"/>
                </a:solidFill>
              </a:rPr>
              <a:t>Broad field of science</a:t>
            </a:r>
          </a:p>
          <a:p>
            <a:pPr lvl="1">
              <a:buClr>
                <a:srgbClr val="B5573F"/>
              </a:buClr>
            </a:pPr>
            <a:r>
              <a:rPr lang="en-US" sz="2400" dirty="0">
                <a:solidFill>
                  <a:schemeClr val="bg1"/>
                </a:solidFill>
              </a:rPr>
              <a:t>Ranges from cell chemistry to global climate change</a:t>
            </a:r>
          </a:p>
          <a:p>
            <a:pPr lvl="1">
              <a:buClr>
                <a:srgbClr val="B5573F"/>
              </a:buClr>
            </a:pPr>
            <a:r>
              <a:rPr lang="en-US" sz="2400" dirty="0">
                <a:solidFill>
                  <a:schemeClr val="bg1"/>
                </a:solidFill>
              </a:rPr>
              <a:t>Over 150 areas of biology!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97C0DE-1CC2-4235-B318-8023A3EBF013}"/>
              </a:ext>
            </a:extLst>
          </p:cNvPr>
          <p:cNvSpPr txBox="1"/>
          <p:nvPr/>
        </p:nvSpPr>
        <p:spPr>
          <a:xfrm>
            <a:off x="9771144" y="6657945"/>
            <a:ext cx="242085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commons.wikimedia.org/wiki/File:Kingdom_of_animals.png"/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/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62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ound, cake&#10;&#10;Description generated with high confidence">
            <a:extLst>
              <a:ext uri="{FF2B5EF4-FFF2-40B4-BE49-F238E27FC236}">
                <a16:creationId xmlns:a16="http://schemas.microsoft.com/office/drawing/2014/main" id="{9419FC1D-49FF-429F-B94A-4D3B53E049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191" r="17461" b="-1"/>
          <a:stretch/>
        </p:blipFill>
        <p:spPr>
          <a:xfrm>
            <a:off x="8051799" y="1871133"/>
            <a:ext cx="3683001" cy="4504267"/>
          </a:xfrm>
          <a:prstGeom prst="rect">
            <a:avLst/>
          </a:prstGeom>
        </p:spPr>
      </p:pic>
      <p:sp>
        <p:nvSpPr>
          <p:cNvPr id="19" name="Rectangle 10">
            <a:extLst>
              <a:ext uri="{FF2B5EF4-FFF2-40B4-BE49-F238E27FC236}">
                <a16:creationId xmlns:a16="http://schemas.microsoft.com/office/drawing/2014/main" id="{EAA9E59E-BB8E-4464-AAB5-469BBDAC682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62EB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B6390B-B02A-49EF-98F9-A95E145F7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/>
              <a:t>Unifying Principles of Modern Biology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1185F-6DA5-4BF9-8B52-6B51D7FF1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60" y="1869472"/>
            <a:ext cx="7721207" cy="4743979"/>
          </a:xfrm>
        </p:spPr>
        <p:txBody>
          <a:bodyPr>
            <a:normAutofit/>
          </a:bodyPr>
          <a:lstStyle/>
          <a:p>
            <a:pPr>
              <a:buClr>
                <a:srgbClr val="62EBFD"/>
              </a:buClr>
            </a:pPr>
            <a:r>
              <a:rPr lang="en-US" sz="2400" dirty="0"/>
              <a:t>There are five basic understandings about living things that unite all fields of biology:</a:t>
            </a:r>
          </a:p>
          <a:p>
            <a:pPr lvl="1">
              <a:buClr>
                <a:srgbClr val="62EBFD"/>
              </a:buClr>
            </a:pPr>
            <a:r>
              <a:rPr lang="en-US" sz="2000" u="sng" dirty="0"/>
              <a:t>Cell Theory</a:t>
            </a:r>
            <a:r>
              <a:rPr lang="en-US" sz="2000" dirty="0"/>
              <a:t>: states that cells are the basic unit of life, make up all life, and come from other cells. </a:t>
            </a:r>
          </a:p>
          <a:p>
            <a:pPr lvl="1">
              <a:buClr>
                <a:srgbClr val="62EBFD"/>
              </a:buClr>
            </a:pPr>
            <a:r>
              <a:rPr lang="en-US" sz="2000" u="sng" dirty="0"/>
              <a:t>Heredity (gene theory):</a:t>
            </a:r>
            <a:r>
              <a:rPr lang="en-US" sz="2000" dirty="0"/>
              <a:t> genes that are passed on from parents to offspring. </a:t>
            </a:r>
          </a:p>
          <a:p>
            <a:pPr lvl="1">
              <a:buClr>
                <a:srgbClr val="62EBFD"/>
              </a:buClr>
            </a:pPr>
            <a:r>
              <a:rPr lang="en-US" sz="2000" u="sng" dirty="0"/>
              <a:t>Homeostasis: </a:t>
            </a:r>
            <a:r>
              <a:rPr lang="en-US" sz="2000" dirty="0"/>
              <a:t>living things maintain a stable internal environment regardless of their surroundings. </a:t>
            </a:r>
          </a:p>
          <a:p>
            <a:pPr lvl="1">
              <a:buClr>
                <a:srgbClr val="62EBFD"/>
              </a:buClr>
            </a:pPr>
            <a:r>
              <a:rPr lang="en-US" sz="2000" u="sng" dirty="0"/>
              <a:t>Energy: </a:t>
            </a:r>
            <a:r>
              <a:rPr lang="en-US" sz="2000" dirty="0"/>
              <a:t>organisms require energy flows among other organisms and their environment. </a:t>
            </a:r>
          </a:p>
          <a:p>
            <a:pPr lvl="1">
              <a:buClr>
                <a:srgbClr val="62EBFD"/>
              </a:buClr>
            </a:pPr>
            <a:r>
              <a:rPr lang="en-US" sz="2000" u="sng" dirty="0"/>
              <a:t>Evolution: </a:t>
            </a:r>
            <a:r>
              <a:rPr lang="en-US" sz="2000" dirty="0"/>
              <a:t>the overarching theory explains how living things change over time. </a:t>
            </a:r>
            <a:endParaRPr lang="en-US" sz="2000" u="sn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CF7DBB-2E47-4446-A765-D160C2445063}"/>
              </a:ext>
            </a:extLst>
          </p:cNvPr>
          <p:cNvSpPr txBox="1"/>
          <p:nvPr/>
        </p:nvSpPr>
        <p:spPr>
          <a:xfrm>
            <a:off x="9313945" y="6175345"/>
            <a:ext cx="242085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en.wikipedia.org/wiki/Cell_theory"/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/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18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E74BB-C6BD-4122-A2CE-1FA262DF8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E9B27AD5-111F-4858-A8CA-11017351B23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7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68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49011-DC79-44CC-9550-F183CD65C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study biology? (DO NOT WRITE)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48AF5-5204-4521-87B9-F4CBF0024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54179"/>
            <a:ext cx="11029615" cy="4684844"/>
          </a:xfrm>
        </p:spPr>
        <p:txBody>
          <a:bodyPr>
            <a:normAutofit/>
          </a:bodyPr>
          <a:lstStyle/>
          <a:p>
            <a:r>
              <a:rPr lang="en-US" sz="2000" dirty="0"/>
              <a:t>This course will help you learn about the process of science so that you can make informed decisions. </a:t>
            </a:r>
          </a:p>
          <a:p>
            <a:r>
              <a:rPr lang="en-US" sz="2000" dirty="0"/>
              <a:t>You can learn to think critically, solve problems, and assess information. </a:t>
            </a:r>
          </a:p>
          <a:p>
            <a:r>
              <a:rPr lang="en-US" sz="2000" dirty="0"/>
              <a:t>There is a great deal of information about life and living things that YOU need to know to be able to show others. Why?</a:t>
            </a:r>
          </a:p>
          <a:p>
            <a:r>
              <a:rPr lang="en-US" sz="2000" dirty="0"/>
              <a:t>Being informed gives YOU more choices in life. </a:t>
            </a:r>
          </a:p>
          <a:p>
            <a:r>
              <a:rPr lang="en-US" sz="2000" dirty="0"/>
              <a:t>DON’T JUST MEMORIZE FACTS!! </a:t>
            </a:r>
          </a:p>
          <a:p>
            <a:r>
              <a:rPr lang="en-US" sz="2000" dirty="0"/>
              <a:t>We will learn how to apply facts by:</a:t>
            </a:r>
          </a:p>
          <a:p>
            <a:pPr lvl="1"/>
            <a:r>
              <a:rPr lang="en-US" sz="1800" dirty="0"/>
              <a:t>Explaining or demonstrating a process ( a step-by-step way of doing something). </a:t>
            </a:r>
          </a:p>
          <a:p>
            <a:pPr lvl="1"/>
            <a:r>
              <a:rPr lang="en-US" sz="1800" dirty="0"/>
              <a:t>Conducting a performance (complete a task or assigned work).</a:t>
            </a:r>
          </a:p>
          <a:p>
            <a:pPr lvl="1"/>
            <a:r>
              <a:rPr lang="en-US" sz="1800" dirty="0"/>
              <a:t>Making products or evidence of learning (composing an essay, creating a picture). </a:t>
            </a:r>
          </a:p>
          <a:p>
            <a:pPr lvl="1"/>
            <a:r>
              <a:rPr lang="en-US" sz="1800" dirty="0"/>
              <a:t>Explaining an idea from a different or new perspective. </a:t>
            </a:r>
          </a:p>
        </p:txBody>
      </p:sp>
    </p:spTree>
    <p:extLst>
      <p:ext uri="{BB962C8B-B14F-4D97-AF65-F5344CB8AC3E}">
        <p14:creationId xmlns:p14="http://schemas.microsoft.com/office/powerpoint/2010/main" val="271301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2AE61-1C65-4561-B3CB-2FEDEC46B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Introduce  yourself discussion – in your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BC88F-609E-4198-8B56-107D2B40E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81964"/>
            <a:ext cx="11029615" cy="3976836"/>
          </a:xfrm>
        </p:spPr>
        <p:txBody>
          <a:bodyPr>
            <a:normAutofit/>
          </a:bodyPr>
          <a:lstStyle/>
          <a:p>
            <a:r>
              <a:rPr lang="en-US" sz="2000" dirty="0"/>
              <a:t>Please take a few minutes to introduce yourself to the rest of the class, using the questions below to guide you. </a:t>
            </a:r>
          </a:p>
          <a:p>
            <a:pPr lvl="1"/>
            <a:r>
              <a:rPr lang="en-US" sz="1800" dirty="0"/>
              <a:t>Where do you go to school?</a:t>
            </a:r>
          </a:p>
          <a:p>
            <a:pPr lvl="1"/>
            <a:r>
              <a:rPr lang="en-US" sz="1800" dirty="0"/>
              <a:t>What is your current year/grade in school?</a:t>
            </a:r>
          </a:p>
          <a:p>
            <a:pPr lvl="1"/>
            <a:r>
              <a:rPr lang="en-US" sz="1800" dirty="0"/>
              <a:t>What is your favorite subject in school?</a:t>
            </a:r>
          </a:p>
          <a:p>
            <a:pPr lvl="1"/>
            <a:r>
              <a:rPr lang="en-US" sz="1800" dirty="0"/>
              <a:t>What are you taking this block?</a:t>
            </a:r>
          </a:p>
          <a:p>
            <a:pPr lvl="1"/>
            <a:r>
              <a:rPr lang="en-US" sz="1800" dirty="0"/>
              <a:t>What are your block expectations?</a:t>
            </a:r>
          </a:p>
          <a:p>
            <a:pPr lvl="1"/>
            <a:r>
              <a:rPr lang="en-US" sz="1800" dirty="0"/>
              <a:t>What are your favorites (i.e. movies, books, music, etc.)?</a:t>
            </a:r>
          </a:p>
          <a:p>
            <a:pPr lvl="1"/>
            <a:r>
              <a:rPr lang="en-US" sz="1800" dirty="0"/>
              <a:t>What kind of pets do you have?</a:t>
            </a:r>
          </a:p>
          <a:p>
            <a:pPr lvl="1"/>
            <a:r>
              <a:rPr lang="en-US" sz="1800" dirty="0"/>
              <a:t>What are your career aspirations?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3E1D01-5045-4F0B-A417-FED71E27A085}"/>
              </a:ext>
            </a:extLst>
          </p:cNvPr>
          <p:cNvSpPr/>
          <p:nvPr/>
        </p:nvSpPr>
        <p:spPr>
          <a:xfrm>
            <a:off x="581192" y="585879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Also indicate the branch of biology or specific topic covered in this course that interests you the most and why. </a:t>
            </a:r>
          </a:p>
        </p:txBody>
      </p:sp>
    </p:spTree>
    <p:extLst>
      <p:ext uri="{BB962C8B-B14F-4D97-AF65-F5344CB8AC3E}">
        <p14:creationId xmlns:p14="http://schemas.microsoft.com/office/powerpoint/2010/main" val="397840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3B8DB28-FA7D-4C33-BBA2-6D73D0156D4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7BA8A076-579B-467A-B99F-75EE608D62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2240" r="9091" b="95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D43769B-7D6E-4E76-B810-BEC3B774BB0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7" y="618067"/>
            <a:ext cx="7503665" cy="5774265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4FF5A0-304A-44DA-A4D4-A1E66D92FCE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ABC973-6EF2-4B8E-8799-A96B9EA2A61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ECF2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F1D3CC-A544-4131-B66B-1836FE85F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99" y="621624"/>
            <a:ext cx="7213600" cy="1372177"/>
          </a:xfrm>
        </p:spPr>
        <p:txBody>
          <a:bodyPr anchor="ctr">
            <a:normAutofit/>
          </a:bodyPr>
          <a:lstStyle/>
          <a:p>
            <a:r>
              <a:rPr lang="en-US" dirty="0"/>
              <a:t>Organization of Life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33BDA-BFCA-48A9-A4DB-579C60919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84" y="2059671"/>
            <a:ext cx="7216607" cy="3564467"/>
          </a:xfrm>
        </p:spPr>
        <p:txBody>
          <a:bodyPr>
            <a:noAutofit/>
          </a:bodyPr>
          <a:lstStyle/>
          <a:p>
            <a:pPr>
              <a:buClr>
                <a:srgbClr val="ECF231"/>
              </a:buClr>
            </a:pPr>
            <a:r>
              <a:rPr lang="en-US" sz="2800" dirty="0">
                <a:solidFill>
                  <a:schemeClr val="bg1"/>
                </a:solidFill>
              </a:rPr>
              <a:t>Living things are complex. Period. </a:t>
            </a:r>
          </a:p>
          <a:p>
            <a:pPr>
              <a:buClr>
                <a:srgbClr val="ECF231"/>
              </a:buClr>
            </a:pPr>
            <a:r>
              <a:rPr lang="en-US" sz="2800" dirty="0">
                <a:solidFill>
                  <a:schemeClr val="bg1"/>
                </a:solidFill>
              </a:rPr>
              <a:t>The study of biology examines all aspects of living things, from atoms to molecules to the interaction that we have with the environment. </a:t>
            </a:r>
          </a:p>
          <a:p>
            <a:pPr>
              <a:buClr>
                <a:srgbClr val="ECF231"/>
              </a:buClr>
            </a:pPr>
            <a:r>
              <a:rPr lang="en-US" sz="2800" dirty="0">
                <a:solidFill>
                  <a:schemeClr val="bg1"/>
                </a:solidFill>
              </a:rPr>
              <a:t>The organization is based on the increasing complexity of structure and/or function of each level. </a:t>
            </a:r>
          </a:p>
          <a:p>
            <a:pPr lvl="1">
              <a:buClr>
                <a:srgbClr val="ECF231"/>
              </a:buClr>
            </a:pPr>
            <a:r>
              <a:rPr lang="en-US" sz="2400" dirty="0">
                <a:solidFill>
                  <a:schemeClr val="bg1"/>
                </a:solidFill>
              </a:rPr>
              <a:t>This is called the </a:t>
            </a:r>
            <a:r>
              <a:rPr lang="en-US" sz="2400" u="sng" dirty="0">
                <a:solidFill>
                  <a:schemeClr val="bg1"/>
                </a:solidFill>
              </a:rPr>
              <a:t>Hierarchy of Organization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7260B0-4D76-455D-B227-C915FC775124}"/>
              </a:ext>
            </a:extLst>
          </p:cNvPr>
          <p:cNvSpPr txBox="1"/>
          <p:nvPr/>
        </p:nvSpPr>
        <p:spPr>
          <a:xfrm>
            <a:off x="9607639" y="6657945"/>
            <a:ext cx="258436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biologycorner.com/2016/01/19/what-does-ngss-say-about-cells/"/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4.0/"/>
              </a:rPr>
              <a:t>CC BY-NC-SA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22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65359"/>
      </a:accent1>
      <a:accent2>
        <a:srgbClr val="ED8428"/>
      </a:accent2>
      <a:accent3>
        <a:srgbClr val="E6C46D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5D8C9649-FBE1-4B5B-8258-8A170F9843A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5649</TotalTime>
  <Words>1333</Words>
  <Application>Microsoft Office PowerPoint</Application>
  <PresentationFormat>Widescreen</PresentationFormat>
  <Paragraphs>138</Paragraphs>
  <Slides>26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Gill Sans MT</vt:lpstr>
      <vt:lpstr>Wingdings 2</vt:lpstr>
      <vt:lpstr>Dividend</vt:lpstr>
      <vt:lpstr>Bellwork #1 10/23/17</vt:lpstr>
      <vt:lpstr>Introduction  To Biology </vt:lpstr>
      <vt:lpstr>Objectives</vt:lpstr>
      <vt:lpstr>What is Biology?</vt:lpstr>
      <vt:lpstr>Unifying Principles of Modern Biology </vt:lpstr>
      <vt:lpstr>PowerPoint Presentation</vt:lpstr>
      <vt:lpstr>Why study biology? (DO NOT WRITE)</vt:lpstr>
      <vt:lpstr>Introduce  yourself discussion – in your notes</vt:lpstr>
      <vt:lpstr>Organization of Life </vt:lpstr>
      <vt:lpstr>PowerPoint Presentation</vt:lpstr>
      <vt:lpstr>PowerPoint Presentation</vt:lpstr>
      <vt:lpstr>Organization of Life</vt:lpstr>
      <vt:lpstr>Bellwork #2 – 10/24/17</vt:lpstr>
      <vt:lpstr>What is the difference between an Ecosystem and a Community?</vt:lpstr>
      <vt:lpstr>Examples – organization of life</vt:lpstr>
      <vt:lpstr>PowerPoint Presentation</vt:lpstr>
      <vt:lpstr>Practice!</vt:lpstr>
      <vt:lpstr>Characteristics of Life</vt:lpstr>
      <vt:lpstr>Why study the characteristics of life?</vt:lpstr>
      <vt:lpstr>Consider this situation:</vt:lpstr>
      <vt:lpstr>PowerPoint Presentation</vt:lpstr>
      <vt:lpstr>PowerPoint Presentation</vt:lpstr>
      <vt:lpstr>The seven Characteristics of life</vt:lpstr>
      <vt:lpstr>Consider this: Would you move to Mars?</vt:lpstr>
      <vt:lpstr>PowerPoint Presentation</vt:lpstr>
      <vt:lpstr>Exit Ticket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 To Biology</dc:title>
  <dc:creator>Megan Murphy</dc:creator>
  <cp:lastModifiedBy>Megan Murphy</cp:lastModifiedBy>
  <cp:revision>26</cp:revision>
  <dcterms:created xsi:type="dcterms:W3CDTF">2017-10-20T17:21:20Z</dcterms:created>
  <dcterms:modified xsi:type="dcterms:W3CDTF">2017-10-24T15:30:32Z</dcterms:modified>
</cp:coreProperties>
</file>