
<file path=[Content_Types].xml><?xml version="1.0" encoding="utf-8"?>
<Types xmlns="http://schemas.openxmlformats.org/package/2006/content-types">
  <Default Extension="png" ContentType="image/png"/>
  <Default Extension="jpg&amp;ehk=HZcBLlStGq1Kq13Fg8I9rw&amp;r=0&amp;pid=OfficeInsert" ContentType="image/jpeg"/>
  <Default Extension="jpg&amp;ehk=g" ContentType="image/jpeg"/>
  <Default Extension="jpg&amp;ehk=DRRQNhApoj8jfgrvFf" ContentType="image/jpeg"/>
  <Default Extension="jpg&amp;ehk=tH7x7NX" ContentType="image/jpeg"/>
  <Default Extension="jpeg" ContentType="image/jpeg"/>
  <Default Extension="png&amp;ehk=XleOBYcdBryk" ContentType="image/png"/>
  <Default Extension="rels" ContentType="application/vnd.openxmlformats-package.relationships+xml"/>
  <Default Extension="xml" ContentType="application/xml"/>
  <Default Extension="png&amp;ehk=98rYfR6fluLPEPAMmvdauA&amp;r=0&amp;pid=OfficeInsert" ContentType="image/png"/>
  <Default Extension="jpg&amp;ehk=sCsBX08R6cNMTDtPg7gS3A&amp;r=0&amp;pid=OfficeInsert" ContentType="image/jpeg"/>
  <Default Extension="jpg&amp;ehk=7zMpyAyuOPSsySOlex3isw&amp;r=0&amp;pid=OfficeInsert" ContentType="image/jpeg"/>
  <Default Extension="jpg&amp;ehk=wQQoYEZSTc0kfhs06ip2" ContentType="image/jpeg"/>
  <Default Extension="jpg&amp;ehk=GeXsTLEn6DRWIqUdgONL8A&amp;r=0&amp;pid=OfficeInsert" ContentType="image/jpeg"/>
  <Default Extension="png&amp;ehk=esSC5MgWOYG57kjmrArKCA&amp;r=0&amp;pid=OfficeInsert" ContentType="image/png"/>
  <Default Extension="jpg&amp;ehk=K6rxaehlKI1IuTtm" ContentType="image/jpeg"/>
  <Default Extension="jpg&amp;ehk=h47zpKgHo5StNkAZLsI3Rw&amp;r=0&amp;pid=OfficeInsert" ContentType="image/jpeg"/>
  <Default Extension="jpg&amp;ehk=jJcdUnLLIrg" ContentType="image/jpeg"/>
  <Default Extension="jpg&amp;ehk=iXJD" ContentType="image/jpeg"/>
  <Default Extension="jpg&amp;ehk=iSk" ContentType="image/jpeg"/>
  <Default Extension="gif&amp;ehk=UQ8zxaAETEt6qdyo5EmnEw&amp;r=0&amp;pid=OfficeInsert" ContentType="image/gif"/>
  <Default Extension="jpg&amp;ehk=Ee2FFYV9OUVLiEvuIKVfKw&amp;r=0&amp;pid=OfficeInsert" ContentType="image/jpeg"/>
  <Default Extension="jpg&amp;ehk=wxTIO7isj" ContentType="image/jpeg"/>
  <Default Extension="jpg&amp;ehk=uG5PhgFAf20ORhRhSJEeyw&amp;r=0&amp;pid=OfficeInsert" ContentType="image/jpeg"/>
  <Default Extension="jpg" ContentType="image/jpeg"/>
  <Default Extension="jpg&amp;ehk=zMvcx2ksS0k7NiVLDy6g4g&amp;r=0&amp;pid=OfficeInsert" ContentType="image/jpeg"/>
  <Default Extension="jpg&amp;ehk=HKoC5X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0" r:id="rId2"/>
    <p:sldId id="258" r:id="rId3"/>
    <p:sldId id="260" r:id="rId4"/>
    <p:sldId id="271" r:id="rId5"/>
    <p:sldId id="272" r:id="rId6"/>
    <p:sldId id="273" r:id="rId7"/>
    <p:sldId id="274" r:id="rId8"/>
    <p:sldId id="278" r:id="rId9"/>
    <p:sldId id="275" r:id="rId10"/>
    <p:sldId id="276" r:id="rId11"/>
    <p:sldId id="277" r:id="rId12"/>
    <p:sldId id="279" r:id="rId13"/>
    <p:sldId id="280" r:id="rId14"/>
    <p:sldId id="282" r:id="rId15"/>
    <p:sldId id="283" r:id="rId16"/>
    <p:sldId id="284" r:id="rId17"/>
    <p:sldId id="285" r:id="rId18"/>
    <p:sldId id="287" r:id="rId19"/>
    <p:sldId id="288" r:id="rId20"/>
    <p:sldId id="289" r:id="rId21"/>
    <p:sldId id="290" r:id="rId22"/>
    <p:sldId id="286" r:id="rId23"/>
    <p:sldId id="281" r:id="rId24"/>
    <p:sldId id="291" r:id="rId25"/>
    <p:sldId id="292" r:id="rId26"/>
    <p:sldId id="293" r:id="rId27"/>
    <p:sldId id="294" r:id="rId28"/>
    <p:sldId id="29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>
        <p:scale>
          <a:sx n="70" d="100"/>
          <a:sy n="70" d="100"/>
        </p:scale>
        <p:origin x="2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en-US"/>
              <a:t>11/25/2017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en-US"/>
              <a:t>11/25/2017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11/25/2017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11/25/2017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en-US"/>
              <a:t>11/25/2017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11/25/2017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11/25/2017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11/25/2017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11/25/2017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11/25/2017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11/25/2017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11/25/2017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11/25/2017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lbosrandomthoughts.blogspot.com/2010/05/cartoon-saturday.html" TargetMode="External"/><Relationship Id="rId2" Type="http://schemas.openxmlformats.org/officeDocument/2006/relationships/image" Target="../media/image5.gif&amp;ehk=UQ8zxaAETEt6qdyo5EmnEw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source.org/wiki/Popular_Science_Monthly/Volume_37/June_1890/Sketch_of_Theodor_Schwann" TargetMode="External"/><Relationship Id="rId2" Type="http://schemas.openxmlformats.org/officeDocument/2006/relationships/image" Target="../media/image22.jpg&amp;ehk=Ee2FFYV9OUVLiEvuIKVfKw&amp;r=0&amp;pid=OfficeInsert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Epstein-barr_virus_(ebv).jpg" TargetMode="External"/><Relationship Id="rId5" Type="http://schemas.openxmlformats.org/officeDocument/2006/relationships/image" Target="../media/image23.jpg&amp;ehk=iXJD"/><Relationship Id="rId4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udolf_virchow_nlm4.jpg" TargetMode="External"/><Relationship Id="rId2" Type="http://schemas.openxmlformats.org/officeDocument/2006/relationships/image" Target="../media/image24.jpg&amp;ehk=HKoC5X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Red_Onion_Cells.JPG" TargetMode="External"/><Relationship Id="rId3" Type="http://schemas.openxmlformats.org/officeDocument/2006/relationships/hyperlink" Target="http://commons.wikimedia.org/wiki/File:Culture_of_rat_brain_cells_stained_with_antibody_to_MAP2_(green),_Neurofilament_(red)_and_DNA_(blue).jpg" TargetMode="External"/><Relationship Id="rId7" Type="http://schemas.openxmlformats.org/officeDocument/2006/relationships/image" Target="../media/image25.jpeg"/><Relationship Id="rId2" Type="http://schemas.openxmlformats.org/officeDocument/2006/relationships/image" Target="../media/image8.jpg&amp;ehk=HZcBLlStGq1Kq13Fg8I9rw&amp;r=0&amp;pid=OfficeInsert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humanbiofield.wikispaces.com/Cell+EP" TargetMode="External"/><Relationship Id="rId5" Type="http://schemas.openxmlformats.org/officeDocument/2006/relationships/image" Target="../media/image6.jpg&amp;ehk=tH7x7NX"/><Relationship Id="rId4" Type="http://schemas.openxmlformats.org/officeDocument/2006/relationships/hyperlink" Target="https://creativecommons.org/licenses/by-sa/3.0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haron-taxonomy2009-p2.wikispaces.com/Bacteria" TargetMode="External"/><Relationship Id="rId2" Type="http://schemas.openxmlformats.org/officeDocument/2006/relationships/image" Target="../media/image26.jpg&amp;ehk=wxTIO7isj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www.microscopy4kids.org/Comparing_Plant_and_Animal_Cells" TargetMode="External"/><Relationship Id="rId4" Type="http://schemas.openxmlformats.org/officeDocument/2006/relationships/image" Target="../media/image27.jpg&amp;ehk=wQQoYEZSTc0kfhs06ip2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books.org/wiki/Structural_Biochemistry/Prokaryotes_and_Eukaryotes" TargetMode="External"/><Relationship Id="rId2" Type="http://schemas.openxmlformats.org/officeDocument/2006/relationships/image" Target="../media/image28.jpg&amp;ehk=iSk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bioh.wikispaces.com/Similarities+and+Differences+Between+Plant+and+Animal+Cells" TargetMode="External"/><Relationship Id="rId2" Type="http://schemas.openxmlformats.org/officeDocument/2006/relationships/image" Target="../media/image29.jpg&amp;ehk=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humanbiofield.wikispaces.com/Cell+EP" TargetMode="External"/><Relationship Id="rId2" Type="http://schemas.openxmlformats.org/officeDocument/2006/relationships/image" Target="../media/image6.jpg&amp;ehk=tH7x7NX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n.wikipedia.org/wiki/File:Signet_ring_cells_5.jpg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creativecommons.org/licenses/by-sa/3.0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&amp;ehk=GeXsTLEn6DRWIqUdgONL8A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ile:Keqs_young_european_hedgehog1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vH0I7Coc5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mear_cells.jpg" TargetMode="External"/><Relationship Id="rId2" Type="http://schemas.openxmlformats.org/officeDocument/2006/relationships/image" Target="../media/image39.jpg&amp;ehk=uG5PhgFAf20ORhRhSJEeyw&amp;r=0&amp;pid=OfficeInsert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ulture_of_rat_brain_cells_stained_with_antibody_to_MAP2_(green),_Neurofilament_(red)_and_DNA_(blue).jpg" TargetMode="External"/><Relationship Id="rId2" Type="http://schemas.openxmlformats.org/officeDocument/2006/relationships/image" Target="../media/image8.jpg&amp;ehk=HZcBLlStGq1Kq13Fg8I9rw&amp;r=0&amp;pid=OfficeInsert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ickle_cell_trait" TargetMode="External"/><Relationship Id="rId3" Type="http://schemas.openxmlformats.org/officeDocument/2006/relationships/hyperlink" Target="https://en.wikipedia.org/?title=Cell_theory" TargetMode="External"/><Relationship Id="rId7" Type="http://schemas.openxmlformats.org/officeDocument/2006/relationships/image" Target="../media/image11.jpg&amp;ehk=K6rxaehlKI1IuTtm"/><Relationship Id="rId2" Type="http://schemas.openxmlformats.org/officeDocument/2006/relationships/image" Target="../media/image9.png&amp;ehk=esSC5MgWOYG57kjmrArKCA&amp;r=0&amp;pid=OfficeInsert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History_of_cell_membrane_theory" TargetMode="External"/><Relationship Id="rId5" Type="http://schemas.openxmlformats.org/officeDocument/2006/relationships/image" Target="../media/image10.png&amp;ehk=98rYfR6fluLPEPAMmvdauA&amp;r=0&amp;pid=OfficeInsert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flickr.com/photos/oneeighteen/6805346317" TargetMode="External"/><Relationship Id="rId3" Type="http://schemas.openxmlformats.org/officeDocument/2006/relationships/hyperlink" Target="https://vimeo.com/111713475" TargetMode="External"/><Relationship Id="rId7" Type="http://schemas.openxmlformats.org/officeDocument/2006/relationships/image" Target="../media/image14.jpg&amp;ehk=sCsBX08R6cNMTDtPg7gS3A&amp;r=0&amp;pid=OfficeInsert"/><Relationship Id="rId2" Type="http://schemas.openxmlformats.org/officeDocument/2006/relationships/image" Target="../media/image12.jpg&amp;ehk=h47zpKgHo5StNkAZLsI3Rw&amp;r=0&amp;pid=OfficeInsert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Robert_Hooke,_Micrographia,_flea_Wellcome_M0016995.jpg" TargetMode="External"/><Relationship Id="rId5" Type="http://schemas.openxmlformats.org/officeDocument/2006/relationships/image" Target="../media/image13.jpg&amp;ehk=jJcdUnLLIrg"/><Relationship Id="rId4" Type="http://schemas.openxmlformats.org/officeDocument/2006/relationships/hyperlink" Target="https://creativecommons.org/licenses/by-nc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Anton_van_Leeuwenhoek.png" TargetMode="External"/><Relationship Id="rId7" Type="http://schemas.openxmlformats.org/officeDocument/2006/relationships/hyperlink" Target="https://creativecommons.org/licenses/by-sa/2.5/" TargetMode="External"/><Relationship Id="rId2" Type="http://schemas.openxmlformats.org/officeDocument/2006/relationships/image" Target="../media/image15.png&amp;ehk=XleOBYcdBryk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bliodyssey.blogspot.com.es/2008/08/early-microscopes.html" TargetMode="External"/><Relationship Id="rId5" Type="http://schemas.openxmlformats.org/officeDocument/2006/relationships/image" Target="../media/image16.jpg&amp;ehk=zMvcx2ksS0k7NiVLDy6g4g&amp;r=0&amp;pid=OfficeInsert"/><Relationship Id="rId4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N%C3%BAcleo_celular" TargetMode="External"/><Relationship Id="rId2" Type="http://schemas.openxmlformats.org/officeDocument/2006/relationships/image" Target="../media/image17.jpg&amp;ehk=DRRQNhApoj8jfgrv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5t-oA796to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greer.wikispaces.com/Matthias+Schleiden" TargetMode="External"/><Relationship Id="rId2" Type="http://schemas.openxmlformats.org/officeDocument/2006/relationships/image" Target="../media/image20.jpg&amp;ehk=7zMpyAyuOPSsySOlex3isw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4C925-2782-4110-9DF4-568EA1672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Bellwork</a:t>
            </a:r>
            <a:r>
              <a:rPr lang="en-US" sz="3600" dirty="0"/>
              <a:t> #1 – 11/27/17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B351-D501-4A95-9A9E-348608DCC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10" y="2081515"/>
            <a:ext cx="9628632" cy="3986213"/>
          </a:xfrm>
        </p:spPr>
        <p:txBody>
          <a:bodyPr>
            <a:normAutofit/>
          </a:bodyPr>
          <a:lstStyle/>
          <a:p>
            <a:r>
              <a:rPr lang="en-US" sz="4400" dirty="0"/>
              <a:t>Name two differences between eukaryotic and prokaryotic cells.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C0674-3D37-4BF7-81A7-1A6662D7F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53570" y="1900984"/>
            <a:ext cx="3748825" cy="43697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4A5042-3630-4DEC-A67B-6A8F2F5ED132}"/>
              </a:ext>
            </a:extLst>
          </p:cNvPr>
          <p:cNvSpPr txBox="1"/>
          <p:nvPr/>
        </p:nvSpPr>
        <p:spPr>
          <a:xfrm>
            <a:off x="9365673" y="6343236"/>
            <a:ext cx="33629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bilbosrandomthoughts.blogspot.com/2010/05/cartoon-saturday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07706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4B77D-8EEE-47CD-94EE-B2C0DACA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1839 – Theodor Schwann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0EB47-0A16-4EB8-935C-196B41840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89" y="2035578"/>
            <a:ext cx="4699462" cy="3986213"/>
          </a:xfrm>
        </p:spPr>
        <p:txBody>
          <a:bodyPr>
            <a:normAutofit/>
          </a:bodyPr>
          <a:lstStyle/>
          <a:p>
            <a:r>
              <a:rPr lang="en-US" sz="3600" dirty="0"/>
              <a:t>A zoologist who concluded that all animals are made of cells. </a:t>
            </a:r>
          </a:p>
        </p:txBody>
      </p:sp>
      <p:pic>
        <p:nvPicPr>
          <p:cNvPr id="5" name="Picture 4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EAF5D3A2-415E-4A85-B924-1D8E147C9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83434" y="466343"/>
            <a:ext cx="4762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49C930-8730-4970-ACEA-A5E5FFB8FFCE}"/>
              </a:ext>
            </a:extLst>
          </p:cNvPr>
          <p:cNvSpPr txBox="1"/>
          <p:nvPr/>
        </p:nvSpPr>
        <p:spPr>
          <a:xfrm>
            <a:off x="7383434" y="7324343"/>
            <a:ext cx="476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en.wikisource.org/wiki/Popular_Science_Monthly/Volume_37/June_1890/Sketch_of_Theodor_Schwann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043033-69A2-4188-A1FF-C86F79D06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277687" y="3758332"/>
            <a:ext cx="4651318" cy="309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C25BC-1CE4-46CF-9051-45B5D8637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1855 – Rudolph Virchow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2BFDF-19DD-4B6B-A54E-54A2D5EE9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102080"/>
            <a:ext cx="6129251" cy="398621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A physician who did research on cancer cells and concluded “Omnis </a:t>
            </a:r>
            <a:r>
              <a:rPr lang="en-US" sz="3600" dirty="0" err="1"/>
              <a:t>cellula</a:t>
            </a:r>
            <a:r>
              <a:rPr lang="en-US" sz="3600" dirty="0"/>
              <a:t> e </a:t>
            </a:r>
            <a:r>
              <a:rPr lang="en-US" sz="3600" dirty="0" err="1"/>
              <a:t>cellula</a:t>
            </a:r>
            <a:r>
              <a:rPr lang="en-US" sz="3600" dirty="0"/>
              <a:t>.”</a:t>
            </a:r>
          </a:p>
          <a:p>
            <a:r>
              <a:rPr lang="en-US" sz="3600" dirty="0"/>
              <a:t>“All cells are from other pre-existing cells.”</a:t>
            </a:r>
          </a:p>
          <a:p>
            <a:r>
              <a:rPr lang="en-US" sz="3600" dirty="0"/>
              <a:t>Father of the Modern Cell Theory</a:t>
            </a:r>
          </a:p>
        </p:txBody>
      </p:sp>
      <p:pic>
        <p:nvPicPr>
          <p:cNvPr id="5" name="Picture 4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328CEDC1-6DEF-41EC-A063-36318C81A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59052" y="466343"/>
            <a:ext cx="5132948" cy="62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EF449-5DF7-473E-8951-D1F2A2229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Modern Cell Theory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9CD0C-7A71-4EE7-BC66-8A3905EB5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902" y="1902575"/>
            <a:ext cx="9628632" cy="3986213"/>
          </a:xfrm>
        </p:spPr>
        <p:txBody>
          <a:bodyPr>
            <a:noAutofit/>
          </a:bodyPr>
          <a:lstStyle/>
          <a:p>
            <a:r>
              <a:rPr lang="en-US" sz="3200" dirty="0"/>
              <a:t>All living things are made up or one or more cells.</a:t>
            </a:r>
          </a:p>
          <a:p>
            <a:r>
              <a:rPr lang="en-US" sz="3200" dirty="0"/>
              <a:t>The cell is structural and functional unit of life. </a:t>
            </a:r>
          </a:p>
          <a:p>
            <a:r>
              <a:rPr lang="en-US" sz="3200" dirty="0"/>
              <a:t>All cells come from pre-existing cells. </a:t>
            </a:r>
          </a:p>
          <a:p>
            <a:r>
              <a:rPr lang="en-US" sz="3200" dirty="0"/>
              <a:t>Cells contain information that is inherited (DNA). </a:t>
            </a:r>
          </a:p>
          <a:p>
            <a:r>
              <a:rPr lang="en-US" sz="3200" dirty="0"/>
              <a:t>All energy flow (metabolism and biochemistry) of life occurs within cells.</a:t>
            </a:r>
          </a:p>
          <a:p>
            <a:r>
              <a:rPr lang="en-US" sz="3200" dirty="0"/>
              <a:t>Cells are basically the same in chemical composition. </a:t>
            </a:r>
          </a:p>
        </p:txBody>
      </p:sp>
    </p:spTree>
    <p:extLst>
      <p:ext uri="{BB962C8B-B14F-4D97-AF65-F5344CB8AC3E}">
        <p14:creationId xmlns:p14="http://schemas.microsoft.com/office/powerpoint/2010/main" val="352131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A22EE-4EA8-48EE-A00D-052EACD2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Cells are diverse….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69D5F-68F5-475D-881C-C54F640F7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Both in size, shape, and internal organization </a:t>
            </a:r>
          </a:p>
        </p:txBody>
      </p:sp>
      <p:pic>
        <p:nvPicPr>
          <p:cNvPr id="17" name="Picture 16" descr="A picture containing kite, scene, laser, outdoor object&#10;&#10;Description generated with very high confidence">
            <a:extLst>
              <a:ext uri="{FF2B5EF4-FFF2-40B4-BE49-F238E27FC236}">
                <a16:creationId xmlns:a16="http://schemas.microsoft.com/office/drawing/2014/main" id="{54738385-F18A-4627-B0A8-53990212DA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064669"/>
            <a:ext cx="5057775" cy="37933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1AAF8A-C0E5-4670-836D-A5D60572DC2B}"/>
              </a:ext>
            </a:extLst>
          </p:cNvPr>
          <p:cNvSpPr txBox="1"/>
          <p:nvPr/>
        </p:nvSpPr>
        <p:spPr>
          <a:xfrm>
            <a:off x="0" y="6967645"/>
            <a:ext cx="50577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ommons.wikimedia.org/wiki/File:Culture_of_rat_brain_cells_stained_with_antibody_to_MAP2_(green),_Neurofilament_(red)_and_DNA_(blue)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20" name="Picture 19" descr="A picture containing fungus, mold, yeast&#10;&#10;Description generated with very high confidence">
            <a:extLst>
              <a:ext uri="{FF2B5EF4-FFF2-40B4-BE49-F238E27FC236}">
                <a16:creationId xmlns:a16="http://schemas.microsoft.com/office/drawing/2014/main" id="{EBE3A650-F44B-4586-B086-48DFA1F01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434268" y="3064669"/>
            <a:ext cx="3549015" cy="3793331"/>
          </a:xfrm>
          <a:prstGeom prst="rect">
            <a:avLst/>
          </a:prstGeom>
        </p:spPr>
      </p:pic>
      <p:pic>
        <p:nvPicPr>
          <p:cNvPr id="23" name="Picture 22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6A05D047-F945-44AF-B3E9-FB1BAC41E7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515225" y="3071161"/>
            <a:ext cx="4673728" cy="37933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4BC6C3B-BD9F-4E10-B8E1-EE3626FD336C}"/>
              </a:ext>
            </a:extLst>
          </p:cNvPr>
          <p:cNvSpPr txBox="1"/>
          <p:nvPr/>
        </p:nvSpPr>
        <p:spPr>
          <a:xfrm>
            <a:off x="8943975" y="6967645"/>
            <a:ext cx="33534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://en.wikipedia.org/wiki/File:Red_Onion_Cells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596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D82E5-1A92-47CA-B927-AC1609835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What do all cells have in common?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03C36-8B40-4202-911D-0D892D783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These common features indicate a shared ancestry for all life on Earth. </a:t>
            </a:r>
          </a:p>
          <a:p>
            <a:r>
              <a:rPr lang="en-US" sz="3200" dirty="0"/>
              <a:t>These are:</a:t>
            </a:r>
          </a:p>
          <a:p>
            <a:pPr lvl="1"/>
            <a:r>
              <a:rPr lang="en-US" sz="3200" dirty="0"/>
              <a:t>Cell membrane (or plasma membrane) </a:t>
            </a:r>
          </a:p>
          <a:p>
            <a:pPr lvl="1"/>
            <a:r>
              <a:rPr lang="en-US" sz="3200" dirty="0"/>
              <a:t>Cytoplasm (an area)</a:t>
            </a:r>
          </a:p>
          <a:p>
            <a:pPr lvl="1"/>
            <a:r>
              <a:rPr lang="en-US" sz="3200" dirty="0"/>
              <a:t>DNA (Nucleus – Eukaryotes only)</a:t>
            </a:r>
          </a:p>
          <a:p>
            <a:pPr lvl="1"/>
            <a:r>
              <a:rPr lang="en-US" sz="3200" dirty="0"/>
              <a:t>Ribosomes </a:t>
            </a:r>
          </a:p>
        </p:txBody>
      </p:sp>
    </p:spTree>
    <p:extLst>
      <p:ext uri="{BB962C8B-B14F-4D97-AF65-F5344CB8AC3E}">
        <p14:creationId xmlns:p14="http://schemas.microsoft.com/office/powerpoint/2010/main" val="78532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08EB7-6C8E-4D45-A894-C7D861C73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Cell Types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05C56-E0A3-49AC-85FC-FCB64F779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10" y="2114549"/>
            <a:ext cx="9628632" cy="3986213"/>
          </a:xfrm>
        </p:spPr>
        <p:txBody>
          <a:bodyPr>
            <a:normAutofit/>
          </a:bodyPr>
          <a:lstStyle/>
          <a:p>
            <a:r>
              <a:rPr lang="en-US" sz="3600" dirty="0"/>
              <a:t>Prokaryotes – simple cells that do not have internal membranes.</a:t>
            </a:r>
          </a:p>
          <a:p>
            <a:pPr lvl="1"/>
            <a:r>
              <a:rPr lang="en-US" sz="3600" dirty="0"/>
              <a:t>Example. Bacteria</a:t>
            </a:r>
          </a:p>
          <a:p>
            <a:r>
              <a:rPr lang="en-US" sz="3600" dirty="0"/>
              <a:t>Eukaryotes – more complex cells that do have internal, membrane-bound structures.</a:t>
            </a:r>
          </a:p>
          <a:p>
            <a:pPr lvl="1"/>
            <a:r>
              <a:rPr lang="en-US" sz="3600" dirty="0"/>
              <a:t>Examples. Plants and Animals  </a:t>
            </a:r>
          </a:p>
        </p:txBody>
      </p:sp>
      <p:pic>
        <p:nvPicPr>
          <p:cNvPr id="5" name="Picture 4" descr="A picture containing green&#10;&#10;Description generated with high confidence">
            <a:extLst>
              <a:ext uri="{FF2B5EF4-FFF2-40B4-BE49-F238E27FC236}">
                <a16:creationId xmlns:a16="http://schemas.microsoft.com/office/drawing/2014/main" id="{C7FB2384-4323-4967-B129-2286ED801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56381" y="1500357"/>
            <a:ext cx="2953124" cy="2409749"/>
          </a:xfrm>
          <a:prstGeom prst="rect">
            <a:avLst/>
          </a:prstGeom>
        </p:spPr>
      </p:pic>
      <p:pic>
        <p:nvPicPr>
          <p:cNvPr id="8" name="Picture 7" descr="A picture containing building, snow&#10;&#10;Description generated with high confidence">
            <a:extLst>
              <a:ext uri="{FF2B5EF4-FFF2-40B4-BE49-F238E27FC236}">
                <a16:creationId xmlns:a16="http://schemas.microsoft.com/office/drawing/2014/main" id="{E5B57B0A-8D7C-4376-A285-349542AFF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952748" y="4539129"/>
            <a:ext cx="2977776" cy="22333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508E2C-714D-48D7-9096-94AED03ECDAD}"/>
              </a:ext>
            </a:extLst>
          </p:cNvPr>
          <p:cNvSpPr txBox="1"/>
          <p:nvPr/>
        </p:nvSpPr>
        <p:spPr>
          <a:xfrm>
            <a:off x="7952748" y="6897219"/>
            <a:ext cx="297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www.microscopy4kids.org/Comparing_Plant_and_Animal_Cell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sa/3.0/"/>
              </a:rPr>
              <a:t>CC BY-NC-SA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1553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DC699-F355-481C-BB92-C14275B77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Key Differences: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03D53-8B2F-4972-8988-D0348B3DB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231" y="2071219"/>
            <a:ext cx="8395745" cy="3986213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Prokaryotes:</a:t>
            </a:r>
          </a:p>
          <a:p>
            <a:pPr lvl="1"/>
            <a:r>
              <a:rPr lang="en-US" sz="3200" dirty="0"/>
              <a:t>Lack of nucleus and other membrane bounded structures. </a:t>
            </a:r>
          </a:p>
          <a:p>
            <a:pPr lvl="1"/>
            <a:r>
              <a:rPr lang="en-US" sz="3200" dirty="0"/>
              <a:t>Have small ribosomes. </a:t>
            </a:r>
          </a:p>
          <a:p>
            <a:pPr lvl="1"/>
            <a:r>
              <a:rPr lang="en-US" sz="3200" dirty="0"/>
              <a:t>DNA is not organized into chromosomes. </a:t>
            </a:r>
          </a:p>
          <a:p>
            <a:pPr lvl="1"/>
            <a:r>
              <a:rPr lang="en-US" sz="3200" dirty="0"/>
              <a:t>Flagella are not made of microtubules. </a:t>
            </a:r>
          </a:p>
          <a:p>
            <a:pPr lvl="1"/>
            <a:r>
              <a:rPr lang="en-US" sz="3200" dirty="0"/>
              <a:t>Cell walls are made of peptidoglycan, not cellulose. </a:t>
            </a:r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2B23F50B-77DC-4CF0-9557-B09A1CA8B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74748" y="2408143"/>
            <a:ext cx="3948896" cy="242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2480D-794D-49B8-8943-C02AD79D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Key Differences: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1773F-A5AA-4C8E-A1BF-5893A7953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19" y="2065244"/>
            <a:ext cx="7391699" cy="3986213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Eukaryotes:</a:t>
            </a:r>
          </a:p>
          <a:p>
            <a:pPr lvl="1"/>
            <a:r>
              <a:rPr lang="en-US" sz="3600" dirty="0"/>
              <a:t>Have a nucleus and other membrane bounded structures. </a:t>
            </a:r>
          </a:p>
          <a:p>
            <a:pPr lvl="1"/>
            <a:r>
              <a:rPr lang="en-US" sz="3600" dirty="0"/>
              <a:t>Have large ribosomes. </a:t>
            </a:r>
          </a:p>
          <a:p>
            <a:pPr lvl="1"/>
            <a:r>
              <a:rPr lang="en-US" sz="3600" dirty="0"/>
              <a:t>DNA is organized into chromosomes. </a:t>
            </a:r>
          </a:p>
          <a:p>
            <a:pPr lvl="1"/>
            <a:r>
              <a:rPr lang="en-US" sz="3600" dirty="0"/>
              <a:t>Flagella are made of microtubules. </a:t>
            </a:r>
          </a:p>
          <a:p>
            <a:pPr lvl="1"/>
            <a:r>
              <a:rPr lang="en-US" sz="3600" dirty="0"/>
              <a:t>Cells walls are made of cellulose. </a:t>
            </a:r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3469A593-BC8F-4A1D-AED5-8FE0192C6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26447" y="2463829"/>
            <a:ext cx="3611598" cy="358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68D0A-20A6-41BC-97F9-F90B69848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4F8C3-356C-412E-95CB-F23714135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bacteria">
            <a:extLst>
              <a:ext uri="{FF2B5EF4-FFF2-40B4-BE49-F238E27FC236}">
                <a16:creationId xmlns:a16="http://schemas.microsoft.com/office/drawing/2014/main" id="{60F9D081-6BFA-4E37-8E3B-586659361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22"/>
            <a:ext cx="12192000" cy="78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14E263-ED73-4D7B-BAC7-301ECD5FC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8400" y="466343"/>
            <a:ext cx="2438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Prokaryotic</a:t>
            </a:r>
          </a:p>
        </p:txBody>
      </p:sp>
    </p:spTree>
    <p:extLst>
      <p:ext uri="{BB962C8B-B14F-4D97-AF65-F5344CB8AC3E}">
        <p14:creationId xmlns:p14="http://schemas.microsoft.com/office/powerpoint/2010/main" val="125355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A30F-35DF-4ADB-BEF4-48D46D27A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5A93E-9634-43AD-9A31-DDAC9EEB6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animal cells microscope">
            <a:extLst>
              <a:ext uri="{FF2B5EF4-FFF2-40B4-BE49-F238E27FC236}">
                <a16:creationId xmlns:a16="http://schemas.microsoft.com/office/drawing/2014/main" id="{AC8B8E08-DE67-4D9A-9DFF-0750054F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9" y="-54350"/>
            <a:ext cx="12148111" cy="683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AE009045-6AF8-44FB-9D46-A879BA54D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823" y="221130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Eukaryotic</a:t>
            </a:r>
          </a:p>
        </p:txBody>
      </p:sp>
    </p:spTree>
    <p:extLst>
      <p:ext uri="{BB962C8B-B14F-4D97-AF65-F5344CB8AC3E}">
        <p14:creationId xmlns:p14="http://schemas.microsoft.com/office/powerpoint/2010/main" val="23877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Cells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pic>
        <p:nvPicPr>
          <p:cNvPr id="5" name="Picture 4" descr="A picture containing fungus, mold, yeast&#10;&#10;Description generated with very high confidence">
            <a:extLst>
              <a:ext uri="{FF2B5EF4-FFF2-40B4-BE49-F238E27FC236}">
                <a16:creationId xmlns:a16="http://schemas.microsoft.com/office/drawing/2014/main" id="{22CADE1A-DC81-4894-B8E1-E7BCCAD1A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31868" y="4436502"/>
            <a:ext cx="6073833" cy="2421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176C1A-CBB0-4D0B-97C7-14A9D367EA00}"/>
              </a:ext>
            </a:extLst>
          </p:cNvPr>
          <p:cNvSpPr txBox="1"/>
          <p:nvPr/>
        </p:nvSpPr>
        <p:spPr>
          <a:xfrm>
            <a:off x="2831868" y="6289686"/>
            <a:ext cx="60738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ehumanbiofield.wikispaces.com/Cell+EP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35CB26-7009-4FD9-BB09-3D9B495C31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905701" y="4436502"/>
            <a:ext cx="3764741" cy="2823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91EC22-89E3-4D3E-B485-29E8BA2A9AF9}"/>
              </a:ext>
            </a:extLst>
          </p:cNvPr>
          <p:cNvSpPr txBox="1"/>
          <p:nvPr/>
        </p:nvSpPr>
        <p:spPr>
          <a:xfrm>
            <a:off x="11672915" y="7395852"/>
            <a:ext cx="997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en.wikipedia.org/wiki/File:Signet_ring_cells_5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4C9E0-7B9A-4ADB-8A58-DB3DECD6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2E7B6-9C42-458A-8D9A-3DC7776B1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Image result for plant cells microscope">
            <a:extLst>
              <a:ext uri="{FF2B5EF4-FFF2-40B4-BE49-F238E27FC236}">
                <a16:creationId xmlns:a16="http://schemas.microsoft.com/office/drawing/2014/main" id="{515ED19F-F0D7-412A-B9BB-AAC05F026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" y="-47811"/>
            <a:ext cx="12192001" cy="685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1F87E67A-A5AE-4F26-B6F6-27FBD9B26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4952" y="2342610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Eukaryotic</a:t>
            </a:r>
          </a:p>
        </p:txBody>
      </p:sp>
    </p:spTree>
    <p:extLst>
      <p:ext uri="{BB962C8B-B14F-4D97-AF65-F5344CB8AC3E}">
        <p14:creationId xmlns:p14="http://schemas.microsoft.com/office/powerpoint/2010/main" val="418257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8F2A8-4CED-42B4-AC57-79BEC1CC7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41477-6E57-4555-A082-D75C675F1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bacteria">
            <a:extLst>
              <a:ext uri="{FF2B5EF4-FFF2-40B4-BE49-F238E27FC236}">
                <a16:creationId xmlns:a16="http://schemas.microsoft.com/office/drawing/2014/main" id="{5D4E941D-D71B-408B-A3F6-6B0707D80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13" y="0"/>
            <a:ext cx="12305553" cy="68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5D8383-62F2-458F-B243-13B1CC4C7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317" y="1954484"/>
            <a:ext cx="2438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Prokaryotic</a:t>
            </a:r>
          </a:p>
        </p:txBody>
      </p:sp>
    </p:spTree>
    <p:extLst>
      <p:ext uri="{BB962C8B-B14F-4D97-AF65-F5344CB8AC3E}">
        <p14:creationId xmlns:p14="http://schemas.microsoft.com/office/powerpoint/2010/main" val="5271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3743-C9DE-4502-9150-4A17CB342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0CBDB-8ED3-4122-91C0-808E2030D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07-31-Macrophage">
            <a:extLst>
              <a:ext uri="{FF2B5EF4-FFF2-40B4-BE49-F238E27FC236}">
                <a16:creationId xmlns:a16="http://schemas.microsoft.com/office/drawing/2014/main" id="{736CD851-5F18-411F-9C6A-B5E956410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4A0AEF9-7679-4498-AE5C-F263436B6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388" y="1063812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Eukaryotic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5808E-5BD8-4916-B4D8-686E1F881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6918" y="2190749"/>
            <a:ext cx="2438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Prokaryotic</a:t>
            </a:r>
          </a:p>
        </p:txBody>
      </p:sp>
    </p:spTree>
    <p:extLst>
      <p:ext uri="{BB962C8B-B14F-4D97-AF65-F5344CB8AC3E}">
        <p14:creationId xmlns:p14="http://schemas.microsoft.com/office/powerpoint/2010/main" val="254364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64F24-C1B0-4613-A0EE-51ED7C359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Why are cells so small?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C2207-8C40-4FBA-A935-C11315C3A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512" y="1933761"/>
            <a:ext cx="11180781" cy="4610474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Transport – cell volume to surface area ratios favor small size. </a:t>
            </a:r>
          </a:p>
          <a:p>
            <a:r>
              <a:rPr lang="en-US" sz="2800" dirty="0"/>
              <a:t>Control – Nucleus to cytoplasm consideration. </a:t>
            </a:r>
          </a:p>
          <a:p>
            <a:r>
              <a:rPr lang="en-US" sz="2800" dirty="0"/>
              <a:t>Metabolic requirements – ……we’ll come back to this later.</a:t>
            </a:r>
          </a:p>
          <a:p>
            <a:r>
              <a:rPr lang="en-US" sz="2800" dirty="0"/>
              <a:t>If a cell is too large, it cannot get food to all of its volume, nor can it get waste out efficiently. </a:t>
            </a:r>
          </a:p>
          <a:p>
            <a:r>
              <a:rPr lang="en-US" sz="2800" dirty="0"/>
              <a:t>The optimal size for cells is based on its surface area to volume ratio. </a:t>
            </a:r>
          </a:p>
          <a:p>
            <a:r>
              <a:rPr lang="en-US" sz="2800" dirty="0"/>
              <a:t>Surface area: the total area of the cell membrane. </a:t>
            </a:r>
          </a:p>
          <a:p>
            <a:r>
              <a:rPr lang="en-US" sz="2800" dirty="0"/>
              <a:t>Volume: the volume of the cytoplasm.  </a:t>
            </a:r>
          </a:p>
        </p:txBody>
      </p:sp>
    </p:spTree>
    <p:extLst>
      <p:ext uri="{BB962C8B-B14F-4D97-AF65-F5344CB8AC3E}">
        <p14:creationId xmlns:p14="http://schemas.microsoft.com/office/powerpoint/2010/main" val="28342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24211-EE5D-4E3D-9BBD-00760810D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65CD-53A9-4A8E-B7F0-E759D9897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cms.gavirtualschool.org/Shared/Science/Biology17/CellsAndCellTransport/surfaceareatovolume.png">
            <a:extLst>
              <a:ext uri="{FF2B5EF4-FFF2-40B4-BE49-F238E27FC236}">
                <a16:creationId xmlns:a16="http://schemas.microsoft.com/office/drawing/2014/main" id="{270C4EBD-FBB4-48FF-AA07-62274C96C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9" y="145467"/>
            <a:ext cx="11181976" cy="67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88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F638-48F4-4967-A67B-CD8EDC3E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Cell Specialization and Stem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D173B-8767-468F-BDFC-3C02CD8C4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19" y="2047314"/>
            <a:ext cx="6961393" cy="3986213"/>
          </a:xfrm>
        </p:spPr>
        <p:txBody>
          <a:bodyPr>
            <a:normAutofit lnSpcReduction="10000"/>
          </a:bodyPr>
          <a:lstStyle/>
          <a:p>
            <a:r>
              <a:rPr lang="en-US" sz="2800" u="sng" dirty="0"/>
              <a:t>Unicellular</a:t>
            </a:r>
            <a:r>
              <a:rPr lang="en-US" sz="2800" dirty="0"/>
              <a:t>: organisms are composed of one cell; they can perform all of life’s functions on their own. Examples include bacteria and an amoeba. </a:t>
            </a:r>
          </a:p>
          <a:p>
            <a:r>
              <a:rPr lang="en-US" sz="2800" u="sng" dirty="0"/>
              <a:t>Multicellular: </a:t>
            </a:r>
            <a:r>
              <a:rPr lang="en-US" sz="2800" dirty="0"/>
              <a:t>organisms are composed of two or more cells; their cells cooperate to perform life’s functions and become specialized. Examples include seaweed, mushrooms, oak trees, and porcupines. </a:t>
            </a:r>
            <a:endParaRPr lang="en-US" sz="2800" u="sng" dirty="0"/>
          </a:p>
        </p:txBody>
      </p:sp>
      <p:pic>
        <p:nvPicPr>
          <p:cNvPr id="5" name="Picture 4" descr="A picture containing water, sky, animal&#10;&#10;Description generated with very high confidence">
            <a:extLst>
              <a:ext uri="{FF2B5EF4-FFF2-40B4-BE49-F238E27FC236}">
                <a16:creationId xmlns:a16="http://schemas.microsoft.com/office/drawing/2014/main" id="{522F6293-AE9B-4A68-95C2-DF21A98F0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00" y="1500093"/>
            <a:ext cx="3487474" cy="2361453"/>
          </a:xfrm>
          <a:prstGeom prst="rect">
            <a:avLst/>
          </a:prstGeom>
        </p:spPr>
      </p:pic>
      <p:pic>
        <p:nvPicPr>
          <p:cNvPr id="7" name="Picture 6" descr="A small animal on a rock&#10;&#10;Description generated with high confidence">
            <a:extLst>
              <a:ext uri="{FF2B5EF4-FFF2-40B4-BE49-F238E27FC236}">
                <a16:creationId xmlns:a16="http://schemas.microsoft.com/office/drawing/2014/main" id="{64242E14-86D6-4D83-9462-6A5CAA5D6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19576" y="4139309"/>
            <a:ext cx="3531616" cy="23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1B416-C9B0-4BDD-BD35-7B635ABA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Do all cells in your body have the same DNA? How is it that they can become specialized?</a:t>
            </a:r>
          </a:p>
        </p:txBody>
      </p:sp>
      <p:pic>
        <p:nvPicPr>
          <p:cNvPr id="4" name="CellDifferentiation">
            <a:hlinkClick r:id="" action="ppaction://media"/>
            <a:extLst>
              <a:ext uri="{FF2B5EF4-FFF2-40B4-BE49-F238E27FC236}">
                <a16:creationId xmlns:a16="http://schemas.microsoft.com/office/drawing/2014/main" id="{61C882FF-4781-467A-A93D-77A36BD836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318" y="1828456"/>
            <a:ext cx="9765553" cy="4610496"/>
          </a:xfrm>
        </p:spPr>
      </p:pic>
    </p:spTree>
    <p:extLst>
      <p:ext uri="{BB962C8B-B14F-4D97-AF65-F5344CB8AC3E}">
        <p14:creationId xmlns:p14="http://schemas.microsoft.com/office/powerpoint/2010/main" val="425132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D0B0D-ACFD-4F97-BAB3-4AFAAA56E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751" y="227507"/>
            <a:ext cx="9628632" cy="1362113"/>
          </a:xfrm>
        </p:spPr>
        <p:txBody>
          <a:bodyPr>
            <a:normAutofit/>
          </a:bodyPr>
          <a:lstStyle/>
          <a:p>
            <a:r>
              <a:rPr lang="en-US" sz="3600" dirty="0"/>
              <a:t>What are Stem cells and why are they important? (Please take notes) </a:t>
            </a:r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A1BE728F-9E18-456D-9971-F160077A46B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412222"/>
            <a:ext cx="12192000" cy="544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5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F0E0562-3117-4F78-874A-30549EF5F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ns face&#10;&#10;Description generated with high confidence">
            <a:extLst>
              <a:ext uri="{FF2B5EF4-FFF2-40B4-BE49-F238E27FC236}">
                <a16:creationId xmlns:a16="http://schemas.microsoft.com/office/drawing/2014/main" id="{15BAF52B-E9E4-401A-985B-AE2CEE72D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2787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30AAC6-BA81-425C-86D9-66AF62355661}"/>
              </a:ext>
            </a:extLst>
          </p:cNvPr>
          <p:cNvSpPr txBox="1"/>
          <p:nvPr/>
        </p:nvSpPr>
        <p:spPr>
          <a:xfrm>
            <a:off x="7256060" y="9410132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mmons.wikimedia.org/wiki/File:Smear_cells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A03050A-7941-487F-9023-B7F862654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8506" y="1999314"/>
            <a:ext cx="8500062" cy="2387600"/>
          </a:xfrm>
        </p:spPr>
        <p:txBody>
          <a:bodyPr>
            <a:normAutofit/>
          </a:bodyPr>
          <a:lstStyle/>
          <a:p>
            <a:r>
              <a:rPr lang="en-US" sz="9600" dirty="0"/>
              <a:t>Exit Ticket </a:t>
            </a:r>
          </a:p>
        </p:txBody>
      </p:sp>
    </p:spTree>
    <p:extLst>
      <p:ext uri="{BB962C8B-B14F-4D97-AF65-F5344CB8AC3E}">
        <p14:creationId xmlns:p14="http://schemas.microsoft.com/office/powerpoint/2010/main" val="284422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Understand the developments that led to the formation of the cell theory. </a:t>
            </a:r>
          </a:p>
          <a:p>
            <a:r>
              <a:rPr lang="en-US" sz="3200" dirty="0"/>
              <a:t>Evaluate the parts of the cell theory and explain why the cell is the basic unit of life. </a:t>
            </a:r>
          </a:p>
          <a:p>
            <a:r>
              <a:rPr lang="en-US" sz="3200" dirty="0"/>
              <a:t>Distinguish different features for different types of cells. </a:t>
            </a:r>
          </a:p>
        </p:txBody>
      </p:sp>
      <p:pic>
        <p:nvPicPr>
          <p:cNvPr id="3" name="Picture 2" descr="A picture containing kite, scene, laser, outdoor object&#10;&#10;Description generated with very high confidence">
            <a:extLst>
              <a:ext uri="{FF2B5EF4-FFF2-40B4-BE49-F238E27FC236}">
                <a16:creationId xmlns:a16="http://schemas.microsoft.com/office/drawing/2014/main" id="{484EDCD1-B290-4CB5-B59B-56285F950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32509"/>
            <a:ext cx="12192000" cy="149594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9F43381-A13D-45AD-B526-5BD56F8AE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Objectives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F21CE-F914-4E27-AECF-3E1C2D0B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014" y="107362"/>
            <a:ext cx="6597464" cy="3664417"/>
          </a:xfrm>
        </p:spPr>
        <p:txBody>
          <a:bodyPr/>
          <a:lstStyle/>
          <a:p>
            <a:r>
              <a:rPr lang="en-US" dirty="0"/>
              <a:t>Important events in the discovery of the cell and the development of the cell theory….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CC9F7-5C3C-4495-984F-1012908DD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ky, wall, indoor&#10;&#10;Description generated with high confidence">
            <a:extLst>
              <a:ext uri="{FF2B5EF4-FFF2-40B4-BE49-F238E27FC236}">
                <a16:creationId xmlns:a16="http://schemas.microsoft.com/office/drawing/2014/main" id="{ED44E84A-8DD1-4225-82BF-8D353AB85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02082" y="4313015"/>
            <a:ext cx="2294659" cy="2544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4E6D4A-28B7-4BB5-9900-14C08C91CBA2}"/>
              </a:ext>
            </a:extLst>
          </p:cNvPr>
          <p:cNvSpPr txBox="1"/>
          <p:nvPr/>
        </p:nvSpPr>
        <p:spPr>
          <a:xfrm>
            <a:off x="3502082" y="7068392"/>
            <a:ext cx="229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?title=Cell_theory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8" name="Picture 7" descr="A picture containing book&#10;&#10;Description generated with high confidence">
            <a:extLst>
              <a:ext uri="{FF2B5EF4-FFF2-40B4-BE49-F238E27FC236}">
                <a16:creationId xmlns:a16="http://schemas.microsoft.com/office/drawing/2014/main" id="{02FD5AE5-F44D-4603-A5C5-82E56AC19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796741" y="4313015"/>
            <a:ext cx="1849624" cy="2544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3A6923-11E7-4C80-BA4A-1F1F90612945}"/>
              </a:ext>
            </a:extLst>
          </p:cNvPr>
          <p:cNvSpPr txBox="1"/>
          <p:nvPr/>
        </p:nvSpPr>
        <p:spPr>
          <a:xfrm>
            <a:off x="7286733" y="7122417"/>
            <a:ext cx="359632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en.wikipedia.org/wiki/History_of_cell_membrane_theory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1" name="Picture 10" descr="A picture containing clothing, fabric&#10;&#10;Description generated with high confidence">
            <a:extLst>
              <a:ext uri="{FF2B5EF4-FFF2-40B4-BE49-F238E27FC236}">
                <a16:creationId xmlns:a16="http://schemas.microsoft.com/office/drawing/2014/main" id="{A0DB839A-0BCC-439C-B776-D8326727BD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646365" y="4313015"/>
            <a:ext cx="3187890" cy="4153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D35706-18E6-4666-AFFA-13B86D6ABB87}"/>
              </a:ext>
            </a:extLst>
          </p:cNvPr>
          <p:cNvSpPr txBox="1"/>
          <p:nvPr/>
        </p:nvSpPr>
        <p:spPr>
          <a:xfrm>
            <a:off x="7646365" y="8466861"/>
            <a:ext cx="55384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en.wikipedia.org/wiki/Sickle_cell_trait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72641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F98B-86A3-42A1-AEAD-E39D3D43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1665 – Robert Hooke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65E06-E727-4993-BD8F-F67B95A04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26" y="2207374"/>
            <a:ext cx="3746269" cy="3986213"/>
          </a:xfrm>
        </p:spPr>
        <p:txBody>
          <a:bodyPr>
            <a:normAutofit/>
          </a:bodyPr>
          <a:lstStyle/>
          <a:p>
            <a:r>
              <a:rPr lang="en-US" sz="3200" dirty="0"/>
              <a:t>Observed cells in cork. </a:t>
            </a:r>
          </a:p>
          <a:p>
            <a:r>
              <a:rPr lang="en-US" sz="3200" dirty="0"/>
              <a:t>Coined the term “cells” </a:t>
            </a:r>
          </a:p>
        </p:txBody>
      </p:sp>
      <p:pic>
        <p:nvPicPr>
          <p:cNvPr id="5" name="Picture 4" descr="A person looking at the camera&#10;&#10;Description generated with high confidence">
            <a:extLst>
              <a:ext uri="{FF2B5EF4-FFF2-40B4-BE49-F238E27FC236}">
                <a16:creationId xmlns:a16="http://schemas.microsoft.com/office/drawing/2014/main" id="{F811D5AA-AEF5-4B19-B477-2936644ABA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41308" y="4073236"/>
            <a:ext cx="4950692" cy="2784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879E07-D4B2-471F-A5A2-7DF010F76200}"/>
              </a:ext>
            </a:extLst>
          </p:cNvPr>
          <p:cNvSpPr txBox="1"/>
          <p:nvPr/>
        </p:nvSpPr>
        <p:spPr>
          <a:xfrm>
            <a:off x="9415548" y="6995100"/>
            <a:ext cx="2776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vimeo.com/111713475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BY-NC-SA</a:t>
            </a:r>
            <a:endParaRPr lang="en-US" sz="900"/>
          </a:p>
        </p:txBody>
      </p:sp>
      <p:pic>
        <p:nvPicPr>
          <p:cNvPr id="8" name="Picture 7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F8C55AE6-CA9E-4500-96F7-CB2BA2FD3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00928" y="1343891"/>
            <a:ext cx="3383791" cy="5514109"/>
          </a:xfrm>
          <a:prstGeom prst="rect">
            <a:avLst/>
          </a:prstGeom>
        </p:spPr>
      </p:pic>
      <p:pic>
        <p:nvPicPr>
          <p:cNvPr id="11" name="Picture 10" descr="A room with a brick wall&#10;&#10;Description generated with very high confidence">
            <a:extLst>
              <a:ext uri="{FF2B5EF4-FFF2-40B4-BE49-F238E27FC236}">
                <a16:creationId xmlns:a16="http://schemas.microsoft.com/office/drawing/2014/main" id="{C26CB56B-F5BB-4718-A0F3-E876B6477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284719" y="1343891"/>
            <a:ext cx="4907280" cy="272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4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AFB81-6BE8-43B4-97EA-86D16300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1673 – Anton van Leeuwenhoek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84D5A-F465-4DF8-8571-5E22CFF5E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629" y="2002327"/>
            <a:ext cx="9628632" cy="3986213"/>
          </a:xfrm>
        </p:spPr>
        <p:txBody>
          <a:bodyPr>
            <a:normAutofit/>
          </a:bodyPr>
          <a:lstStyle/>
          <a:p>
            <a:r>
              <a:rPr lang="en-US" sz="3600" dirty="0"/>
              <a:t>Created a powerful microscope </a:t>
            </a:r>
          </a:p>
        </p:txBody>
      </p:sp>
      <p:pic>
        <p:nvPicPr>
          <p:cNvPr id="5" name="Picture 4" descr="An old photo of a person&#10;&#10;Description generated with very high confidence">
            <a:extLst>
              <a:ext uri="{FF2B5EF4-FFF2-40B4-BE49-F238E27FC236}">
                <a16:creationId xmlns:a16="http://schemas.microsoft.com/office/drawing/2014/main" id="{9FC175E2-C663-423C-8D77-3920B2BEA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95873" y="1396538"/>
            <a:ext cx="4196127" cy="5619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D58067-EE3B-4C34-9CAE-5D9EE518C693}"/>
              </a:ext>
            </a:extLst>
          </p:cNvPr>
          <p:cNvSpPr txBox="1"/>
          <p:nvPr/>
        </p:nvSpPr>
        <p:spPr>
          <a:xfrm>
            <a:off x="6829273" y="7661563"/>
            <a:ext cx="5992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ommons.wikimedia.org/wiki/File:Anton_van_Leeuwenhoek.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8" name="Picture 7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0070C7E7-2D29-4B7F-A68F-0A39065A6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803074" y="2626823"/>
            <a:ext cx="4126806" cy="4126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D99083-7A53-46BF-8CB8-892D4E3C27AE}"/>
              </a:ext>
            </a:extLst>
          </p:cNvPr>
          <p:cNvSpPr txBox="1"/>
          <p:nvPr/>
        </p:nvSpPr>
        <p:spPr>
          <a:xfrm>
            <a:off x="4468960" y="6842093"/>
            <a:ext cx="34609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bibliodyssey.blogspot.com.es/2008/08/early-microscope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sa/2.5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692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93EF4-D2CC-4FA2-816A-B9D88D542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1827-33 – Robert Brown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EC6CA-5B59-437B-9FBE-30AE2A1B1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214" y="2041120"/>
            <a:ext cx="7559040" cy="3986213"/>
          </a:xfrm>
        </p:spPr>
        <p:txBody>
          <a:bodyPr>
            <a:normAutofit/>
          </a:bodyPr>
          <a:lstStyle/>
          <a:p>
            <a:r>
              <a:rPr lang="en-US" sz="3200" dirty="0"/>
              <a:t>Noticed that pollen grains in water jiggled around called “Brownian Motion”</a:t>
            </a:r>
          </a:p>
          <a:p>
            <a:r>
              <a:rPr lang="en-US" sz="3200" dirty="0"/>
              <a:t>Discovered the nucleus </a:t>
            </a:r>
          </a:p>
        </p:txBody>
      </p:sp>
      <p:pic>
        <p:nvPicPr>
          <p:cNvPr id="5" name="Picture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4A0F5EB2-83A9-43C3-90D9-4E27E314A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79818" y="3527716"/>
            <a:ext cx="2906684" cy="2972746"/>
          </a:xfrm>
          <a:prstGeom prst="rect">
            <a:avLst/>
          </a:prstGeom>
        </p:spPr>
      </p:pic>
      <p:pic>
        <p:nvPicPr>
          <p:cNvPr id="7" name="Picture 9" descr="portrait">
            <a:extLst>
              <a:ext uri="{FF2B5EF4-FFF2-40B4-BE49-F238E27FC236}">
                <a16:creationId xmlns:a16="http://schemas.microsoft.com/office/drawing/2014/main" id="{997EB7DF-D723-4F9F-84B8-699F98EB3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428" y="1839302"/>
            <a:ext cx="4127148" cy="491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25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BA5FD-501D-43FA-89B7-DDF656FE3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2E9CA9C1-6853-4F68-B496-3A43B0CC5B3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399"/>
            <a:ext cx="12192000" cy="682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4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E230C-47BE-40AC-B2F0-CE91C710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1838 – Matthias Schleiden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816EF-C8A3-4044-AD0E-FD40A54CF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512" y="2068829"/>
            <a:ext cx="4965469" cy="3986213"/>
          </a:xfrm>
        </p:spPr>
        <p:txBody>
          <a:bodyPr>
            <a:normAutofit/>
          </a:bodyPr>
          <a:lstStyle/>
          <a:p>
            <a:r>
              <a:rPr lang="en-US" sz="3600" dirty="0"/>
              <a:t>A botanist who concluded that all plants are made of cells </a:t>
            </a:r>
          </a:p>
        </p:txBody>
      </p:sp>
      <p:pic>
        <p:nvPicPr>
          <p:cNvPr id="5" name="Picture 4" descr="A close up of a reptile&#10;&#10;Description generated with high confidence">
            <a:extLst>
              <a:ext uri="{FF2B5EF4-FFF2-40B4-BE49-F238E27FC236}">
                <a16:creationId xmlns:a16="http://schemas.microsoft.com/office/drawing/2014/main" id="{7F197843-E62E-451C-AF9F-19EAEDFEA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61725" y="3202594"/>
            <a:ext cx="3721908" cy="3721908"/>
          </a:xfrm>
          <a:prstGeom prst="rect">
            <a:avLst/>
          </a:prstGeom>
        </p:spPr>
      </p:pic>
      <p:pic>
        <p:nvPicPr>
          <p:cNvPr id="7" name="Picture 8" descr="http://faculty.uca.edu/~benw/biol1400/pres11/img004.jpg">
            <a:extLst>
              <a:ext uri="{FF2B5EF4-FFF2-40B4-BE49-F238E27FC236}">
                <a16:creationId xmlns:a16="http://schemas.microsoft.com/office/drawing/2014/main" id="{E637296E-F303-4D17-897F-72E2FBE80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6" t="26666" r="55833" b="16666"/>
          <a:stretch>
            <a:fillRect/>
          </a:stretch>
        </p:blipFill>
        <p:spPr bwMode="auto">
          <a:xfrm>
            <a:off x="8610600" y="1932710"/>
            <a:ext cx="33909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30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ducational subjects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27.potx" id="{6B18C398-4F76-4BDC-B8A4-D02A96E0AA82}" vid="{FBF1AC64-E511-41D2-AA23-0E693E79CD77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Educational subjects presentation, chalkboard illustrations design (widescreen)</Template>
  <TotalTime>125</TotalTime>
  <Words>765</Words>
  <Application>Microsoft Office PowerPoint</Application>
  <PresentationFormat>Widescreen</PresentationFormat>
  <Paragraphs>94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Wingdings</vt:lpstr>
      <vt:lpstr>Educational subjects 16x9</vt:lpstr>
      <vt:lpstr>Bellwork #1 – 11/27/17</vt:lpstr>
      <vt:lpstr>Introduction to Cells</vt:lpstr>
      <vt:lpstr>Objectives </vt:lpstr>
      <vt:lpstr>Important events in the discovery of the cell and the development of the cell theory….</vt:lpstr>
      <vt:lpstr>1665 – Robert Hooke </vt:lpstr>
      <vt:lpstr>1673 – Anton van Leeuwenhoek</vt:lpstr>
      <vt:lpstr>1827-33 – Robert Brown </vt:lpstr>
      <vt:lpstr>PowerPoint Presentation</vt:lpstr>
      <vt:lpstr>1838 – Matthias Schleiden </vt:lpstr>
      <vt:lpstr>1839 – Theodor Schwann</vt:lpstr>
      <vt:lpstr>1855 – Rudolph Virchow</vt:lpstr>
      <vt:lpstr>The Modern Cell Theory </vt:lpstr>
      <vt:lpstr>Cells are diverse….</vt:lpstr>
      <vt:lpstr>What do all cells have in common?</vt:lpstr>
      <vt:lpstr>Cell Types </vt:lpstr>
      <vt:lpstr>Key Differences:</vt:lpstr>
      <vt:lpstr>Key Differences: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are cells so small?</vt:lpstr>
      <vt:lpstr>PowerPoint Presentation</vt:lpstr>
      <vt:lpstr>Cell Specialization and Stem Cells</vt:lpstr>
      <vt:lpstr>Do all cells in your body have the same DNA? How is it that they can become specialized?</vt:lpstr>
      <vt:lpstr>What are Stem cells and why are they important? (Please take notes) </vt:lpstr>
      <vt:lpstr>Exit Ticket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Cells</dc:title>
  <dc:creator>Megan Murphy</dc:creator>
  <cp:lastModifiedBy>Megan Murphy</cp:lastModifiedBy>
  <cp:revision>18</cp:revision>
  <dcterms:created xsi:type="dcterms:W3CDTF">2017-11-25T20:27:59Z</dcterms:created>
  <dcterms:modified xsi:type="dcterms:W3CDTF">2017-11-25T22:32:59Z</dcterms:modified>
</cp:coreProperties>
</file>