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4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10/16/2014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10/16/2014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10/16/2014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10/16/2014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10/16/2014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5019" y="0"/>
            <a:ext cx="8825658" cy="3329581"/>
          </a:xfrm>
        </p:spPr>
        <p:txBody>
          <a:bodyPr/>
          <a:lstStyle/>
          <a:p>
            <a:r>
              <a:rPr lang="en-US" sz="6000" dirty="0" smtClean="0"/>
              <a:t>AIM: How to write Lewis Dot Structures (Electron Dot Structures)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69227"/>
            <a:ext cx="12105409" cy="3595255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DO NOW: 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Read both sides of the handout.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Write the Electron configuration (orbital notation) of phosphorus atom, and phosphorus ion.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Draw the </a:t>
            </a:r>
            <a:r>
              <a:rPr lang="en-US" sz="3200" dirty="0" err="1" smtClean="0"/>
              <a:t>lewis</a:t>
            </a:r>
            <a:r>
              <a:rPr lang="en-US" sz="3200" dirty="0" smtClean="0"/>
              <a:t> dot structure for the atom and the ion. 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Lewis electron dot diagram for each 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Ca</a:t>
            </a:r>
            <a:r>
              <a:rPr lang="en-US" sz="4000" baseline="30000" dirty="0" smtClean="0"/>
              <a:t>2</a:t>
            </a:r>
            <a:r>
              <a:rPr lang="en-US" sz="4000" baseline="30000" dirty="0"/>
              <a:t>+</a:t>
            </a:r>
            <a:endParaRPr lang="en-US" sz="4000" dirty="0"/>
          </a:p>
          <a:p>
            <a:r>
              <a:rPr lang="en-US" sz="4000" dirty="0"/>
              <a:t>O</a:t>
            </a:r>
            <a:r>
              <a:rPr lang="en-US" sz="4000" baseline="30000" dirty="0"/>
              <a:t>2−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4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774" y="1226128"/>
            <a:ext cx="9790080" cy="5022272"/>
          </a:xfrm>
        </p:spPr>
        <p:txBody>
          <a:bodyPr/>
          <a:lstStyle/>
          <a:p>
            <a:r>
              <a:rPr lang="en-US" sz="3200" dirty="0"/>
              <a:t>Having lost its two original valence electrons, the Lewis electron dot diagram is just Ca2+.</a:t>
            </a:r>
          </a:p>
          <a:p>
            <a:pPr marL="0" indent="0">
              <a:buNone/>
            </a:pPr>
            <a:r>
              <a:rPr lang="en-US" sz="3200" dirty="0" smtClean="0"/>
              <a:t>							Ca2</a:t>
            </a:r>
            <a:r>
              <a:rPr lang="en-US" sz="3200" dirty="0"/>
              <a:t>+</a:t>
            </a:r>
          </a:p>
          <a:p>
            <a:r>
              <a:rPr lang="en-US" sz="3200" dirty="0"/>
              <a:t>The O2− ion has gained two electrons in its valence shell, so its Lewis electron dot diagram is as follows: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6944"/>
            <a:ext cx="12192000" cy="121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64" y="1233377"/>
            <a:ext cx="11036594" cy="5528929"/>
          </a:xfrm>
        </p:spPr>
        <p:txBody>
          <a:bodyPr>
            <a:normAutofit/>
          </a:bodyPr>
          <a:lstStyle/>
          <a:p>
            <a:r>
              <a:rPr lang="en-US" sz="4000" dirty="0"/>
              <a:t>Lewis electron dot diagrams use dots to represent valence electrons around an atomic symbol.</a:t>
            </a:r>
          </a:p>
          <a:p>
            <a:r>
              <a:rPr lang="en-US" sz="4000" dirty="0"/>
              <a:t>Lewis electron dot diagrams for ions have less (for </a:t>
            </a:r>
            <a:r>
              <a:rPr lang="en-US" sz="4000" dirty="0" err="1"/>
              <a:t>cations</a:t>
            </a:r>
            <a:r>
              <a:rPr lang="en-US" sz="4000" dirty="0"/>
              <a:t>) or more (for anions) dots than the corresponding atom.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31259"/>
            <a:ext cx="11334607" cy="53812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1. Draw </a:t>
            </a:r>
            <a:r>
              <a:rPr lang="en-US" sz="4000" dirty="0"/>
              <a:t>the Lewis electron dot diagram for each element.</a:t>
            </a:r>
          </a:p>
          <a:p>
            <a:pPr lvl="1"/>
            <a:r>
              <a:rPr lang="en-US" sz="4000" dirty="0"/>
              <a:t>bromine</a:t>
            </a:r>
          </a:p>
          <a:p>
            <a:pPr lvl="1"/>
            <a:r>
              <a:rPr lang="en-US" sz="4000" dirty="0"/>
              <a:t>gallium</a:t>
            </a:r>
          </a:p>
          <a:p>
            <a:pPr marL="0" indent="0">
              <a:buNone/>
            </a:pPr>
            <a:r>
              <a:rPr lang="en-US" sz="4000" dirty="0" smtClean="0"/>
              <a:t>2. Draw </a:t>
            </a:r>
            <a:r>
              <a:rPr lang="en-US" sz="4000" dirty="0"/>
              <a:t>the Lewis electron dot diagram for each ion.</a:t>
            </a:r>
          </a:p>
          <a:p>
            <a:pPr lvl="1"/>
            <a:r>
              <a:rPr lang="en-US" sz="4000" dirty="0"/>
              <a:t>Mg</a:t>
            </a:r>
            <a:r>
              <a:rPr lang="en-US" sz="4000" baseline="30000" dirty="0"/>
              <a:t>2+</a:t>
            </a:r>
            <a:endParaRPr lang="en-US" sz="4000" dirty="0"/>
          </a:p>
          <a:p>
            <a:pPr lvl="1"/>
            <a:r>
              <a:rPr lang="en-US" sz="4000" dirty="0"/>
              <a:t>S</a:t>
            </a:r>
            <a:r>
              <a:rPr lang="en-US" sz="4000" baseline="30000" dirty="0"/>
              <a:t>2−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0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Valence Electrons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31259"/>
            <a:ext cx="8946541" cy="4195481"/>
          </a:xfrm>
        </p:spPr>
        <p:txBody>
          <a:bodyPr/>
          <a:lstStyle/>
          <a:p>
            <a:r>
              <a:rPr lang="en-US" sz="4000" dirty="0" smtClean="0"/>
              <a:t>Valence Electrons are the electrons in the highest occupied energy level of an atom</a:t>
            </a:r>
          </a:p>
          <a:p>
            <a:r>
              <a:rPr lang="en-US" sz="4000" dirty="0" smtClean="0"/>
              <a:t>You can tell the number of valence electrons from the group number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Octet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05346"/>
            <a:ext cx="9403742" cy="5043054"/>
          </a:xfrm>
        </p:spPr>
        <p:txBody>
          <a:bodyPr>
            <a:noAutofit/>
          </a:bodyPr>
          <a:lstStyle/>
          <a:p>
            <a:r>
              <a:rPr lang="en-US" sz="4000" b="1" dirty="0"/>
              <a:t>O</a:t>
            </a:r>
            <a:r>
              <a:rPr lang="en-US" sz="4000" b="1" dirty="0" smtClean="0"/>
              <a:t>ctet </a:t>
            </a:r>
            <a:r>
              <a:rPr lang="en-US" sz="4000" b="1" dirty="0"/>
              <a:t>rule</a:t>
            </a:r>
            <a:r>
              <a:rPr lang="en-US" sz="4000" dirty="0"/>
              <a:t> says that atoms like to have full outer shells of only eight electrons</a:t>
            </a:r>
            <a:r>
              <a:rPr lang="en-US" sz="4000" dirty="0" smtClean="0"/>
              <a:t>.</a:t>
            </a:r>
          </a:p>
          <a:p>
            <a:r>
              <a:rPr lang="en-US" sz="4000" dirty="0"/>
              <a:t>Atoms will lose or gain valence electrons to make their outer shells full with eight electrons, and they do this by bonding with other atoms.</a:t>
            </a:r>
          </a:p>
        </p:txBody>
      </p:sp>
    </p:spTree>
    <p:extLst>
      <p:ext uri="{BB962C8B-B14F-4D97-AF65-F5344CB8AC3E}">
        <p14:creationId xmlns:p14="http://schemas.microsoft.com/office/powerpoint/2010/main" val="24497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Lewis Dot Structure (Electron Dot Structure)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 </a:t>
            </a:r>
            <a:r>
              <a:rPr lang="en-US" sz="3600" b="1" dirty="0"/>
              <a:t>Lewis dot structure</a:t>
            </a:r>
            <a:r>
              <a:rPr lang="en-US" sz="3600" dirty="0"/>
              <a:t> is a quick and easy diagram that shows the valence electrons in an element. In a Lewis structure, the nucleus of the element is represented by its symbol. The valence electrons are represented by dots placed around the symbol in </a:t>
            </a:r>
            <a:r>
              <a:rPr lang="en-US" sz="3600" dirty="0" smtClean="0"/>
              <a:t>pairs.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093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358486"/>
            <a:ext cx="3994163" cy="6141027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886199" y="452718"/>
            <a:ext cx="7169727" cy="6103946"/>
          </a:xfrm>
        </p:spPr>
        <p:txBody>
          <a:bodyPr>
            <a:noAutofit/>
          </a:bodyPr>
          <a:lstStyle/>
          <a:p>
            <a:r>
              <a:rPr lang="en-US" sz="4000" b="1" dirty="0"/>
              <a:t>Rule #1</a:t>
            </a:r>
            <a:r>
              <a:rPr lang="en-US" sz="4000" dirty="0"/>
              <a:t>. No side can have more than two dots because each orbital can only hold two electrons</a:t>
            </a:r>
            <a:r>
              <a:rPr lang="en-US" sz="4000" dirty="0" smtClean="0"/>
              <a:t>.</a:t>
            </a:r>
            <a:endParaRPr lang="en-US" sz="4000" dirty="0"/>
          </a:p>
          <a:p>
            <a:r>
              <a:rPr lang="en-US" sz="4000" b="1" dirty="0"/>
              <a:t>Rule #2</a:t>
            </a:r>
            <a:r>
              <a:rPr lang="en-US" sz="4000" dirty="0"/>
              <a:t>. When filling the sides of the element symbol each side gets one dot before doubling </a:t>
            </a:r>
            <a:r>
              <a:rPr lang="en-US" sz="4000" dirty="0" smtClean="0"/>
              <a:t>up. Exceptions are hydrogen and </a:t>
            </a:r>
            <a:r>
              <a:rPr lang="en-US" sz="4000" dirty="0" err="1" smtClean="0"/>
              <a:t>heliem</a:t>
            </a:r>
            <a:r>
              <a:rPr lang="en-US" sz="4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68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Across Period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media1.shmoop.com/images/chemistry/chembook_bonds_graphik_3c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22" y="2411909"/>
            <a:ext cx="10570987" cy="145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6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</a:t>
            </a:r>
            <a:r>
              <a:rPr lang="en-US" dirty="0" err="1" smtClean="0"/>
              <a:t>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47737" y="1689236"/>
            <a:ext cx="8946541" cy="4195481"/>
          </a:xfrm>
        </p:spPr>
        <p:txBody>
          <a:bodyPr/>
          <a:lstStyle/>
          <a:p>
            <a:r>
              <a:rPr lang="en-US" sz="4000" dirty="0" smtClean="0"/>
              <a:t>A positively charged ion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977" y="3514902"/>
            <a:ext cx="12856977" cy="25713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7982" y="2556164"/>
            <a:ext cx="10328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        Na        </a:t>
            </a:r>
            <a:r>
              <a:rPr lang="en-US" sz="3600" dirty="0" smtClean="0">
                <a:sym typeface="Wingdings" panose="05000000000000000000" pitchFamily="2" charset="2"/>
              </a:rPr>
              <a:t>       Na</a:t>
            </a:r>
            <a:r>
              <a:rPr lang="en-US" sz="3600" baseline="30000" dirty="0" smtClean="0">
                <a:sym typeface="Wingdings" panose="05000000000000000000" pitchFamily="2" charset="2"/>
              </a:rPr>
              <a:t>+</a:t>
            </a:r>
            <a:r>
              <a:rPr lang="en-US" sz="3600" dirty="0" smtClean="0">
                <a:sym typeface="Wingdings" panose="05000000000000000000" pitchFamily="2" charset="2"/>
              </a:rPr>
              <a:t>     +      e</a:t>
            </a:r>
            <a:r>
              <a:rPr lang="en-US" sz="3600" baseline="30000" dirty="0" smtClean="0">
                <a:sym typeface="Wingdings" panose="05000000000000000000" pitchFamily="2" charset="2"/>
              </a:rPr>
              <a:t>-</a:t>
            </a:r>
            <a:endParaRPr lang="en-US" sz="3600" dirty="0"/>
          </a:p>
        </p:txBody>
      </p:sp>
      <p:sp>
        <p:nvSpPr>
          <p:cNvPr id="9" name="Oval 8"/>
          <p:cNvSpPr/>
          <p:nvPr/>
        </p:nvSpPr>
        <p:spPr>
          <a:xfrm>
            <a:off x="3605645" y="2732809"/>
            <a:ext cx="83128" cy="1039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8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400" dirty="0" smtClean="0"/>
              <a:t>Mg    </a:t>
            </a:r>
            <a:r>
              <a:rPr lang="en-US" sz="4400" dirty="0" smtClean="0">
                <a:sym typeface="Wingdings" panose="05000000000000000000" pitchFamily="2" charset="2"/>
              </a:rPr>
              <a:t>       Mg</a:t>
            </a:r>
            <a:r>
              <a:rPr lang="en-US" sz="4400" baseline="30000" dirty="0" smtClean="0">
                <a:sym typeface="Wingdings" panose="05000000000000000000" pitchFamily="2" charset="2"/>
              </a:rPr>
              <a:t>2+</a:t>
            </a:r>
            <a:r>
              <a:rPr lang="en-US" sz="4400" dirty="0" smtClean="0">
                <a:sym typeface="Wingdings" panose="05000000000000000000" pitchFamily="2" charset="2"/>
              </a:rPr>
              <a:t>       +   2e</a:t>
            </a:r>
            <a:r>
              <a:rPr lang="en-US" sz="4400" baseline="30000" dirty="0" smtClean="0">
                <a:sym typeface="Wingdings" panose="05000000000000000000" pitchFamily="2" charset="2"/>
              </a:rPr>
              <a:t>-</a:t>
            </a:r>
            <a:endParaRPr lang="en-US" sz="4400" dirty="0"/>
          </a:p>
        </p:txBody>
      </p:sp>
      <p:sp>
        <p:nvSpPr>
          <p:cNvPr id="4" name="Oval 3"/>
          <p:cNvSpPr/>
          <p:nvPr/>
        </p:nvSpPr>
        <p:spPr>
          <a:xfrm>
            <a:off x="1028700" y="3719945"/>
            <a:ext cx="145473" cy="1454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16282" y="3719945"/>
            <a:ext cx="145473" cy="1454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6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Anions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28" y="1226128"/>
            <a:ext cx="9509526" cy="5022272"/>
          </a:xfrm>
        </p:spPr>
        <p:txBody>
          <a:bodyPr/>
          <a:lstStyle/>
          <a:p>
            <a:r>
              <a:rPr lang="en-US" sz="4000" dirty="0" smtClean="0"/>
              <a:t>Negatively charged particles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sz="4000" dirty="0" smtClean="0"/>
              <a:t>Cl        +       1e</a:t>
            </a:r>
            <a:r>
              <a:rPr lang="en-US" sz="4000" baseline="30000" dirty="0" smtClean="0"/>
              <a:t>-</a:t>
            </a:r>
            <a:r>
              <a:rPr lang="en-US" sz="4000" dirty="0" smtClean="0"/>
              <a:t>          </a:t>
            </a:r>
            <a:r>
              <a:rPr lang="en-US" sz="4000" dirty="0" smtClean="0">
                <a:sym typeface="Wingdings" panose="05000000000000000000" pitchFamily="2" charset="2"/>
              </a:rPr>
              <a:t>         Cl  </a:t>
            </a:r>
            <a:r>
              <a:rPr lang="en-US" sz="4000" baseline="30000" dirty="0">
                <a:sym typeface="Wingdings" panose="05000000000000000000" pitchFamily="2" charset="2"/>
              </a:rPr>
              <a:t>-</a:t>
            </a:r>
            <a:endParaRPr lang="en-US" sz="4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6592"/>
            <a:ext cx="12236500" cy="24473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54348" y="2806527"/>
            <a:ext cx="145473" cy="1454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77290" y="2782351"/>
            <a:ext cx="145473" cy="1454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458" y="3047492"/>
            <a:ext cx="164606" cy="164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742" y="3047492"/>
            <a:ext cx="164606" cy="16460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08875" y="3302989"/>
            <a:ext cx="145473" cy="1454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38300" y="3490027"/>
            <a:ext cx="145473" cy="1454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50027" y="3484173"/>
            <a:ext cx="145473" cy="1454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008546" y="2974755"/>
            <a:ext cx="145473" cy="1454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981832" y="3346697"/>
            <a:ext cx="145473" cy="1454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777451" y="2749279"/>
            <a:ext cx="145473" cy="1454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436964" y="2741783"/>
            <a:ext cx="145473" cy="1454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295" y="3013225"/>
            <a:ext cx="164606" cy="1646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623" y="3346697"/>
            <a:ext cx="164606" cy="1646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134" y="3490027"/>
            <a:ext cx="164606" cy="1646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884" y="3481446"/>
            <a:ext cx="164606" cy="1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3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882</TotalTime>
  <Words>274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Wingdings 3</vt:lpstr>
      <vt:lpstr>Ion</vt:lpstr>
      <vt:lpstr>AIM: How to write Lewis Dot Structures (Electron Dot Structures)</vt:lpstr>
      <vt:lpstr>Valence Electrons</vt:lpstr>
      <vt:lpstr>Octet Rule</vt:lpstr>
      <vt:lpstr>Lewis Dot Structure (Electron Dot Structure)</vt:lpstr>
      <vt:lpstr>PowerPoint Presentation</vt:lpstr>
      <vt:lpstr>Across Period 2</vt:lpstr>
      <vt:lpstr>Formation of Cations</vt:lpstr>
      <vt:lpstr>PowerPoint Presentation</vt:lpstr>
      <vt:lpstr>Formation of Anions</vt:lpstr>
      <vt:lpstr>What is the Lewis electron dot diagram for each ion? </vt:lpstr>
      <vt:lpstr>Solution</vt:lpstr>
      <vt:lpstr>SUMMARY</vt:lpstr>
      <vt:lpstr>PRACTICE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 Minadis</dc:creator>
  <cp:lastModifiedBy>Lia Minadis</cp:lastModifiedBy>
  <cp:revision>11</cp:revision>
  <dcterms:created xsi:type="dcterms:W3CDTF">2014-10-14T01:08:09Z</dcterms:created>
  <dcterms:modified xsi:type="dcterms:W3CDTF">2014-10-16T21:49:14Z</dcterms:modified>
</cp:coreProperties>
</file>