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6" autoAdjust="0"/>
    <p:restoredTop sz="94660"/>
  </p:normalViewPr>
  <p:slideViewPr>
    <p:cSldViewPr snapToGrid="0">
      <p:cViewPr varScale="1">
        <p:scale>
          <a:sx n="90" d="100"/>
          <a:sy n="90" d="100"/>
        </p:scale>
        <p:origin x="48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D20E394-8A72-48CE-94EA-4298A00C0889}" type="doc">
      <dgm:prSet loTypeId="urn:microsoft.com/office/officeart/2016/7/layout/BasicLinearProcessNumbered" loCatId="process" qsTypeId="urn:microsoft.com/office/officeart/2005/8/quickstyle/simple1" qsCatId="simple" csTypeId="urn:microsoft.com/office/officeart/2005/8/colors/colorful4" csCatId="colorful"/>
      <dgm:spPr/>
      <dgm:t>
        <a:bodyPr/>
        <a:lstStyle/>
        <a:p>
          <a:endParaRPr lang="en-US"/>
        </a:p>
      </dgm:t>
    </dgm:pt>
    <dgm:pt modelId="{B3AA3F29-9E06-42AD-B151-EBD41B39B6BF}">
      <dgm:prSet/>
      <dgm:spPr/>
      <dgm:t>
        <a:bodyPr/>
        <a:lstStyle/>
        <a:p>
          <a:r>
            <a:rPr lang="en-US"/>
            <a:t>Describe in writing and through illustration the main events in the cell cycle (interphase, mitosis, and cytokinesis), including the differences in plant and animal cell division. </a:t>
          </a:r>
        </a:p>
      </dgm:t>
    </dgm:pt>
    <dgm:pt modelId="{85006679-6DBB-4901-9F54-5CCDF9C3EBF2}" type="parTrans" cxnId="{7FA6AD9D-E746-4ED2-B49A-538FEF106891}">
      <dgm:prSet/>
      <dgm:spPr/>
      <dgm:t>
        <a:bodyPr/>
        <a:lstStyle/>
        <a:p>
          <a:endParaRPr lang="en-US"/>
        </a:p>
      </dgm:t>
    </dgm:pt>
    <dgm:pt modelId="{DD6B48A6-A3CB-4D1A-A33C-E864E11CF7E1}" type="sibTrans" cxnId="{7FA6AD9D-E746-4ED2-B49A-538FEF106891}">
      <dgm:prSet phldrT="1" phldr="0"/>
      <dgm:spPr/>
      <dgm:t>
        <a:bodyPr/>
        <a:lstStyle/>
        <a:p>
          <a:r>
            <a:rPr lang="en-US"/>
            <a:t>1</a:t>
          </a:r>
        </a:p>
      </dgm:t>
    </dgm:pt>
    <dgm:pt modelId="{76564631-E29D-43F7-9502-CC0F4D27DD19}">
      <dgm:prSet/>
      <dgm:spPr/>
      <dgm:t>
        <a:bodyPr/>
        <a:lstStyle/>
        <a:p>
          <a:r>
            <a:rPr lang="en-US"/>
            <a:t>List in order and describe, through writing and illustration the stages of mitosis (prophase, metaphase, anaphase, and telophase). </a:t>
          </a:r>
        </a:p>
      </dgm:t>
    </dgm:pt>
    <dgm:pt modelId="{4D670D13-0480-46BB-8396-143DF57A822B}" type="parTrans" cxnId="{8526CC19-6D84-43E4-AD51-7EE48B7AB48D}">
      <dgm:prSet/>
      <dgm:spPr/>
      <dgm:t>
        <a:bodyPr/>
        <a:lstStyle/>
        <a:p>
          <a:endParaRPr lang="en-US"/>
        </a:p>
      </dgm:t>
    </dgm:pt>
    <dgm:pt modelId="{90DBF201-AA47-43ED-ACCB-0B4CEF1F1E4F}" type="sibTrans" cxnId="{8526CC19-6D84-43E4-AD51-7EE48B7AB48D}">
      <dgm:prSet phldrT="2" phldr="0"/>
      <dgm:spPr/>
      <dgm:t>
        <a:bodyPr/>
        <a:lstStyle/>
        <a:p>
          <a:r>
            <a:rPr lang="en-US"/>
            <a:t>2</a:t>
          </a:r>
        </a:p>
      </dgm:t>
    </dgm:pt>
    <dgm:pt modelId="{C0D103BF-D120-4078-8FC1-661E2DD1093E}" type="pres">
      <dgm:prSet presAssocID="{CD20E394-8A72-48CE-94EA-4298A00C0889}" presName="Name0" presStyleCnt="0">
        <dgm:presLayoutVars>
          <dgm:animLvl val="lvl"/>
          <dgm:resizeHandles val="exact"/>
        </dgm:presLayoutVars>
      </dgm:prSet>
      <dgm:spPr/>
    </dgm:pt>
    <dgm:pt modelId="{8196D763-7E5B-4F5C-9233-4B5FCB7956BC}" type="pres">
      <dgm:prSet presAssocID="{B3AA3F29-9E06-42AD-B151-EBD41B39B6BF}" presName="compositeNode" presStyleCnt="0">
        <dgm:presLayoutVars>
          <dgm:bulletEnabled val="1"/>
        </dgm:presLayoutVars>
      </dgm:prSet>
      <dgm:spPr/>
    </dgm:pt>
    <dgm:pt modelId="{36844059-F392-4EFC-B950-74032D62EA1D}" type="pres">
      <dgm:prSet presAssocID="{B3AA3F29-9E06-42AD-B151-EBD41B39B6BF}" presName="bgRect" presStyleLbl="bgAccFollowNode1" presStyleIdx="0" presStyleCnt="2"/>
      <dgm:spPr/>
    </dgm:pt>
    <dgm:pt modelId="{B4204D68-8995-4709-8B80-6F0A814B1421}" type="pres">
      <dgm:prSet presAssocID="{DD6B48A6-A3CB-4D1A-A33C-E864E11CF7E1}" presName="sibTransNodeCircle" presStyleLbl="alignNode1" presStyleIdx="0" presStyleCnt="4">
        <dgm:presLayoutVars>
          <dgm:chMax val="0"/>
          <dgm:bulletEnabled/>
        </dgm:presLayoutVars>
      </dgm:prSet>
      <dgm:spPr/>
    </dgm:pt>
    <dgm:pt modelId="{0E711DF3-800E-4048-9C3C-49CCD55DF2BD}" type="pres">
      <dgm:prSet presAssocID="{B3AA3F29-9E06-42AD-B151-EBD41B39B6BF}" presName="bottomLine" presStyleLbl="alignNode1" presStyleIdx="1" presStyleCnt="4">
        <dgm:presLayoutVars/>
      </dgm:prSet>
      <dgm:spPr/>
    </dgm:pt>
    <dgm:pt modelId="{4E9509DF-2D18-4292-BE76-2526119FA9D1}" type="pres">
      <dgm:prSet presAssocID="{B3AA3F29-9E06-42AD-B151-EBD41B39B6BF}" presName="nodeText" presStyleLbl="bgAccFollowNode1" presStyleIdx="0" presStyleCnt="2">
        <dgm:presLayoutVars>
          <dgm:bulletEnabled val="1"/>
        </dgm:presLayoutVars>
      </dgm:prSet>
      <dgm:spPr/>
    </dgm:pt>
    <dgm:pt modelId="{BBACD528-AC85-497E-B24B-F3D33FEE8F91}" type="pres">
      <dgm:prSet presAssocID="{DD6B48A6-A3CB-4D1A-A33C-E864E11CF7E1}" presName="sibTrans" presStyleCnt="0"/>
      <dgm:spPr/>
    </dgm:pt>
    <dgm:pt modelId="{C5C414D6-C959-41DC-93AC-8F2061B24164}" type="pres">
      <dgm:prSet presAssocID="{76564631-E29D-43F7-9502-CC0F4D27DD19}" presName="compositeNode" presStyleCnt="0">
        <dgm:presLayoutVars>
          <dgm:bulletEnabled val="1"/>
        </dgm:presLayoutVars>
      </dgm:prSet>
      <dgm:spPr/>
    </dgm:pt>
    <dgm:pt modelId="{44EE266E-E094-4BA9-B760-B8ECFB55917A}" type="pres">
      <dgm:prSet presAssocID="{76564631-E29D-43F7-9502-CC0F4D27DD19}" presName="bgRect" presStyleLbl="bgAccFollowNode1" presStyleIdx="1" presStyleCnt="2"/>
      <dgm:spPr/>
    </dgm:pt>
    <dgm:pt modelId="{690516C2-915F-4257-9120-8485EF294591}" type="pres">
      <dgm:prSet presAssocID="{90DBF201-AA47-43ED-ACCB-0B4CEF1F1E4F}" presName="sibTransNodeCircle" presStyleLbl="alignNode1" presStyleIdx="2" presStyleCnt="4">
        <dgm:presLayoutVars>
          <dgm:chMax val="0"/>
          <dgm:bulletEnabled/>
        </dgm:presLayoutVars>
      </dgm:prSet>
      <dgm:spPr/>
    </dgm:pt>
    <dgm:pt modelId="{83FC2851-EE05-45C2-97CB-18723A4ED6F0}" type="pres">
      <dgm:prSet presAssocID="{76564631-E29D-43F7-9502-CC0F4D27DD19}" presName="bottomLine" presStyleLbl="alignNode1" presStyleIdx="3" presStyleCnt="4">
        <dgm:presLayoutVars/>
      </dgm:prSet>
      <dgm:spPr/>
    </dgm:pt>
    <dgm:pt modelId="{FFAC54A2-6CB1-4E77-B699-A5F5D64E7AFE}" type="pres">
      <dgm:prSet presAssocID="{76564631-E29D-43F7-9502-CC0F4D27DD19}" presName="nodeText" presStyleLbl="bgAccFollowNode1" presStyleIdx="1" presStyleCnt="2">
        <dgm:presLayoutVars>
          <dgm:bulletEnabled val="1"/>
        </dgm:presLayoutVars>
      </dgm:prSet>
      <dgm:spPr/>
    </dgm:pt>
  </dgm:ptLst>
  <dgm:cxnLst>
    <dgm:cxn modelId="{0EC1D605-3F81-4B5E-90CA-74193DF159AA}" type="presOf" srcId="{DD6B48A6-A3CB-4D1A-A33C-E864E11CF7E1}" destId="{B4204D68-8995-4709-8B80-6F0A814B1421}" srcOrd="0" destOrd="0" presId="urn:microsoft.com/office/officeart/2016/7/layout/BasicLinearProcessNumbered"/>
    <dgm:cxn modelId="{CD274C08-4776-440D-9C03-EFE2F4C34180}" type="presOf" srcId="{76564631-E29D-43F7-9502-CC0F4D27DD19}" destId="{FFAC54A2-6CB1-4E77-B699-A5F5D64E7AFE}" srcOrd="1" destOrd="0" presId="urn:microsoft.com/office/officeart/2016/7/layout/BasicLinearProcessNumbered"/>
    <dgm:cxn modelId="{7E92B214-54DE-42C9-A414-021FB3B740FA}" type="presOf" srcId="{76564631-E29D-43F7-9502-CC0F4D27DD19}" destId="{44EE266E-E094-4BA9-B760-B8ECFB55917A}" srcOrd="0" destOrd="0" presId="urn:microsoft.com/office/officeart/2016/7/layout/BasicLinearProcessNumbered"/>
    <dgm:cxn modelId="{74EE5218-2DD5-4057-BCF3-325505F7D757}" type="presOf" srcId="{90DBF201-AA47-43ED-ACCB-0B4CEF1F1E4F}" destId="{690516C2-915F-4257-9120-8485EF294591}" srcOrd="0" destOrd="0" presId="urn:microsoft.com/office/officeart/2016/7/layout/BasicLinearProcessNumbered"/>
    <dgm:cxn modelId="{8526CC19-6D84-43E4-AD51-7EE48B7AB48D}" srcId="{CD20E394-8A72-48CE-94EA-4298A00C0889}" destId="{76564631-E29D-43F7-9502-CC0F4D27DD19}" srcOrd="1" destOrd="0" parTransId="{4D670D13-0480-46BB-8396-143DF57A822B}" sibTransId="{90DBF201-AA47-43ED-ACCB-0B4CEF1F1E4F}"/>
    <dgm:cxn modelId="{05E27446-5900-41F8-BEC1-9D4591C8136A}" type="presOf" srcId="{B3AA3F29-9E06-42AD-B151-EBD41B39B6BF}" destId="{4E9509DF-2D18-4292-BE76-2526119FA9D1}" srcOrd="1" destOrd="0" presId="urn:microsoft.com/office/officeart/2016/7/layout/BasicLinearProcessNumbered"/>
    <dgm:cxn modelId="{7FA6AD9D-E746-4ED2-B49A-538FEF106891}" srcId="{CD20E394-8A72-48CE-94EA-4298A00C0889}" destId="{B3AA3F29-9E06-42AD-B151-EBD41B39B6BF}" srcOrd="0" destOrd="0" parTransId="{85006679-6DBB-4901-9F54-5CCDF9C3EBF2}" sibTransId="{DD6B48A6-A3CB-4D1A-A33C-E864E11CF7E1}"/>
    <dgm:cxn modelId="{3CADBEB2-3A80-4F95-BC0C-5F7D586EEB74}" type="presOf" srcId="{CD20E394-8A72-48CE-94EA-4298A00C0889}" destId="{C0D103BF-D120-4078-8FC1-661E2DD1093E}" srcOrd="0" destOrd="0" presId="urn:microsoft.com/office/officeart/2016/7/layout/BasicLinearProcessNumbered"/>
    <dgm:cxn modelId="{331AC5FF-DC26-4922-B4BD-D1550E80EFEB}" type="presOf" srcId="{B3AA3F29-9E06-42AD-B151-EBD41B39B6BF}" destId="{36844059-F392-4EFC-B950-74032D62EA1D}" srcOrd="0" destOrd="0" presId="urn:microsoft.com/office/officeart/2016/7/layout/BasicLinearProcessNumbered"/>
    <dgm:cxn modelId="{19E65727-1EC5-4747-9FE5-5A43D6747B6B}" type="presParOf" srcId="{C0D103BF-D120-4078-8FC1-661E2DD1093E}" destId="{8196D763-7E5B-4F5C-9233-4B5FCB7956BC}" srcOrd="0" destOrd="0" presId="urn:microsoft.com/office/officeart/2016/7/layout/BasicLinearProcessNumbered"/>
    <dgm:cxn modelId="{8D06CE50-3A4C-4881-A428-65E8BBBB4B46}" type="presParOf" srcId="{8196D763-7E5B-4F5C-9233-4B5FCB7956BC}" destId="{36844059-F392-4EFC-B950-74032D62EA1D}" srcOrd="0" destOrd="0" presId="urn:microsoft.com/office/officeart/2016/7/layout/BasicLinearProcessNumbered"/>
    <dgm:cxn modelId="{534CBA68-1CE0-4CB9-8AFF-5669F045FB47}" type="presParOf" srcId="{8196D763-7E5B-4F5C-9233-4B5FCB7956BC}" destId="{B4204D68-8995-4709-8B80-6F0A814B1421}" srcOrd="1" destOrd="0" presId="urn:microsoft.com/office/officeart/2016/7/layout/BasicLinearProcessNumbered"/>
    <dgm:cxn modelId="{0109F03A-F10C-44F9-82D8-F32BE4D31BA6}" type="presParOf" srcId="{8196D763-7E5B-4F5C-9233-4B5FCB7956BC}" destId="{0E711DF3-800E-4048-9C3C-49CCD55DF2BD}" srcOrd="2" destOrd="0" presId="urn:microsoft.com/office/officeart/2016/7/layout/BasicLinearProcessNumbered"/>
    <dgm:cxn modelId="{79BFFC8E-14F7-4BC7-BBCC-173F8FEC58A2}" type="presParOf" srcId="{8196D763-7E5B-4F5C-9233-4B5FCB7956BC}" destId="{4E9509DF-2D18-4292-BE76-2526119FA9D1}" srcOrd="3" destOrd="0" presId="urn:microsoft.com/office/officeart/2016/7/layout/BasicLinearProcessNumbered"/>
    <dgm:cxn modelId="{E271E995-6797-4EEC-AB44-C53CEBF9BCB6}" type="presParOf" srcId="{C0D103BF-D120-4078-8FC1-661E2DD1093E}" destId="{BBACD528-AC85-497E-B24B-F3D33FEE8F91}" srcOrd="1" destOrd="0" presId="urn:microsoft.com/office/officeart/2016/7/layout/BasicLinearProcessNumbered"/>
    <dgm:cxn modelId="{AE01F14D-6396-49D7-9B10-F64D6CF1901D}" type="presParOf" srcId="{C0D103BF-D120-4078-8FC1-661E2DD1093E}" destId="{C5C414D6-C959-41DC-93AC-8F2061B24164}" srcOrd="2" destOrd="0" presId="urn:microsoft.com/office/officeart/2016/7/layout/BasicLinearProcessNumbered"/>
    <dgm:cxn modelId="{1FEDD453-C03D-479E-BA82-2009E361E6FC}" type="presParOf" srcId="{C5C414D6-C959-41DC-93AC-8F2061B24164}" destId="{44EE266E-E094-4BA9-B760-B8ECFB55917A}" srcOrd="0" destOrd="0" presId="urn:microsoft.com/office/officeart/2016/7/layout/BasicLinearProcessNumbered"/>
    <dgm:cxn modelId="{D32DCA5E-29E7-42C6-A870-5BED74AF0189}" type="presParOf" srcId="{C5C414D6-C959-41DC-93AC-8F2061B24164}" destId="{690516C2-915F-4257-9120-8485EF294591}" srcOrd="1" destOrd="0" presId="urn:microsoft.com/office/officeart/2016/7/layout/BasicLinearProcessNumbered"/>
    <dgm:cxn modelId="{E65CB20F-8EC7-4E54-8724-AE245156395F}" type="presParOf" srcId="{C5C414D6-C959-41DC-93AC-8F2061B24164}" destId="{83FC2851-EE05-45C2-97CB-18723A4ED6F0}" srcOrd="2" destOrd="0" presId="urn:microsoft.com/office/officeart/2016/7/layout/BasicLinearProcessNumbered"/>
    <dgm:cxn modelId="{083B57AA-6CBE-4621-A77F-B6C882F4B052}" type="presParOf" srcId="{C5C414D6-C959-41DC-93AC-8F2061B24164}" destId="{FFAC54A2-6CB1-4E77-B699-A5F5D64E7AFE}" srcOrd="3" destOrd="0" presId="urn:microsoft.com/office/officeart/2016/7/layout/BasicLinear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844059-F392-4EFC-B950-74032D62EA1D}">
      <dsp:nvSpPr>
        <dsp:cNvPr id="0" name=""/>
        <dsp:cNvSpPr/>
      </dsp:nvSpPr>
      <dsp:spPr>
        <a:xfrm>
          <a:off x="1283" y="0"/>
          <a:ext cx="5006206" cy="4154488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0303" tIns="330200" rIns="390303" bIns="33020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Describe in writing and through illustration the main events in the cell cycle (interphase, mitosis, and cytokinesis), including the differences in plant and animal cell division. </a:t>
          </a:r>
        </a:p>
      </dsp:txBody>
      <dsp:txXfrm>
        <a:off x="1283" y="1578705"/>
        <a:ext cx="5006206" cy="2492692"/>
      </dsp:txXfrm>
    </dsp:sp>
    <dsp:sp modelId="{B4204D68-8995-4709-8B80-6F0A814B1421}">
      <dsp:nvSpPr>
        <dsp:cNvPr id="0" name=""/>
        <dsp:cNvSpPr/>
      </dsp:nvSpPr>
      <dsp:spPr>
        <a:xfrm>
          <a:off x="1881213" y="415448"/>
          <a:ext cx="1246346" cy="1246346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7170" tIns="12700" rIns="97170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1</a:t>
          </a:r>
        </a:p>
      </dsp:txBody>
      <dsp:txXfrm>
        <a:off x="2063736" y="597971"/>
        <a:ext cx="881300" cy="881300"/>
      </dsp:txXfrm>
    </dsp:sp>
    <dsp:sp modelId="{0E711DF3-800E-4048-9C3C-49CCD55DF2BD}">
      <dsp:nvSpPr>
        <dsp:cNvPr id="0" name=""/>
        <dsp:cNvSpPr/>
      </dsp:nvSpPr>
      <dsp:spPr>
        <a:xfrm>
          <a:off x="1283" y="4154416"/>
          <a:ext cx="5006206" cy="72"/>
        </a:xfrm>
        <a:prstGeom prst="rect">
          <a:avLst/>
        </a:prstGeom>
        <a:solidFill>
          <a:schemeClr val="accent4">
            <a:hueOff val="3266964"/>
            <a:satOff val="-13592"/>
            <a:lumOff val="3203"/>
            <a:alphaOff val="0"/>
          </a:schemeClr>
        </a:solidFill>
        <a:ln w="12700" cap="flat" cmpd="sng" algn="ctr">
          <a:solidFill>
            <a:schemeClr val="accent4">
              <a:hueOff val="3266964"/>
              <a:satOff val="-13592"/>
              <a:lumOff val="320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EE266E-E094-4BA9-B760-B8ECFB55917A}">
      <dsp:nvSpPr>
        <dsp:cNvPr id="0" name=""/>
        <dsp:cNvSpPr/>
      </dsp:nvSpPr>
      <dsp:spPr>
        <a:xfrm>
          <a:off x="5508110" y="0"/>
          <a:ext cx="5006206" cy="4154488"/>
        </a:xfrm>
        <a:prstGeom prst="rect">
          <a:avLst/>
        </a:prstGeom>
        <a:solidFill>
          <a:schemeClr val="accent4">
            <a:tint val="40000"/>
            <a:alpha val="90000"/>
            <a:hueOff val="10861925"/>
            <a:satOff val="-51245"/>
            <a:lumOff val="-1851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10861925"/>
              <a:satOff val="-51245"/>
              <a:lumOff val="-185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0303" tIns="330200" rIns="390303" bIns="33020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List in order and describe, through writing and illustration the stages of mitosis (prophase, metaphase, anaphase, and telophase). </a:t>
          </a:r>
        </a:p>
      </dsp:txBody>
      <dsp:txXfrm>
        <a:off x="5508110" y="1578705"/>
        <a:ext cx="5006206" cy="2492692"/>
      </dsp:txXfrm>
    </dsp:sp>
    <dsp:sp modelId="{690516C2-915F-4257-9120-8485EF294591}">
      <dsp:nvSpPr>
        <dsp:cNvPr id="0" name=""/>
        <dsp:cNvSpPr/>
      </dsp:nvSpPr>
      <dsp:spPr>
        <a:xfrm>
          <a:off x="7388040" y="415448"/>
          <a:ext cx="1246346" cy="1246346"/>
        </a:xfrm>
        <a:prstGeom prst="ellipse">
          <a:avLst/>
        </a:prstGeom>
        <a:solidFill>
          <a:schemeClr val="accent4">
            <a:hueOff val="6533927"/>
            <a:satOff val="-27185"/>
            <a:lumOff val="6405"/>
            <a:alphaOff val="0"/>
          </a:schemeClr>
        </a:solidFill>
        <a:ln w="12700" cap="flat" cmpd="sng" algn="ctr">
          <a:solidFill>
            <a:schemeClr val="accent4">
              <a:hueOff val="6533927"/>
              <a:satOff val="-27185"/>
              <a:lumOff val="640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7170" tIns="12700" rIns="97170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2</a:t>
          </a:r>
        </a:p>
      </dsp:txBody>
      <dsp:txXfrm>
        <a:off x="7570563" y="597971"/>
        <a:ext cx="881300" cy="881300"/>
      </dsp:txXfrm>
    </dsp:sp>
    <dsp:sp modelId="{83FC2851-EE05-45C2-97CB-18723A4ED6F0}">
      <dsp:nvSpPr>
        <dsp:cNvPr id="0" name=""/>
        <dsp:cNvSpPr/>
      </dsp:nvSpPr>
      <dsp:spPr>
        <a:xfrm>
          <a:off x="5508110" y="4154416"/>
          <a:ext cx="5006206" cy="72"/>
        </a:xfrm>
        <a:prstGeom prst="rect">
          <a:avLst/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accent4">
              <a:hueOff val="9800891"/>
              <a:satOff val="-40777"/>
              <a:lumOff val="960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BasicLinearProcessNumbered">
  <dgm:title val="Basic Linear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90AAC3-4833-4F72-AE92-CEC433D65E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528B7C-F44B-4E56-B5AD-5C9ABF45F9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E51233-402C-4676-A479-D8FDFE235E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86840-41A5-482F-A9A6-244D7D36EA8D}" type="datetimeFigureOut">
              <a:rPr lang="en-US" smtClean="0"/>
              <a:t>2/13/2018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8C2C13-FA44-4BE2-AD3B-400E075F1A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4B17FA-0E0F-44E4-A4F0-1119D65A2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0A91C-9881-4A48-9C2F-995CF7B68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7195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B96FFF-F040-4AD7-82BC-5FEBCFAE27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8C74CA-8405-4FB6-B4DD-9562146A11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D61AFA-FA74-45FB-98D4-DDE8BA9CA2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86840-41A5-482F-A9A6-244D7D36EA8D}" type="datetimeFigureOut">
              <a:rPr lang="en-US" smtClean="0"/>
              <a:t>2/13/2018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835C40-E055-4A9B-BB06-2F0098C66C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F2ABF4-B2CD-44CE-9C56-A0B830245D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0A91C-9881-4A48-9C2F-995CF7B68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5686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6C9C955-3F9B-4464-908A-E4259E46A8C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2084AD-3105-409A-89EE-3DCD34DE0D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F40A7-EDDA-40A2-ACF0-7A86B3E5B8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86840-41A5-482F-A9A6-244D7D36EA8D}" type="datetimeFigureOut">
              <a:rPr lang="en-US" smtClean="0"/>
              <a:t>2/13/2018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0FFB63-68A3-43AF-BE8A-F1A9400E20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4D9850-3BB8-4D91-9D02-C37051F97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0A91C-9881-4A48-9C2F-995CF7B68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875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61E759-8BB1-4E1C-93AC-EEF94547AF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771331-A823-4F8D-ACF3-988555540C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882ACC-CA7D-4037-9E17-DBD42FADD1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86840-41A5-482F-A9A6-244D7D36EA8D}" type="datetimeFigureOut">
              <a:rPr lang="en-US" smtClean="0"/>
              <a:t>2/13/2018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94F3C-E536-4DC1-B46F-28516C037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ADC821-960E-471A-869D-A4EA679B7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0A91C-9881-4A48-9C2F-995CF7B68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7317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0AA8C6-CDA0-4579-BCE8-FF638D7E30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F30911-C186-47FE-B64E-3FA264363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08B094-38E9-4863-AD4B-0A73973260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86840-41A5-482F-A9A6-244D7D36EA8D}" type="datetimeFigureOut">
              <a:rPr lang="en-US" smtClean="0"/>
              <a:t>2/13/2018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A66A70-CCAC-4C48-8DF4-C041255EF7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D439A4-AB7D-474F-93B5-1E0ED394A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0A91C-9881-4A48-9C2F-995CF7B68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6765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8C0F9B-ECA4-4FAD-BAFA-AD0E6AA20A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19796B-86E8-42E0-9DB8-1E73F19265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1EA997-7CDF-4703-933B-F8FF8ABA7F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796784-7952-425C-856E-0CE84DB955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86840-41A5-482F-A9A6-244D7D36EA8D}" type="datetimeFigureOut">
              <a:rPr lang="en-US" smtClean="0"/>
              <a:t>2/13/2018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93499E-3A27-4FEF-A7A9-844752E72A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CDCF3C-0F57-49FF-945B-AA9EC7207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0A91C-9881-4A48-9C2F-995CF7B68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9281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2443F5-A6E4-47C1-BDD1-A12CCFA0C4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957662-F18B-4DB5-95D5-5FD793727B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1D18FA-AACF-47D8-8168-8CEE10306E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0B9A075-7E00-4677-8489-8BD0D3DE39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11A04DB-6194-4BB8-8D13-21C4FF2CDA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287DA68-0D54-4B91-8077-0CF2614C58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86840-41A5-482F-A9A6-244D7D36EA8D}" type="datetimeFigureOut">
              <a:rPr lang="en-US" smtClean="0"/>
              <a:t>2/13/2018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86F9C89-9CEC-4205-BED3-1AF9050535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CBCC698-3A10-4081-90A0-F3A78429F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0A91C-9881-4A48-9C2F-995CF7B68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303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97A31B-C7B3-43C9-B13A-91BA7D79C7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C08558C-A63C-4C80-8308-54D6CD67D0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86840-41A5-482F-A9A6-244D7D36EA8D}" type="datetimeFigureOut">
              <a:rPr lang="en-US" smtClean="0"/>
              <a:t>2/13/2018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E61C2A-9F9D-40C6-8D8A-71A55BE35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B259C7-FA68-40B5-A18C-67608848A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0A91C-9881-4A48-9C2F-995CF7B68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4150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DB50D11-CD62-4C33-9388-9294487E10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86840-41A5-482F-A9A6-244D7D36EA8D}" type="datetimeFigureOut">
              <a:rPr lang="en-US" smtClean="0"/>
              <a:t>2/13/2018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D06B7F9-5C62-408E-BBFD-0212BCDF67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1199F1-D111-4DC4-AB94-B10FADE8D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0A91C-9881-4A48-9C2F-995CF7B68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6806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8B3113-F27F-4D78-A198-A1F1C8CF8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F101B8-B0CE-4C1D-B46E-E0AD1449A4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AD3098-D8B1-43C8-B96B-AD8FF5DF4C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C8AAF1-5EB1-400A-BAFA-89EF22B54B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86840-41A5-482F-A9A6-244D7D36EA8D}" type="datetimeFigureOut">
              <a:rPr lang="en-US" smtClean="0"/>
              <a:t>2/13/2018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CFFAAA-DFB8-4BCA-8CDE-A6F22DE196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D63B22-9203-478D-AE79-F89A9BF94C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0A91C-9881-4A48-9C2F-995CF7B68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60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97BE06-912F-435D-B914-8233D19170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BE2788-F589-4F9B-B264-AE6F74DEC9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35C61C-3F56-492A-9B25-32409A2EFD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8D8ECE-DE28-455F-B3D7-F659E2689A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86840-41A5-482F-A9A6-244D7D36EA8D}" type="datetimeFigureOut">
              <a:rPr lang="en-US" smtClean="0"/>
              <a:t>2/13/2018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139CFF-19EB-4032-94CC-CC9304ED3E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77C2FB-C924-4400-B7F3-DE133B57E0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0A91C-9881-4A48-9C2F-995CF7B68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3404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2A6BE30-2914-440E-860A-96B9F6E846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F581C7-1C61-4A94-BA50-48D5961B07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BDE337-FA73-4E0D-9A04-04EAFF049C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86840-41A5-482F-A9A6-244D7D36EA8D}" type="datetimeFigureOut">
              <a:rPr lang="en-US" smtClean="0"/>
              <a:t>2/13/2018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E5AB69-6ADB-4F6A-A11D-9FB3E70603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C25133-9B1B-4127-B31C-CC9EC402C6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70A91C-9881-4A48-9C2F-995CF7B68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266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Breast_cancer_cells.jpg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tackoverflow.com/questions/14070953/photo-alignment-with-graph-in-r" TargetMode="External"/><Relationship Id="rId5" Type="http://schemas.openxmlformats.org/officeDocument/2006/relationships/image" Target="../media/image12.jpg"/><Relationship Id="rId4" Type="http://schemas.openxmlformats.org/officeDocument/2006/relationships/hyperlink" Target="https://commons.wikimedia.org/wiki/File:3D-SIM-3_Prophase_3_color.jpg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-sa/3.0/" TargetMode="External"/><Relationship Id="rId4" Type="http://schemas.openxmlformats.org/officeDocument/2006/relationships/hyperlink" Target="https://en.wikipedia.org/wiki/Prometaphase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Metaphase" TargetMode="External"/><Relationship Id="rId5" Type="http://schemas.openxmlformats.org/officeDocument/2006/relationships/image" Target="../media/image15.jpg"/><Relationship Id="rId4" Type="http://schemas.openxmlformats.org/officeDocument/2006/relationships/hyperlink" Target="http://commons.wikimedia.org/wiki/File:Metaphase.svg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patriotapbio2010.wikispaces.com/unit03-cells-mitosis" TargetMode="External"/><Relationship Id="rId5" Type="http://schemas.openxmlformats.org/officeDocument/2006/relationships/image" Target="../media/image17.jpg"/><Relationship Id="rId4" Type="http://schemas.openxmlformats.org/officeDocument/2006/relationships/hyperlink" Target="https://commons.wikimedia.org/wiki/File:Anaphase.svg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ommons.wikimedia.org/wiki/File:Telophase_in_Animal_Cell.jpg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Nuclear_envelope_breakdown_and_reassembly_in_mitosis.jpg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creativecommons.org/licenses/by-sa/3.0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rheault-honorsbio.wikispaces.com/Ch+8+Cell+Reproduction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VlN7K1-9QB0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Mitosis_(261_10)_Pressed;_root_meristem_of_Vicia_faba_(cells_in_anaphase,_prophase).jpg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dnXwm6-BBCQ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B558F58E-93BA-44A3-BCDA-585AFF2E4F3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6B36AFD-B7F3-4B22-8626-BA37905E760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2663" r="16222" b="-1"/>
          <a:stretch/>
        </p:blipFill>
        <p:spPr>
          <a:xfrm>
            <a:off x="5913123" y="10"/>
            <a:ext cx="6278877" cy="6857990"/>
          </a:xfrm>
          <a:custGeom>
            <a:avLst/>
            <a:gdLst>
              <a:gd name="connsiteX0" fmla="*/ 45571 w 6278877"/>
              <a:gd name="connsiteY0" fmla="*/ 0 h 6858000"/>
              <a:gd name="connsiteX1" fmla="*/ 6278877 w 6278877"/>
              <a:gd name="connsiteY1" fmla="*/ 0 h 6858000"/>
              <a:gd name="connsiteX2" fmla="*/ 6278877 w 6278877"/>
              <a:gd name="connsiteY2" fmla="*/ 6858000 h 6858000"/>
              <a:gd name="connsiteX3" fmla="*/ 3292307 w 6278877"/>
              <a:gd name="connsiteY3" fmla="*/ 6858000 h 6858000"/>
              <a:gd name="connsiteX4" fmla="*/ 3181525 w 6278877"/>
              <a:gd name="connsiteY4" fmla="*/ 6786980 h 6858000"/>
              <a:gd name="connsiteX5" fmla="*/ 0 w 6278877"/>
              <a:gd name="connsiteY5" fmla="*/ 803252 h 6858000"/>
              <a:gd name="connsiteX6" fmla="*/ 37255 w 6278877"/>
              <a:gd name="connsiteY6" fmla="*/ 6544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78877" h="6858000">
                <a:moveTo>
                  <a:pt x="45571" y="0"/>
                </a:moveTo>
                <a:lnTo>
                  <a:pt x="6278877" y="0"/>
                </a:lnTo>
                <a:lnTo>
                  <a:pt x="6278877" y="6858000"/>
                </a:lnTo>
                <a:lnTo>
                  <a:pt x="3292307" y="6858000"/>
                </a:lnTo>
                <a:lnTo>
                  <a:pt x="3181525" y="6786980"/>
                </a:lnTo>
                <a:cubicBezTo>
                  <a:pt x="1262020" y="5490189"/>
                  <a:pt x="0" y="3294101"/>
                  <a:pt x="0" y="803252"/>
                </a:cubicBezTo>
                <a:cubicBezTo>
                  <a:pt x="0" y="554167"/>
                  <a:pt x="12619" y="308030"/>
                  <a:pt x="37255" y="65445"/>
                </a:cubicBezTo>
                <a:close/>
              </a:path>
            </a:pathLst>
          </a:custGeom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BCD0BBC1-A7D4-445D-98AC-95A6A45D8EBB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20" y="2316480"/>
            <a:ext cx="493776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A7308236-721F-4C57-8EEB-F0854965F4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2631125"/>
            <a:ext cx="4983480" cy="239744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6000" dirty="0" err="1"/>
              <a:t>Bellwork</a:t>
            </a:r>
            <a:r>
              <a:rPr lang="en-US" sz="6000" dirty="0"/>
              <a:t> #1 – 02/13/18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32F77D-52B6-4E1E-8733-F07199DD5B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320" y="487681"/>
            <a:ext cx="4983480" cy="1499975"/>
          </a:xfrm>
        </p:spPr>
        <p:txBody>
          <a:bodyPr vert="horz" lIns="91440" tIns="45720" rIns="91440" bIns="45720" rtlCol="0" anchor="b">
            <a:normAutofit/>
          </a:bodyPr>
          <a:lstStyle/>
          <a:p>
            <a:pPr marL="0" indent="0">
              <a:buNone/>
            </a:pPr>
            <a:r>
              <a:rPr lang="en-US" sz="3600" dirty="0"/>
              <a:t>Describe what cancer is.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BD76582-3442-4218-80FF-3282DFDA7B4B}"/>
              </a:ext>
            </a:extLst>
          </p:cNvPr>
          <p:cNvSpPr txBox="1"/>
          <p:nvPr/>
        </p:nvSpPr>
        <p:spPr>
          <a:xfrm>
            <a:off x="9884958" y="6657945"/>
            <a:ext cx="230704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s://commons.wikimedia.org/wiki/File:Breast_cancer_cells.jpg"/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sa/3.0/"/>
              </a:rPr>
              <a:t>CC BY-SA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75354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B9BE35-0ED2-4126-9E74-FD6CBDAF17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Events in Mitosis – Stage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E4DEA7-DBAD-4EB5-9A29-FE85CE9383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Prophase</a:t>
            </a:r>
          </a:p>
          <a:p>
            <a:pPr lvl="1"/>
            <a:r>
              <a:rPr lang="en-US" dirty="0"/>
              <a:t>Chromosomes condense and become visible</a:t>
            </a:r>
          </a:p>
          <a:p>
            <a:pPr lvl="1"/>
            <a:r>
              <a:rPr lang="en-US" dirty="0"/>
              <a:t>Spindle fibers emerge form the centromeres</a:t>
            </a:r>
          </a:p>
          <a:p>
            <a:pPr lvl="1"/>
            <a:r>
              <a:rPr lang="en-US" dirty="0"/>
              <a:t>Nuclear envelope breaks down</a:t>
            </a:r>
          </a:p>
          <a:p>
            <a:pPr lvl="1"/>
            <a:r>
              <a:rPr lang="en-US" dirty="0"/>
              <a:t>Centrosomes move toward opposite poles </a:t>
            </a:r>
          </a:p>
        </p:txBody>
      </p:sp>
      <p:pic>
        <p:nvPicPr>
          <p:cNvPr id="3076" name="Picture 4" descr="Image result for mitosis stages">
            <a:extLst>
              <a:ext uri="{FF2B5EF4-FFF2-40B4-BE49-F238E27FC236}">
                <a16:creationId xmlns:a16="http://schemas.microsoft.com/office/drawing/2014/main" id="{9E5BD009-22E7-4D23-AF54-227D248991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315" y="4195158"/>
            <a:ext cx="11933180" cy="2072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50C7D83-BF7D-4450-B3BD-91409CB758C9}"/>
              </a:ext>
            </a:extLst>
          </p:cNvPr>
          <p:cNvSpPr/>
          <p:nvPr/>
        </p:nvSpPr>
        <p:spPr>
          <a:xfrm>
            <a:off x="3890356" y="4195158"/>
            <a:ext cx="8301644" cy="217793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picture containing green, light, indoor&#10;&#10;Description generated with very high confidence">
            <a:extLst>
              <a:ext uri="{FF2B5EF4-FFF2-40B4-BE49-F238E27FC236}">
                <a16:creationId xmlns:a16="http://schemas.microsoft.com/office/drawing/2014/main" id="{594347FD-8BE6-4C4E-A568-06664CC20E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519971" y="3831336"/>
            <a:ext cx="2749296" cy="2731008"/>
          </a:xfrm>
          <a:prstGeom prst="rect">
            <a:avLst/>
          </a:prstGeom>
        </p:spPr>
      </p:pic>
      <p:pic>
        <p:nvPicPr>
          <p:cNvPr id="10" name="Picture 9" descr="A picture containing tree, table&#10;&#10;Description generated with high confidence">
            <a:extLst>
              <a:ext uri="{FF2B5EF4-FFF2-40B4-BE49-F238E27FC236}">
                <a16:creationId xmlns:a16="http://schemas.microsoft.com/office/drawing/2014/main" id="{BD8A4C2C-8077-4C15-9473-9D9DFE44E75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7969350" y="777794"/>
            <a:ext cx="3727349" cy="2484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969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9B5DB8-49F5-45A2-8C25-D042C5849A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Events in Mitosis – Stage 2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F94AE2-62D4-4669-8176-C89AAA520C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Prometaphase</a:t>
            </a:r>
          </a:p>
          <a:p>
            <a:pPr lvl="1"/>
            <a:r>
              <a:rPr lang="en-US" dirty="0"/>
              <a:t>Chromosomes continue to condense</a:t>
            </a:r>
          </a:p>
          <a:p>
            <a:pPr lvl="1"/>
            <a:r>
              <a:rPr lang="en-US" dirty="0"/>
              <a:t>Kinetochores appear at the centromeres</a:t>
            </a:r>
          </a:p>
          <a:p>
            <a:pPr lvl="1"/>
            <a:r>
              <a:rPr lang="en-US" dirty="0"/>
              <a:t>Mitotic spindle </a:t>
            </a:r>
            <a:r>
              <a:rPr lang="en-US" dirty="0" err="1"/>
              <a:t>microtububles</a:t>
            </a:r>
            <a:r>
              <a:rPr lang="en-US" dirty="0"/>
              <a:t> attach to kinetochores.</a:t>
            </a:r>
          </a:p>
        </p:txBody>
      </p:sp>
      <p:pic>
        <p:nvPicPr>
          <p:cNvPr id="4" name="Picture 4" descr="Image result for mitosis stages">
            <a:extLst>
              <a:ext uri="{FF2B5EF4-FFF2-40B4-BE49-F238E27FC236}">
                <a16:creationId xmlns:a16="http://schemas.microsoft.com/office/drawing/2014/main" id="{8FA45A22-2CC1-4903-84C3-7D28F0553F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315" y="4195158"/>
            <a:ext cx="11933180" cy="2072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56C779E-7206-4CC7-99FE-F835D2E9077A}"/>
              </a:ext>
            </a:extLst>
          </p:cNvPr>
          <p:cNvSpPr/>
          <p:nvPr/>
        </p:nvSpPr>
        <p:spPr>
          <a:xfrm>
            <a:off x="5885411" y="4261658"/>
            <a:ext cx="6190211" cy="218901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56035977-4254-40BC-B2AF-8FDB3ED96D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328988" y="4073236"/>
            <a:ext cx="4482011" cy="234185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0BAFA35-3B3C-48AA-A135-12AA513E5301}"/>
              </a:ext>
            </a:extLst>
          </p:cNvPr>
          <p:cNvSpPr txBox="1"/>
          <p:nvPr/>
        </p:nvSpPr>
        <p:spPr>
          <a:xfrm>
            <a:off x="8573192" y="6555403"/>
            <a:ext cx="323780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4" tooltip="https://en.wikipedia.org/wiki/Prometaphase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5" tooltip="https://creativecommons.org/licenses/by-sa/3.0/"/>
              </a:rPr>
              <a:t>CC BY-SA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1804114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D1E4A6-E670-4DEB-A311-25C18E92E3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Events in Mitosis – Stage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153E4B-B966-44C7-AD02-B524FC3ACF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Metaphase</a:t>
            </a:r>
          </a:p>
          <a:p>
            <a:pPr lvl="1"/>
            <a:r>
              <a:rPr lang="en-US" dirty="0"/>
              <a:t>Chromosomes are lined up at the metaphase plate</a:t>
            </a:r>
          </a:p>
          <a:p>
            <a:pPr lvl="1"/>
            <a:r>
              <a:rPr lang="en-US" dirty="0"/>
              <a:t>Each sister chromatid is attached to a spindle fiber originating from opposite poles </a:t>
            </a:r>
          </a:p>
        </p:txBody>
      </p:sp>
      <p:pic>
        <p:nvPicPr>
          <p:cNvPr id="4" name="Picture 4" descr="Image result for mitosis stages">
            <a:extLst>
              <a:ext uri="{FF2B5EF4-FFF2-40B4-BE49-F238E27FC236}">
                <a16:creationId xmlns:a16="http://schemas.microsoft.com/office/drawing/2014/main" id="{B912DC26-95AB-4D69-8D25-DB16FFACB0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315" y="4195158"/>
            <a:ext cx="11933180" cy="2072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FDCACEB-6853-4DBE-9ACD-63BB54F1D67A}"/>
              </a:ext>
            </a:extLst>
          </p:cNvPr>
          <p:cNvSpPr/>
          <p:nvPr/>
        </p:nvSpPr>
        <p:spPr>
          <a:xfrm>
            <a:off x="8102138" y="4102477"/>
            <a:ext cx="3978939" cy="216471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FF8133D-85B5-4293-9D15-C0D7C9B925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151818" y="304801"/>
            <a:ext cx="3430582" cy="1792095"/>
          </a:xfrm>
          <a:prstGeom prst="rect">
            <a:avLst/>
          </a:prstGeom>
        </p:spPr>
      </p:pic>
      <p:pic>
        <p:nvPicPr>
          <p:cNvPr id="11" name="Picture 10" descr="A picture containing invertebrate, animal&#10;&#10;Description generated with high confidence">
            <a:extLst>
              <a:ext uri="{FF2B5EF4-FFF2-40B4-BE49-F238E27FC236}">
                <a16:creationId xmlns:a16="http://schemas.microsoft.com/office/drawing/2014/main" id="{F0AE9F9D-8AEE-43F7-8030-273101D092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8258284" y="3127117"/>
            <a:ext cx="3878211" cy="1866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296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8A567D-522D-4DD6-B4AC-1867CC963B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Events in Mitosis – Stage 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24CD14-C090-47A1-89F3-DF66DEBD3C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Anaphase</a:t>
            </a:r>
          </a:p>
          <a:p>
            <a:pPr lvl="1"/>
            <a:r>
              <a:rPr lang="en-US" dirty="0"/>
              <a:t>Centromeres split in two</a:t>
            </a:r>
          </a:p>
          <a:p>
            <a:pPr lvl="1"/>
            <a:r>
              <a:rPr lang="en-US" dirty="0"/>
              <a:t>Sister chromatids (now called chromosomes) are pulled toward opposite poles </a:t>
            </a:r>
          </a:p>
          <a:p>
            <a:pPr lvl="1"/>
            <a:r>
              <a:rPr lang="en-US" dirty="0"/>
              <a:t>Certain spindle fibers begin to elongate the cell</a:t>
            </a:r>
          </a:p>
        </p:txBody>
      </p:sp>
      <p:pic>
        <p:nvPicPr>
          <p:cNvPr id="4" name="Picture 4" descr="Image result for mitosis stages">
            <a:extLst>
              <a:ext uri="{FF2B5EF4-FFF2-40B4-BE49-F238E27FC236}">
                <a16:creationId xmlns:a16="http://schemas.microsoft.com/office/drawing/2014/main" id="{370CC97D-A279-4A55-8151-AF684BC12D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315" y="4195158"/>
            <a:ext cx="11933180" cy="2072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AB65478-8612-40E0-8DDE-FA00CF85F402}"/>
              </a:ext>
            </a:extLst>
          </p:cNvPr>
          <p:cNvSpPr/>
          <p:nvPr/>
        </p:nvSpPr>
        <p:spPr>
          <a:xfrm>
            <a:off x="10014065" y="4095404"/>
            <a:ext cx="2122430" cy="239747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C9F19842-CB3E-4BF7-AB31-4D8FCE8712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392839" y="180948"/>
            <a:ext cx="3668630" cy="1916716"/>
          </a:xfrm>
          <a:prstGeom prst="rect">
            <a:avLst/>
          </a:prstGeom>
        </p:spPr>
      </p:pic>
      <p:pic>
        <p:nvPicPr>
          <p:cNvPr id="10" name="Picture 9" descr="A close up of a bug&#10;&#10;Description generated with high confidence">
            <a:extLst>
              <a:ext uri="{FF2B5EF4-FFF2-40B4-BE49-F238E27FC236}">
                <a16:creationId xmlns:a16="http://schemas.microsoft.com/office/drawing/2014/main" id="{C78E8C3A-CE5D-4B27-8F06-CB8377F00BD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9741787" y="3207357"/>
            <a:ext cx="2139783" cy="126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695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F8A15C-C6D4-4C93-AAA8-27740F4EE8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Events in Mitosis – Stage 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52FCF4-2CCD-47E7-B3C4-191ACF3832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n-US" dirty="0"/>
              <a:t>Telophase</a:t>
            </a:r>
          </a:p>
          <a:p>
            <a:pPr lvl="1"/>
            <a:r>
              <a:rPr lang="en-US" dirty="0"/>
              <a:t>Chromosomes arrive at opposite poles and begin to decondense </a:t>
            </a:r>
          </a:p>
          <a:p>
            <a:pPr lvl="1"/>
            <a:r>
              <a:rPr lang="en-US" dirty="0"/>
              <a:t>Nuclear envelope material surrounds each set of chromosomes </a:t>
            </a:r>
          </a:p>
          <a:p>
            <a:pPr lvl="1"/>
            <a:r>
              <a:rPr lang="en-US" dirty="0"/>
              <a:t>The mitotic spindle breaks down</a:t>
            </a:r>
          </a:p>
          <a:p>
            <a:pPr lvl="1"/>
            <a:r>
              <a:rPr lang="en-US" dirty="0"/>
              <a:t>Spindle fibers continue to push poles apart </a:t>
            </a:r>
          </a:p>
        </p:txBody>
      </p:sp>
      <p:pic>
        <p:nvPicPr>
          <p:cNvPr id="4" name="Picture 4" descr="Image result for mitosis stages">
            <a:extLst>
              <a:ext uri="{FF2B5EF4-FFF2-40B4-BE49-F238E27FC236}">
                <a16:creationId xmlns:a16="http://schemas.microsoft.com/office/drawing/2014/main" id="{94F315E9-F61D-4F97-93A3-4D6F59A9A4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315" y="4195158"/>
            <a:ext cx="11933180" cy="2072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9416E59-18EB-4D9C-9B79-E094D5E217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9615515" y="298622"/>
            <a:ext cx="2183015" cy="2002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866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79C559-1054-4F35-A64B-703FFE0E8C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Events in Cytokinesis – Stage 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9E0C27-EAAA-449F-91E7-89ABC9DA25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Animal cells: a cleavage furrow separates the daughter cells</a:t>
            </a:r>
          </a:p>
          <a:p>
            <a:r>
              <a:rPr lang="en-US" dirty="0"/>
              <a:t>Plant cells: a cell plate, the precursor to a new cell wall, separates the daughter cells</a:t>
            </a:r>
          </a:p>
        </p:txBody>
      </p:sp>
      <p:pic>
        <p:nvPicPr>
          <p:cNvPr id="4" name="Picture 4" descr="Image result for mitosis stages">
            <a:extLst>
              <a:ext uri="{FF2B5EF4-FFF2-40B4-BE49-F238E27FC236}">
                <a16:creationId xmlns:a16="http://schemas.microsoft.com/office/drawing/2014/main" id="{46D3F7FC-0547-4CAA-85A6-57F32874C8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315" y="4195158"/>
            <a:ext cx="11933180" cy="2072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A picture containing blue, indoor&#10;&#10;Description generated with high confidence">
            <a:extLst>
              <a:ext uri="{FF2B5EF4-FFF2-40B4-BE49-F238E27FC236}">
                <a16:creationId xmlns:a16="http://schemas.microsoft.com/office/drawing/2014/main" id="{EB23CC5A-92A8-4B0A-80AC-0EE08F88A1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0868" y="176935"/>
            <a:ext cx="2747817" cy="1648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403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Freeform: Shape 70">
            <a:extLst>
              <a:ext uri="{FF2B5EF4-FFF2-40B4-BE49-F238E27FC236}">
                <a16:creationId xmlns:a16="http://schemas.microsoft.com/office/drawing/2014/main" id="{CF62D2A7-8207-488C-9F46-316BA81A16C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01" name="Freeform: Shape 72">
            <a:extLst>
              <a:ext uri="{FF2B5EF4-FFF2-40B4-BE49-F238E27FC236}">
                <a16:creationId xmlns:a16="http://schemas.microsoft.com/office/drawing/2014/main" id="{52AC6D7F-F068-4E11-BB06-F601D89BB98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50141" y="-2"/>
            <a:ext cx="5441859" cy="5654940"/>
          </a:xfrm>
          <a:custGeom>
            <a:avLst/>
            <a:gdLst>
              <a:gd name="connsiteX0" fmla="*/ 1041368 w 5441859"/>
              <a:gd name="connsiteY0" fmla="*/ 0 h 5654940"/>
              <a:gd name="connsiteX1" fmla="*/ 5441859 w 5441859"/>
              <a:gd name="connsiteY1" fmla="*/ 0 h 5654940"/>
              <a:gd name="connsiteX2" fmla="*/ 5441859 w 5441859"/>
              <a:gd name="connsiteY2" fmla="*/ 4820612 h 5654940"/>
              <a:gd name="connsiteX3" fmla="*/ 5285166 w 5441859"/>
              <a:gd name="connsiteY3" fmla="*/ 4957981 h 5654940"/>
              <a:gd name="connsiteX4" fmla="*/ 3267719 w 5441859"/>
              <a:gd name="connsiteY4" fmla="*/ 5654940 h 5654940"/>
              <a:gd name="connsiteX5" fmla="*/ 0 w 5441859"/>
              <a:gd name="connsiteY5" fmla="*/ 2387221 h 5654940"/>
              <a:gd name="connsiteX6" fmla="*/ 957093 w 5441859"/>
              <a:gd name="connsiteY6" fmla="*/ 76595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098" name="Picture 2" descr="http://cms.gavirtualschool.org/Shared/Science/Biology17/CellReproduction/PlantAnimalMitosis.png">
            <a:extLst>
              <a:ext uri="{FF2B5EF4-FFF2-40B4-BE49-F238E27FC236}">
                <a16:creationId xmlns:a16="http://schemas.microsoft.com/office/drawing/2014/main" id="{0454D1B4-5E71-40F1-A66E-088482A064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057" y="681570"/>
            <a:ext cx="3796790" cy="3719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21715EB-AFA1-429D-9469-759FC0EBA0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803325"/>
            <a:ext cx="5314536" cy="1325563"/>
          </a:xfrm>
        </p:spPr>
        <p:txBody>
          <a:bodyPr>
            <a:normAutofit/>
          </a:bodyPr>
          <a:lstStyle/>
          <a:p>
            <a:r>
              <a:rPr lang="en-US"/>
              <a:t>Comparing Plant and Animal Cell Division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797BC-420C-4712-94AE-B3D8E6EE63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2279017"/>
            <a:ext cx="5314543" cy="4260327"/>
          </a:xfrm>
        </p:spPr>
        <p:txBody>
          <a:bodyPr anchor="t">
            <a:normAutofit lnSpcReduction="10000"/>
          </a:bodyPr>
          <a:lstStyle/>
          <a:p>
            <a:r>
              <a:rPr lang="en-US" sz="2400" dirty="0"/>
              <a:t>There are two important differences between cell division in animals cells and plant cells: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In plant cells, cytokinesis occurs as a cell plate (i.e. cell wall) begins to grow out from the center and merely separates the two daughter cells. </a:t>
            </a:r>
          </a:p>
          <a:p>
            <a:pPr lvl="2"/>
            <a:r>
              <a:rPr lang="en-US" sz="2400" dirty="0"/>
              <a:t>In animal cells you would see a cleavage furrow during cytokinesis instead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Plant cells do not have centrioles that form spindle fibers. </a:t>
            </a:r>
          </a:p>
        </p:txBody>
      </p:sp>
    </p:spTree>
    <p:extLst>
      <p:ext uri="{BB962C8B-B14F-4D97-AF65-F5344CB8AC3E}">
        <p14:creationId xmlns:p14="http://schemas.microsoft.com/office/powerpoint/2010/main" val="614203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C37EDD-E6A2-47B5-B2CA-A0E26BD1627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Exit Ticket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35B9DE9-44F9-4EB7-9454-A79D175E843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9945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text on a black background&#10;&#10;Description generated with high confidence">
            <a:extLst>
              <a:ext uri="{FF2B5EF4-FFF2-40B4-BE49-F238E27FC236}">
                <a16:creationId xmlns:a16="http://schemas.microsoft.com/office/drawing/2014/main" id="{5892FEE6-89D1-4C14-8686-8D649B4D384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1969" b="248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1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  <a:ex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CDAEC91-5BCE-4B55-9CC0-43EF94CB734B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CDA648E5-235E-4256-9F0C-72EC97283C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22021" y="3231931"/>
            <a:ext cx="3852041" cy="1834056"/>
          </a:xfrm>
        </p:spPr>
        <p:txBody>
          <a:bodyPr>
            <a:normAutofit/>
          </a:bodyPr>
          <a:lstStyle/>
          <a:p>
            <a:r>
              <a:rPr lang="en-US" sz="6600" dirty="0"/>
              <a:t>Mitosis</a:t>
            </a:r>
            <a:r>
              <a:rPr lang="en-US" sz="4000" dirty="0"/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E2BB35E-333D-4B6A-8D36-16F0797E2704}"/>
              </a:ext>
            </a:extLst>
          </p:cNvPr>
          <p:cNvSpPr txBox="1"/>
          <p:nvPr/>
        </p:nvSpPr>
        <p:spPr>
          <a:xfrm>
            <a:off x="9884958" y="6657945"/>
            <a:ext cx="230704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://commons.wikimedia.org/wiki/File:Nuclear_envelope_breakdown_and_reassembly_in_mitosis.jpg"/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sa/3.0/"/>
              </a:rPr>
              <a:t>CC BY-SA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25747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B0DF90E-6BAD-4E82-8FDF-717C9A35737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3">
            <a:extLst>
              <a:ext uri="{FF2B5EF4-FFF2-40B4-BE49-F238E27FC236}">
                <a16:creationId xmlns:a16="http://schemas.microsoft.com/office/drawing/2014/main" id="{13DCC859-0434-4BB8-B6C5-09C88AE698F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786754" cy="6858000"/>
          </a:xfrm>
          <a:custGeom>
            <a:avLst/>
            <a:gdLst>
              <a:gd name="connsiteX0" fmla="*/ 0 w 11786754"/>
              <a:gd name="connsiteY0" fmla="*/ 0 h 6858000"/>
              <a:gd name="connsiteX1" fmla="*/ 8610600 w 11786754"/>
              <a:gd name="connsiteY1" fmla="*/ 0 h 6858000"/>
              <a:gd name="connsiteX2" fmla="*/ 11786754 w 11786754"/>
              <a:gd name="connsiteY2" fmla="*/ 6858000 h 6858000"/>
              <a:gd name="connsiteX3" fmla="*/ 0 w 1178675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86754" h="6858000">
                <a:moveTo>
                  <a:pt x="0" y="0"/>
                </a:moveTo>
                <a:lnTo>
                  <a:pt x="8610600" y="0"/>
                </a:lnTo>
                <a:lnTo>
                  <a:pt x="1178675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1">
            <a:extLst>
              <a:ext uri="{FF2B5EF4-FFF2-40B4-BE49-F238E27FC236}">
                <a16:creationId xmlns:a16="http://schemas.microsoft.com/office/drawing/2014/main" id="{08E7ACFB-B791-4C23-8B17-013FEDC09A8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581400" cy="6858000"/>
          </a:xfrm>
          <a:custGeom>
            <a:avLst/>
            <a:gdLst>
              <a:gd name="connsiteX0" fmla="*/ 0 w 3581400"/>
              <a:gd name="connsiteY0" fmla="*/ 0 h 6858000"/>
              <a:gd name="connsiteX1" fmla="*/ 405246 w 3581400"/>
              <a:gd name="connsiteY1" fmla="*/ 0 h 6858000"/>
              <a:gd name="connsiteX2" fmla="*/ 3581400 w 3581400"/>
              <a:gd name="connsiteY2" fmla="*/ 6858000 h 6858000"/>
              <a:gd name="connsiteX3" fmla="*/ 0 w 35814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1400" h="6858000">
                <a:moveTo>
                  <a:pt x="0" y="0"/>
                </a:moveTo>
                <a:lnTo>
                  <a:pt x="405246" y="0"/>
                </a:lnTo>
                <a:lnTo>
                  <a:pt x="3581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1D0A7C-3ACA-43D5-A3BD-9DECB2CF5B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002" y="365125"/>
            <a:ext cx="10520702" cy="1325563"/>
          </a:xfrm>
        </p:spPr>
        <p:txBody>
          <a:bodyPr>
            <a:normAutofit/>
          </a:bodyPr>
          <a:lstStyle/>
          <a:p>
            <a:r>
              <a:rPr lang="en-US" dirty="0"/>
              <a:t>Objectives</a:t>
            </a:r>
          </a:p>
        </p:txBody>
      </p:sp>
      <p:graphicFrame>
        <p:nvGraphicFramePr>
          <p:cNvPr id="5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28517039"/>
              </p:ext>
            </p:extLst>
          </p:nvPr>
        </p:nvGraphicFramePr>
        <p:xfrm>
          <a:off x="838200" y="2022475"/>
          <a:ext cx="10515600" cy="4154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698180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4A809D5-3600-46D4-A466-67F2349A54FB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20" y="2316480"/>
            <a:ext cx="493776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picture containing table&#10;&#10;Description generated with high confidence">
            <a:extLst>
              <a:ext uri="{FF2B5EF4-FFF2-40B4-BE49-F238E27FC236}">
                <a16:creationId xmlns:a16="http://schemas.microsoft.com/office/drawing/2014/main" id="{4597FB00-D317-4B53-B73E-162DEB00811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5387" r="15572"/>
          <a:stretch/>
        </p:blipFill>
        <p:spPr>
          <a:xfrm>
            <a:off x="5878849" y="10"/>
            <a:ext cx="6313150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35B9EE1-B01F-4F3D-99FA-7F4777542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365125"/>
            <a:ext cx="5120114" cy="1692794"/>
          </a:xfrm>
        </p:spPr>
        <p:txBody>
          <a:bodyPr>
            <a:normAutofit/>
          </a:bodyPr>
          <a:lstStyle/>
          <a:p>
            <a:r>
              <a:rPr lang="en-US" dirty="0"/>
              <a:t>Cell Division is “Multiplication”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BD9417-8496-4FEC-BE3F-74BE85875A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321" y="2575034"/>
            <a:ext cx="5120113" cy="3462228"/>
          </a:xfrm>
        </p:spPr>
        <p:txBody>
          <a:bodyPr>
            <a:normAutofit/>
          </a:bodyPr>
          <a:lstStyle/>
          <a:p>
            <a:r>
              <a:rPr lang="en-US" sz="2400" dirty="0"/>
              <a:t>Each of us began life as a cell smaller than the period at the end of this sentence. </a:t>
            </a:r>
          </a:p>
          <a:p>
            <a:r>
              <a:rPr lang="en-US" sz="2400" dirty="0"/>
              <a:t>All of the cells in our body have the same DNA, so each are essentially clones of each other. </a:t>
            </a:r>
          </a:p>
          <a:p>
            <a:r>
              <a:rPr lang="en-US" sz="2400" dirty="0"/>
              <a:t>How did we multiply from one to many cells?</a:t>
            </a:r>
          </a:p>
          <a:p>
            <a:pPr lvl="1"/>
            <a:r>
              <a:rPr lang="en-US" dirty="0"/>
              <a:t>The answer is cell division</a:t>
            </a:r>
          </a:p>
        </p:txBody>
      </p:sp>
    </p:spTree>
    <p:extLst>
      <p:ext uri="{BB962C8B-B14F-4D97-AF65-F5344CB8AC3E}">
        <p14:creationId xmlns:p14="http://schemas.microsoft.com/office/powerpoint/2010/main" val="10407586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1D1FF1-A184-47F2-AA81-AB78D50121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Mitosis Video </a:t>
            </a:r>
          </a:p>
        </p:txBody>
      </p:sp>
      <p:pic>
        <p:nvPicPr>
          <p:cNvPr id="4" name="Online Media 3">
            <a:hlinkClick r:id="" action="ppaction://media"/>
            <a:extLst>
              <a:ext uri="{FF2B5EF4-FFF2-40B4-BE49-F238E27FC236}">
                <a16:creationId xmlns:a16="http://schemas.microsoft.com/office/drawing/2014/main" id="{D47FF1E3-3894-473A-AB9A-15E635F3F43E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1456113"/>
            <a:ext cx="12192000" cy="5401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774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2C6A2225-94AF-4BC4-98F4-77746E7B10A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25108" y="1"/>
            <a:ext cx="4666892" cy="3612937"/>
          </a:xfrm>
          <a:custGeom>
            <a:avLst/>
            <a:gdLst>
              <a:gd name="connsiteX0" fmla="*/ 192227 w 4666892"/>
              <a:gd name="connsiteY0" fmla="*/ 0 h 3612937"/>
              <a:gd name="connsiteX1" fmla="*/ 4666892 w 4666892"/>
              <a:gd name="connsiteY1" fmla="*/ 0 h 3612937"/>
              <a:gd name="connsiteX2" fmla="*/ 4666892 w 4666892"/>
              <a:gd name="connsiteY2" fmla="*/ 2643684 h 3612937"/>
              <a:gd name="connsiteX3" fmla="*/ 4657487 w 4666892"/>
              <a:gd name="connsiteY3" fmla="*/ 2656262 h 3612937"/>
              <a:gd name="connsiteX4" fmla="*/ 2628900 w 4666892"/>
              <a:gd name="connsiteY4" fmla="*/ 3612937 h 3612937"/>
              <a:gd name="connsiteX5" fmla="*/ 0 w 4666892"/>
              <a:gd name="connsiteY5" fmla="*/ 984037 h 3612937"/>
              <a:gd name="connsiteX6" fmla="*/ 118190 w 4666892"/>
              <a:gd name="connsiteY6" fmla="*/ 202283 h 3612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66892" h="3612937">
                <a:moveTo>
                  <a:pt x="192227" y="0"/>
                </a:moveTo>
                <a:lnTo>
                  <a:pt x="4666892" y="0"/>
                </a:lnTo>
                <a:lnTo>
                  <a:pt x="4666892" y="2643684"/>
                </a:lnTo>
                <a:lnTo>
                  <a:pt x="4657487" y="2656262"/>
                </a:lnTo>
                <a:cubicBezTo>
                  <a:pt x="4175308" y="3240527"/>
                  <a:pt x="3445594" y="3612937"/>
                  <a:pt x="2628900" y="3612937"/>
                </a:cubicBezTo>
                <a:cubicBezTo>
                  <a:pt x="1176999" y="3612937"/>
                  <a:pt x="0" y="2435938"/>
                  <a:pt x="0" y="984037"/>
                </a:cubicBezTo>
                <a:cubicBezTo>
                  <a:pt x="0" y="711806"/>
                  <a:pt x="41379" y="449239"/>
                  <a:pt x="118190" y="20228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648F5915-2CE1-4F74-88C5-D4366893D2D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4737" y="3918051"/>
            <a:ext cx="3587263" cy="2939948"/>
          </a:xfrm>
          <a:custGeom>
            <a:avLst/>
            <a:gdLst>
              <a:gd name="connsiteX0" fmla="*/ 2070613 w 3587263"/>
              <a:gd name="connsiteY0" fmla="*/ 0 h 2939948"/>
              <a:gd name="connsiteX1" fmla="*/ 3534758 w 3587263"/>
              <a:gd name="connsiteY1" fmla="*/ 606469 h 2939948"/>
              <a:gd name="connsiteX2" fmla="*/ 3587263 w 3587263"/>
              <a:gd name="connsiteY2" fmla="*/ 664240 h 2939948"/>
              <a:gd name="connsiteX3" fmla="*/ 3587263 w 3587263"/>
              <a:gd name="connsiteY3" fmla="*/ 2939948 h 2939948"/>
              <a:gd name="connsiteX4" fmla="*/ 193241 w 3587263"/>
              <a:gd name="connsiteY4" fmla="*/ 2939948 h 2939948"/>
              <a:gd name="connsiteX5" fmla="*/ 162719 w 3587263"/>
              <a:gd name="connsiteY5" fmla="*/ 2876589 h 2939948"/>
              <a:gd name="connsiteX6" fmla="*/ 0 w 3587263"/>
              <a:gd name="connsiteY6" fmla="*/ 2070613 h 2939948"/>
              <a:gd name="connsiteX7" fmla="*/ 2070613 w 3587263"/>
              <a:gd name="connsiteY7" fmla="*/ 0 h 2939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87263" h="2939948">
                <a:moveTo>
                  <a:pt x="2070613" y="0"/>
                </a:moveTo>
                <a:cubicBezTo>
                  <a:pt x="2642397" y="0"/>
                  <a:pt x="3160050" y="231761"/>
                  <a:pt x="3534758" y="606469"/>
                </a:cubicBezTo>
                <a:lnTo>
                  <a:pt x="3587263" y="664240"/>
                </a:lnTo>
                <a:lnTo>
                  <a:pt x="3587263" y="2939948"/>
                </a:lnTo>
                <a:lnTo>
                  <a:pt x="193241" y="2939948"/>
                </a:lnTo>
                <a:lnTo>
                  <a:pt x="162719" y="2876589"/>
                </a:lnTo>
                <a:cubicBezTo>
                  <a:pt x="57940" y="2628865"/>
                  <a:pt x="0" y="2356505"/>
                  <a:pt x="0" y="2070613"/>
                </a:cubicBezTo>
                <a:cubicBezTo>
                  <a:pt x="0" y="927045"/>
                  <a:pt x="927045" y="0"/>
                  <a:pt x="2070613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 descr="A picture containing porcelain&#10;&#10;Description generated with high confidence">
            <a:extLst>
              <a:ext uri="{FF2B5EF4-FFF2-40B4-BE49-F238E27FC236}">
                <a16:creationId xmlns:a16="http://schemas.microsoft.com/office/drawing/2014/main" id="{3B29C634-AB7A-49A3-8DAB-003840D3270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3002" r="3439" b="3"/>
          <a:stretch/>
        </p:blipFill>
        <p:spPr>
          <a:xfrm>
            <a:off x="7689829" y="10"/>
            <a:ext cx="4502173" cy="3448209"/>
          </a:xfrm>
          <a:custGeom>
            <a:avLst/>
            <a:gdLst>
              <a:gd name="connsiteX0" fmla="*/ 205627 w 4502173"/>
              <a:gd name="connsiteY0" fmla="*/ 0 h 3448219"/>
              <a:gd name="connsiteX1" fmla="*/ 4502173 w 4502173"/>
              <a:gd name="connsiteY1" fmla="*/ 0 h 3448219"/>
              <a:gd name="connsiteX2" fmla="*/ 4502173 w 4502173"/>
              <a:gd name="connsiteY2" fmla="*/ 2368934 h 3448219"/>
              <a:gd name="connsiteX3" fmla="*/ 4365663 w 4502173"/>
              <a:gd name="connsiteY3" fmla="*/ 2551486 h 3448219"/>
              <a:gd name="connsiteX4" fmla="*/ 2464181 w 4502173"/>
              <a:gd name="connsiteY4" fmla="*/ 3448219 h 3448219"/>
              <a:gd name="connsiteX5" fmla="*/ 0 w 4502173"/>
              <a:gd name="connsiteY5" fmla="*/ 984038 h 3448219"/>
              <a:gd name="connsiteX6" fmla="*/ 193648 w 4502173"/>
              <a:gd name="connsiteY6" fmla="*/ 24867 h 3448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02173" h="3448219">
                <a:moveTo>
                  <a:pt x="205627" y="0"/>
                </a:moveTo>
                <a:lnTo>
                  <a:pt x="4502173" y="0"/>
                </a:lnTo>
                <a:lnTo>
                  <a:pt x="4502173" y="2368934"/>
                </a:lnTo>
                <a:lnTo>
                  <a:pt x="4365663" y="2551486"/>
                </a:lnTo>
                <a:cubicBezTo>
                  <a:pt x="3913696" y="3099144"/>
                  <a:pt x="3229704" y="3448219"/>
                  <a:pt x="2464181" y="3448219"/>
                </a:cubicBezTo>
                <a:cubicBezTo>
                  <a:pt x="1103251" y="3448219"/>
                  <a:pt x="0" y="2344968"/>
                  <a:pt x="0" y="984038"/>
                </a:cubicBezTo>
                <a:cubicBezTo>
                  <a:pt x="0" y="643806"/>
                  <a:pt x="68954" y="319678"/>
                  <a:pt x="193648" y="24867"/>
                </a:cubicBezTo>
                <a:close/>
              </a:path>
            </a:pathLst>
          </a:custGeom>
        </p:spPr>
      </p:pic>
      <p:pic>
        <p:nvPicPr>
          <p:cNvPr id="5" name="Picture 4" descr="A stop sign&#10;&#10;Description generated with very high confidence">
            <a:extLst>
              <a:ext uri="{FF2B5EF4-FFF2-40B4-BE49-F238E27FC236}">
                <a16:creationId xmlns:a16="http://schemas.microsoft.com/office/drawing/2014/main" id="{F6B5E5D5-348C-4E81-B57F-DB037B30094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21" r="1" b="9590"/>
          <a:stretch/>
        </p:blipFill>
        <p:spPr>
          <a:xfrm>
            <a:off x="8768827" y="4082141"/>
            <a:ext cx="3423175" cy="2775859"/>
          </a:xfrm>
          <a:custGeom>
            <a:avLst/>
            <a:gdLst>
              <a:gd name="connsiteX0" fmla="*/ 1906524 w 3423175"/>
              <a:gd name="connsiteY0" fmla="*/ 0 h 2775859"/>
              <a:gd name="connsiteX1" fmla="*/ 3377691 w 3423175"/>
              <a:gd name="connsiteY1" fmla="*/ 693798 h 2775859"/>
              <a:gd name="connsiteX2" fmla="*/ 3423175 w 3423175"/>
              <a:gd name="connsiteY2" fmla="*/ 754624 h 2775859"/>
              <a:gd name="connsiteX3" fmla="*/ 3423175 w 3423175"/>
              <a:gd name="connsiteY3" fmla="*/ 2775859 h 2775859"/>
              <a:gd name="connsiteX4" fmla="*/ 211114 w 3423175"/>
              <a:gd name="connsiteY4" fmla="*/ 2775859 h 2775859"/>
              <a:gd name="connsiteX5" fmla="*/ 149824 w 3423175"/>
              <a:gd name="connsiteY5" fmla="*/ 2648629 h 2775859"/>
              <a:gd name="connsiteX6" fmla="*/ 0 w 3423175"/>
              <a:gd name="connsiteY6" fmla="*/ 1906524 h 2775859"/>
              <a:gd name="connsiteX7" fmla="*/ 1906524 w 3423175"/>
              <a:gd name="connsiteY7" fmla="*/ 0 h 2775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23175" h="2775859">
                <a:moveTo>
                  <a:pt x="1906524" y="0"/>
                </a:moveTo>
                <a:cubicBezTo>
                  <a:pt x="2498805" y="0"/>
                  <a:pt x="3028006" y="270078"/>
                  <a:pt x="3377691" y="693798"/>
                </a:cubicBezTo>
                <a:lnTo>
                  <a:pt x="3423175" y="754624"/>
                </a:lnTo>
                <a:lnTo>
                  <a:pt x="3423175" y="2775859"/>
                </a:lnTo>
                <a:lnTo>
                  <a:pt x="211114" y="2775859"/>
                </a:lnTo>
                <a:lnTo>
                  <a:pt x="149824" y="2648629"/>
                </a:lnTo>
                <a:cubicBezTo>
                  <a:pt x="53349" y="2420536"/>
                  <a:pt x="0" y="2169760"/>
                  <a:pt x="0" y="1906524"/>
                </a:cubicBezTo>
                <a:cubicBezTo>
                  <a:pt x="0" y="853580"/>
                  <a:pt x="853580" y="0"/>
                  <a:pt x="1906524" y="0"/>
                </a:cubicBez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806FE96-D884-4FC5-9CB3-4993C484C3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759" y="214603"/>
            <a:ext cx="6387102" cy="1325563"/>
          </a:xfrm>
        </p:spPr>
        <p:txBody>
          <a:bodyPr>
            <a:normAutofit/>
          </a:bodyPr>
          <a:lstStyle/>
          <a:p>
            <a:r>
              <a:rPr lang="en-US" dirty="0"/>
              <a:t>Stop and Think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40E12B-60BF-4CA3-B57F-9C2C908C65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0757" y="1294227"/>
            <a:ext cx="6382657" cy="3549617"/>
          </a:xfrm>
        </p:spPr>
        <p:txBody>
          <a:bodyPr anchor="t">
            <a:normAutofit/>
          </a:bodyPr>
          <a:lstStyle/>
          <a:p>
            <a:r>
              <a:rPr lang="en-US" sz="3200" dirty="0"/>
              <a:t>In the time it took you to watch this video clip, you lost 40,000 skin cells, yet you are not skinless. </a:t>
            </a:r>
          </a:p>
          <a:p>
            <a:r>
              <a:rPr lang="en-US" sz="3200" dirty="0"/>
              <a:t>How does the information contained in the video clip explain why this is so?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95AB1AB-39D4-44B1-9FF3-71A990F7104A}"/>
              </a:ext>
            </a:extLst>
          </p:cNvPr>
          <p:cNvSpPr txBox="1"/>
          <p:nvPr/>
        </p:nvSpPr>
        <p:spPr>
          <a:xfrm>
            <a:off x="323512" y="5050302"/>
            <a:ext cx="754736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Your cells are constantly dividing because of mitosis!! </a:t>
            </a:r>
          </a:p>
        </p:txBody>
      </p:sp>
    </p:spTree>
    <p:extLst>
      <p:ext uri="{BB962C8B-B14F-4D97-AF65-F5344CB8AC3E}">
        <p14:creationId xmlns:p14="http://schemas.microsoft.com/office/powerpoint/2010/main" val="16305272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Rectangle 136">
            <a:extLst>
              <a:ext uri="{FF2B5EF4-FFF2-40B4-BE49-F238E27FC236}">
                <a16:creationId xmlns:a16="http://schemas.microsoft.com/office/drawing/2014/main" id="{61445B8C-D724-4F73-AB77-3CCE4E822C9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20963"/>
            <a:ext cx="4657345" cy="6816065"/>
          </a:xfrm>
          <a:prstGeom prst="rect">
            <a:avLst/>
          </a:prstGeom>
          <a:solidFill>
            <a:schemeClr val="bg1">
              <a:lumMod val="95000"/>
              <a:lumOff val="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39" name="Straight Connector 138">
            <a:extLst>
              <a:ext uri="{FF2B5EF4-FFF2-40B4-BE49-F238E27FC236}">
                <a16:creationId xmlns:a16="http://schemas.microsoft.com/office/drawing/2014/main" id="{99905336-A7CD-4C75-9E77-C704674F4047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073347" y="3429000"/>
            <a:ext cx="1597456" cy="0"/>
          </a:xfrm>
          <a:prstGeom prst="line">
            <a:avLst/>
          </a:prstGeom>
          <a:ln w="50800">
            <a:solidFill>
              <a:schemeClr val="bg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http://cms.gavirtualschool.org/Shared/Science/Biology17/CellReproduction/MitosisFlow.png">
            <a:extLst>
              <a:ext uri="{FF2B5EF4-FFF2-40B4-BE49-F238E27FC236}">
                <a16:creationId xmlns:a16="http://schemas.microsoft.com/office/drawing/2014/main" id="{474536F9-4E29-4667-BB51-A501D8A4FB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873882" y="618981"/>
            <a:ext cx="3996386" cy="2426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cms.gavirtualschool.org/Shared/Science/Biology17/CellReproduction/CellCycle.png">
            <a:extLst>
              <a:ext uri="{FF2B5EF4-FFF2-40B4-BE49-F238E27FC236}">
                <a16:creationId xmlns:a16="http://schemas.microsoft.com/office/drawing/2014/main" id="{FE426D1F-8FA3-4E0E-8D70-C7FF2128B9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980356" y="3735414"/>
            <a:ext cx="3783438" cy="2779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95CC360-5F46-45B4-8831-CE4E934C02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7794" y="369347"/>
            <a:ext cx="6387102" cy="1325563"/>
          </a:xfrm>
        </p:spPr>
        <p:txBody>
          <a:bodyPr>
            <a:normAutofit/>
          </a:bodyPr>
          <a:lstStyle/>
          <a:p>
            <a:r>
              <a:rPr lang="en-US" dirty="0"/>
              <a:t>Mitosis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8DD0B0-0EFB-40DA-BFE2-E14DDC898A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5542" y="1385668"/>
            <a:ext cx="6382657" cy="4667998"/>
          </a:xfrm>
        </p:spPr>
        <p:txBody>
          <a:bodyPr anchor="t">
            <a:normAutofit lnSpcReduction="10000"/>
          </a:bodyPr>
          <a:lstStyle/>
          <a:p>
            <a:r>
              <a:rPr lang="en-US" sz="2400" dirty="0"/>
              <a:t>Mitosis is a highly organized process that divided the nuclei of a cell into two nuclei. </a:t>
            </a:r>
          </a:p>
          <a:p>
            <a:r>
              <a:rPr lang="en-US" sz="2400" dirty="0"/>
              <a:t>It aims to produce </a:t>
            </a:r>
            <a:r>
              <a:rPr lang="en-US" sz="2400" i="1" dirty="0"/>
              <a:t>two </a:t>
            </a:r>
            <a:r>
              <a:rPr lang="en-US" sz="2400" dirty="0"/>
              <a:t>daughter cells that have </a:t>
            </a:r>
            <a:r>
              <a:rPr lang="en-US" sz="2400" i="1" dirty="0"/>
              <a:t>identical </a:t>
            </a:r>
            <a:r>
              <a:rPr lang="en-US" sz="2400" dirty="0"/>
              <a:t>DNA. </a:t>
            </a:r>
          </a:p>
          <a:p>
            <a:r>
              <a:rPr lang="en-US" sz="2400" dirty="0"/>
              <a:t>Keeping track of that DNA requires organization and cooperation in all parts of the cell. </a:t>
            </a:r>
          </a:p>
          <a:p>
            <a:r>
              <a:rPr lang="en-US" sz="2400" dirty="0"/>
              <a:t>There are 4 stages that we recognize in Mitosis:</a:t>
            </a:r>
          </a:p>
          <a:p>
            <a:pPr lvl="1"/>
            <a:r>
              <a:rPr lang="en-US" dirty="0"/>
              <a:t>Prophase</a:t>
            </a:r>
          </a:p>
          <a:p>
            <a:pPr lvl="1"/>
            <a:r>
              <a:rPr lang="en-US" dirty="0"/>
              <a:t>Metaphase</a:t>
            </a:r>
          </a:p>
          <a:p>
            <a:pPr lvl="1"/>
            <a:r>
              <a:rPr lang="en-US" dirty="0"/>
              <a:t>Anaphase</a:t>
            </a:r>
          </a:p>
          <a:p>
            <a:pPr lvl="1"/>
            <a:r>
              <a:rPr lang="en-US" dirty="0"/>
              <a:t>Telophase </a:t>
            </a:r>
          </a:p>
          <a:p>
            <a:r>
              <a:rPr lang="en-US" sz="2400" dirty="0"/>
              <a:t>Cytokinesis: the separation of the cytoplasm, occurs after mitosis. </a:t>
            </a:r>
          </a:p>
        </p:txBody>
      </p:sp>
    </p:spTree>
    <p:extLst>
      <p:ext uri="{BB962C8B-B14F-4D97-AF65-F5344CB8AC3E}">
        <p14:creationId xmlns:p14="http://schemas.microsoft.com/office/powerpoint/2010/main" val="11473657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BB1DAE-FCF8-4E77-A4BB-8E2E606F78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Events in Mitosis and Cytokinesis </a:t>
            </a:r>
          </a:p>
        </p:txBody>
      </p:sp>
      <p:pic>
        <p:nvPicPr>
          <p:cNvPr id="7" name="Online Media 6">
            <a:hlinkClick r:id="" action="ppaction://media"/>
            <a:extLst>
              <a:ext uri="{FF2B5EF4-FFF2-40B4-BE49-F238E27FC236}">
                <a16:creationId xmlns:a16="http://schemas.microsoft.com/office/drawing/2014/main" id="{78BADBAE-D00E-4237-A5E7-7D6B6B80377B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24691" y="1384069"/>
            <a:ext cx="11945389" cy="5363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2827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cms.gavirtualschool.org/Shared/Science/Biology17/CellReproduction/Spindle.png">
            <a:extLst>
              <a:ext uri="{FF2B5EF4-FFF2-40B4-BE49-F238E27FC236}">
                <a16:creationId xmlns:a16="http://schemas.microsoft.com/office/drawing/2014/main" id="{A46AAE19-44BD-4698-ABAC-48AF347ED7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608854"/>
            <a:ext cx="5942905" cy="4145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64965EAE-E41A-435F-B993-07E824B6C97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1" y="0"/>
            <a:ext cx="7539895" cy="6858000"/>
          </a:xfrm>
          <a:custGeom>
            <a:avLst/>
            <a:gdLst>
              <a:gd name="connsiteX0" fmla="*/ 7539895 w 7539895"/>
              <a:gd name="connsiteY0" fmla="*/ 6858000 h 6858000"/>
              <a:gd name="connsiteX1" fmla="*/ 0 w 7539895"/>
              <a:gd name="connsiteY1" fmla="*/ 6858000 h 6858000"/>
              <a:gd name="connsiteX2" fmla="*/ 0 w 7539895"/>
              <a:gd name="connsiteY2" fmla="*/ 0 h 6858000"/>
              <a:gd name="connsiteX3" fmla="*/ 4363741 w 7539895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39895" h="6858000">
                <a:moveTo>
                  <a:pt x="7539895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4363741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152F8994-E6D4-4311-9548-C3607BC4364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7092985" cy="6858000"/>
          </a:xfrm>
          <a:custGeom>
            <a:avLst/>
            <a:gdLst>
              <a:gd name="connsiteX0" fmla="*/ 7092985 w 7092985"/>
              <a:gd name="connsiteY0" fmla="*/ 6858000 h 6858000"/>
              <a:gd name="connsiteX1" fmla="*/ 0 w 7092985"/>
              <a:gd name="connsiteY1" fmla="*/ 6858000 h 6858000"/>
              <a:gd name="connsiteX2" fmla="*/ 0 w 7092985"/>
              <a:gd name="connsiteY2" fmla="*/ 0 h 6858000"/>
              <a:gd name="connsiteX3" fmla="*/ 3916831 w 7092985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92985" h="6858000">
                <a:moveTo>
                  <a:pt x="7092985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3916831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923F8C-1958-4503-B3BA-E6C778C8D3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5529943" cy="13255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Events in Mitosis and Cytokinesis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276182-18D1-440C-849A-4D614CBB25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1825624"/>
            <a:ext cx="4644044" cy="4453255"/>
          </a:xfrm>
        </p:spPr>
        <p:txBody>
          <a:bodyPr>
            <a:normAutofit lnSpcReduction="10000"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What is a spindle fiber?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The spindle fibers are thin protein filaments that are constructed by the centrioles in prophase. 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Their role is pivotal in mitosis. 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Spindle fibers attach to chromosomes at their centromeres. </a:t>
            </a:r>
          </a:p>
          <a:p>
            <a:r>
              <a:rPr lang="en-US" sz="2400" dirty="0">
                <a:solidFill>
                  <a:schemeClr val="bg1"/>
                </a:solidFill>
              </a:rPr>
              <a:t>During mitosis, the centromere has a protein kinetochore attached that helps spindle fibers control the chromosomes. </a:t>
            </a:r>
          </a:p>
        </p:txBody>
      </p:sp>
    </p:spTree>
    <p:extLst>
      <p:ext uri="{BB962C8B-B14F-4D97-AF65-F5344CB8AC3E}">
        <p14:creationId xmlns:p14="http://schemas.microsoft.com/office/powerpoint/2010/main" val="397068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</TotalTime>
  <Words>610</Words>
  <Application>Microsoft Office PowerPoint</Application>
  <PresentationFormat>Widescreen</PresentationFormat>
  <Paragraphs>73</Paragraphs>
  <Slides>17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Bellwork #1 – 02/13/18</vt:lpstr>
      <vt:lpstr>Mitosis </vt:lpstr>
      <vt:lpstr>Objectives</vt:lpstr>
      <vt:lpstr>Cell Division is “Multiplication”</vt:lpstr>
      <vt:lpstr>Mitosis Video </vt:lpstr>
      <vt:lpstr>Stop and Think </vt:lpstr>
      <vt:lpstr>Mitosis </vt:lpstr>
      <vt:lpstr>Events in Mitosis and Cytokinesis </vt:lpstr>
      <vt:lpstr>Events in Mitosis and Cytokinesis </vt:lpstr>
      <vt:lpstr>Events in Mitosis – Stage 1</vt:lpstr>
      <vt:lpstr>Events in Mitosis – Stage 2 </vt:lpstr>
      <vt:lpstr>Events in Mitosis – Stage 3</vt:lpstr>
      <vt:lpstr>Events in Mitosis – Stage 4</vt:lpstr>
      <vt:lpstr>Events in Mitosis – Stage 5</vt:lpstr>
      <vt:lpstr>Events in Cytokinesis – Stage 6</vt:lpstr>
      <vt:lpstr>Comparing Plant and Animal Cell Division </vt:lpstr>
      <vt:lpstr>Exit Ticket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Mitosis </dc:title>
  <dc:creator>Megan Murphy</dc:creator>
  <cp:lastModifiedBy>Megan Murphy</cp:lastModifiedBy>
  <cp:revision>14</cp:revision>
  <dcterms:created xsi:type="dcterms:W3CDTF">2018-02-12T18:11:39Z</dcterms:created>
  <dcterms:modified xsi:type="dcterms:W3CDTF">2018-02-13T16:25:23Z</dcterms:modified>
</cp:coreProperties>
</file>