
<file path=[Content_Types].xml><?xml version="1.0" encoding="utf-8"?>
<Types xmlns="http://schemas.openxmlformats.org/package/2006/content-types">
  <Default Extension="png" ContentType="image/png"/>
  <Default Extension="jpg&amp;ehk=a5Ogb9QthAMwi5QGbPE91A&amp;r=0&amp;pid=OfficeInsert" ContentType="image/jpeg"/>
  <Default Extension="jpg&amp;ehk=1TreoURA5wSoi4NGOeMYZ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NO1AP5zyMc24pbm5rS0V3Q&amp;r=0&amp;pid=OfficeInsert" ContentType="image/jpeg"/>
  <Default Extension="jpg&amp;ehk=Jqff8E3oDzuCWEiUkRffqQ&amp;r=0&amp;pid=OfficeInsert" ContentType="image/jpeg"/>
  <Default Extension="jpg&amp;ehk=rTVexevRRtksRIYpu" ContentType="image/jpeg"/>
  <Default Extension="gif" ContentType="image/gif"/>
  <Default Extension="JPG&amp;ehk=r5IJNZGZT18fOOoOxlwh6w&amp;r=0&amp;pid=OfficeInsert" ContentType="image/jpeg"/>
  <Default Extension="gif&amp;ehk=1S0ByO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5800A-D88F-4C46-B525-8CCB1EE0275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EFF7D21-F71E-402D-A7D4-A59083D82FD3}">
      <dgm:prSet/>
      <dgm:spPr/>
      <dgm:t>
        <a:bodyPr/>
        <a:lstStyle/>
        <a:p>
          <a:r>
            <a:rPr lang="en-US"/>
            <a:t>Determine the frame of reference used to describe motion. </a:t>
          </a:r>
        </a:p>
      </dgm:t>
    </dgm:pt>
    <dgm:pt modelId="{C0B234C3-53D3-4C05-85AD-0C9906A9D0CC}" type="parTrans" cxnId="{FB445C49-2F2C-4F75-914A-9313352F6214}">
      <dgm:prSet/>
      <dgm:spPr/>
      <dgm:t>
        <a:bodyPr/>
        <a:lstStyle/>
        <a:p>
          <a:endParaRPr lang="en-US"/>
        </a:p>
      </dgm:t>
    </dgm:pt>
    <dgm:pt modelId="{3F08C844-DE9B-406B-AC89-14A266FC947A}" type="sibTrans" cxnId="{FB445C49-2F2C-4F75-914A-9313352F621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B1B0C9A-9D7B-420E-8ABD-98899CB0AFB6}">
      <dgm:prSet/>
      <dgm:spPr/>
      <dgm:t>
        <a:bodyPr/>
        <a:lstStyle/>
        <a:p>
          <a:r>
            <a:rPr lang="en-US"/>
            <a:t>Know the difference between speed and velocity. </a:t>
          </a:r>
        </a:p>
      </dgm:t>
    </dgm:pt>
    <dgm:pt modelId="{A1087657-ABF1-4F58-8F8A-F4816902B25B}" type="parTrans" cxnId="{2E4AF255-F04F-4FDD-B1FA-C3AA419890B1}">
      <dgm:prSet/>
      <dgm:spPr/>
      <dgm:t>
        <a:bodyPr/>
        <a:lstStyle/>
        <a:p>
          <a:endParaRPr lang="en-US"/>
        </a:p>
      </dgm:t>
    </dgm:pt>
    <dgm:pt modelId="{B8635958-F8FC-47CA-A8B3-D291F706ECDF}" type="sibTrans" cxnId="{2E4AF255-F04F-4FDD-B1FA-C3AA419890B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CFF5D5-05B2-4B12-8E95-8A9B6CE46904}">
      <dgm:prSet/>
      <dgm:spPr/>
      <dgm:t>
        <a:bodyPr/>
        <a:lstStyle/>
        <a:p>
          <a:r>
            <a:rPr lang="en-US"/>
            <a:t>Determine the speed of an object. </a:t>
          </a:r>
        </a:p>
      </dgm:t>
    </dgm:pt>
    <dgm:pt modelId="{E85922B4-A4E5-4298-AB3B-60C35AD2E45D}" type="parTrans" cxnId="{F1B8FDB1-62C8-4A4F-AF93-2727D6E05CCE}">
      <dgm:prSet/>
      <dgm:spPr/>
      <dgm:t>
        <a:bodyPr/>
        <a:lstStyle/>
        <a:p>
          <a:endParaRPr lang="en-US"/>
        </a:p>
      </dgm:t>
    </dgm:pt>
    <dgm:pt modelId="{85902335-AEC3-4F7F-97B9-35671CEA4AE6}" type="sibTrans" cxnId="{F1B8FDB1-62C8-4A4F-AF93-2727D6E05CC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780D636-8077-431A-8293-74AAF73987E0}" type="pres">
      <dgm:prSet presAssocID="{EE65800A-D88F-4C46-B525-8CCB1EE0275A}" presName="Name0" presStyleCnt="0">
        <dgm:presLayoutVars>
          <dgm:animLvl val="lvl"/>
          <dgm:resizeHandles val="exact"/>
        </dgm:presLayoutVars>
      </dgm:prSet>
      <dgm:spPr/>
    </dgm:pt>
    <dgm:pt modelId="{037F30A1-A0C6-451F-8800-8CB358DE794F}" type="pres">
      <dgm:prSet presAssocID="{DEFF7D21-F71E-402D-A7D4-A59083D82FD3}" presName="compositeNode" presStyleCnt="0">
        <dgm:presLayoutVars>
          <dgm:bulletEnabled val="1"/>
        </dgm:presLayoutVars>
      </dgm:prSet>
      <dgm:spPr/>
    </dgm:pt>
    <dgm:pt modelId="{90244B02-F52A-46A9-8A3A-D1E2251C50D6}" type="pres">
      <dgm:prSet presAssocID="{DEFF7D21-F71E-402D-A7D4-A59083D82FD3}" presName="bgRect" presStyleLbl="bgAccFollowNode1" presStyleIdx="0" presStyleCnt="3"/>
      <dgm:spPr/>
    </dgm:pt>
    <dgm:pt modelId="{D5BA46DE-576C-4BB8-AE00-489DFC95E37F}" type="pres">
      <dgm:prSet presAssocID="{3F08C844-DE9B-406B-AC89-14A266FC947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7E9E288-F6DB-40E9-B766-BD196D677576}" type="pres">
      <dgm:prSet presAssocID="{DEFF7D21-F71E-402D-A7D4-A59083D82FD3}" presName="bottomLine" presStyleLbl="alignNode1" presStyleIdx="1" presStyleCnt="6">
        <dgm:presLayoutVars/>
      </dgm:prSet>
      <dgm:spPr/>
    </dgm:pt>
    <dgm:pt modelId="{AC094D05-47EF-4555-A314-FA8789EACF6A}" type="pres">
      <dgm:prSet presAssocID="{DEFF7D21-F71E-402D-A7D4-A59083D82FD3}" presName="nodeText" presStyleLbl="bgAccFollowNode1" presStyleIdx="0" presStyleCnt="3">
        <dgm:presLayoutVars>
          <dgm:bulletEnabled val="1"/>
        </dgm:presLayoutVars>
      </dgm:prSet>
      <dgm:spPr/>
    </dgm:pt>
    <dgm:pt modelId="{F6118BE1-8139-4D4C-B067-92EBB620EC62}" type="pres">
      <dgm:prSet presAssocID="{3F08C844-DE9B-406B-AC89-14A266FC947A}" presName="sibTrans" presStyleCnt="0"/>
      <dgm:spPr/>
    </dgm:pt>
    <dgm:pt modelId="{5DAE1754-D6D3-47A8-84A4-E3B94AB7219A}" type="pres">
      <dgm:prSet presAssocID="{3B1B0C9A-9D7B-420E-8ABD-98899CB0AFB6}" presName="compositeNode" presStyleCnt="0">
        <dgm:presLayoutVars>
          <dgm:bulletEnabled val="1"/>
        </dgm:presLayoutVars>
      </dgm:prSet>
      <dgm:spPr/>
    </dgm:pt>
    <dgm:pt modelId="{91BE498C-70E9-49E8-9CCE-827DF44B1BB8}" type="pres">
      <dgm:prSet presAssocID="{3B1B0C9A-9D7B-420E-8ABD-98899CB0AFB6}" presName="bgRect" presStyleLbl="bgAccFollowNode1" presStyleIdx="1" presStyleCnt="3"/>
      <dgm:spPr/>
    </dgm:pt>
    <dgm:pt modelId="{DB73A0FE-F455-4831-9644-36EFC337F801}" type="pres">
      <dgm:prSet presAssocID="{B8635958-F8FC-47CA-A8B3-D291F706ECD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351B794-0391-4310-B0FF-88AB6B63B0F9}" type="pres">
      <dgm:prSet presAssocID="{3B1B0C9A-9D7B-420E-8ABD-98899CB0AFB6}" presName="bottomLine" presStyleLbl="alignNode1" presStyleIdx="3" presStyleCnt="6">
        <dgm:presLayoutVars/>
      </dgm:prSet>
      <dgm:spPr/>
    </dgm:pt>
    <dgm:pt modelId="{096B1470-15FB-4840-8E8A-D7D60DF1E359}" type="pres">
      <dgm:prSet presAssocID="{3B1B0C9A-9D7B-420E-8ABD-98899CB0AFB6}" presName="nodeText" presStyleLbl="bgAccFollowNode1" presStyleIdx="1" presStyleCnt="3">
        <dgm:presLayoutVars>
          <dgm:bulletEnabled val="1"/>
        </dgm:presLayoutVars>
      </dgm:prSet>
      <dgm:spPr/>
    </dgm:pt>
    <dgm:pt modelId="{368B23E6-D35C-44DC-B01B-1E734751FFBF}" type="pres">
      <dgm:prSet presAssocID="{B8635958-F8FC-47CA-A8B3-D291F706ECDF}" presName="sibTrans" presStyleCnt="0"/>
      <dgm:spPr/>
    </dgm:pt>
    <dgm:pt modelId="{8C568300-D28B-44C3-BD91-E79AB95E666D}" type="pres">
      <dgm:prSet presAssocID="{46CFF5D5-05B2-4B12-8E95-8A9B6CE46904}" presName="compositeNode" presStyleCnt="0">
        <dgm:presLayoutVars>
          <dgm:bulletEnabled val="1"/>
        </dgm:presLayoutVars>
      </dgm:prSet>
      <dgm:spPr/>
    </dgm:pt>
    <dgm:pt modelId="{32200C39-0063-4811-9AF8-8CBC5B2C37E6}" type="pres">
      <dgm:prSet presAssocID="{46CFF5D5-05B2-4B12-8E95-8A9B6CE46904}" presName="bgRect" presStyleLbl="bgAccFollowNode1" presStyleIdx="2" presStyleCnt="3"/>
      <dgm:spPr/>
    </dgm:pt>
    <dgm:pt modelId="{B0727287-61EE-43A3-BDDD-03A22FD03F93}" type="pres">
      <dgm:prSet presAssocID="{85902335-AEC3-4F7F-97B9-35671CEA4AE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5C20548-F13C-414C-B020-1F433C9EFCED}" type="pres">
      <dgm:prSet presAssocID="{46CFF5D5-05B2-4B12-8E95-8A9B6CE46904}" presName="bottomLine" presStyleLbl="alignNode1" presStyleIdx="5" presStyleCnt="6">
        <dgm:presLayoutVars/>
      </dgm:prSet>
      <dgm:spPr/>
    </dgm:pt>
    <dgm:pt modelId="{8C38F07B-414D-472B-847F-9F4CD8088FA6}" type="pres">
      <dgm:prSet presAssocID="{46CFF5D5-05B2-4B12-8E95-8A9B6CE4690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CF8771F-2E25-4B5E-BA71-BDBA8FE87B12}" type="presOf" srcId="{3B1B0C9A-9D7B-420E-8ABD-98899CB0AFB6}" destId="{096B1470-15FB-4840-8E8A-D7D60DF1E359}" srcOrd="1" destOrd="0" presId="urn:microsoft.com/office/officeart/2016/7/layout/BasicLinearProcessNumbered"/>
    <dgm:cxn modelId="{BC49A231-5DD5-46D0-AE68-007D1A75222C}" type="presOf" srcId="{EE65800A-D88F-4C46-B525-8CCB1EE0275A}" destId="{D780D636-8077-431A-8293-74AAF73987E0}" srcOrd="0" destOrd="0" presId="urn:microsoft.com/office/officeart/2016/7/layout/BasicLinearProcessNumbered"/>
    <dgm:cxn modelId="{F9755A36-002D-4C92-A0AC-FD0A57592CD2}" type="presOf" srcId="{3F08C844-DE9B-406B-AC89-14A266FC947A}" destId="{D5BA46DE-576C-4BB8-AE00-489DFC95E37F}" srcOrd="0" destOrd="0" presId="urn:microsoft.com/office/officeart/2016/7/layout/BasicLinearProcessNumbered"/>
    <dgm:cxn modelId="{FB445C49-2F2C-4F75-914A-9313352F6214}" srcId="{EE65800A-D88F-4C46-B525-8CCB1EE0275A}" destId="{DEFF7D21-F71E-402D-A7D4-A59083D82FD3}" srcOrd="0" destOrd="0" parTransId="{C0B234C3-53D3-4C05-85AD-0C9906A9D0CC}" sibTransId="{3F08C844-DE9B-406B-AC89-14A266FC947A}"/>
    <dgm:cxn modelId="{CC7D376C-4B9A-4060-A994-02F8C5293368}" type="presOf" srcId="{85902335-AEC3-4F7F-97B9-35671CEA4AE6}" destId="{B0727287-61EE-43A3-BDDD-03A22FD03F93}" srcOrd="0" destOrd="0" presId="urn:microsoft.com/office/officeart/2016/7/layout/BasicLinearProcessNumbered"/>
    <dgm:cxn modelId="{CBF87E72-E084-4337-9337-324D589C5693}" type="presOf" srcId="{46CFF5D5-05B2-4B12-8E95-8A9B6CE46904}" destId="{32200C39-0063-4811-9AF8-8CBC5B2C37E6}" srcOrd="0" destOrd="0" presId="urn:microsoft.com/office/officeart/2016/7/layout/BasicLinearProcessNumbered"/>
    <dgm:cxn modelId="{2E4AF255-F04F-4FDD-B1FA-C3AA419890B1}" srcId="{EE65800A-D88F-4C46-B525-8CCB1EE0275A}" destId="{3B1B0C9A-9D7B-420E-8ABD-98899CB0AFB6}" srcOrd="1" destOrd="0" parTransId="{A1087657-ABF1-4F58-8F8A-F4816902B25B}" sibTransId="{B8635958-F8FC-47CA-A8B3-D291F706ECDF}"/>
    <dgm:cxn modelId="{01CEDC82-5DC8-444E-ABC3-DD9441ACB017}" type="presOf" srcId="{B8635958-F8FC-47CA-A8B3-D291F706ECDF}" destId="{DB73A0FE-F455-4831-9644-36EFC337F801}" srcOrd="0" destOrd="0" presId="urn:microsoft.com/office/officeart/2016/7/layout/BasicLinearProcessNumbered"/>
    <dgm:cxn modelId="{5E9A32AB-F39B-4CDE-920C-C72F9E735180}" type="presOf" srcId="{DEFF7D21-F71E-402D-A7D4-A59083D82FD3}" destId="{90244B02-F52A-46A9-8A3A-D1E2251C50D6}" srcOrd="0" destOrd="0" presId="urn:microsoft.com/office/officeart/2016/7/layout/BasicLinearProcessNumbered"/>
    <dgm:cxn modelId="{9ADED4B1-6DAD-441A-8B51-B7131407ED08}" type="presOf" srcId="{46CFF5D5-05B2-4B12-8E95-8A9B6CE46904}" destId="{8C38F07B-414D-472B-847F-9F4CD8088FA6}" srcOrd="1" destOrd="0" presId="urn:microsoft.com/office/officeart/2016/7/layout/BasicLinearProcessNumbered"/>
    <dgm:cxn modelId="{F1B8FDB1-62C8-4A4F-AF93-2727D6E05CCE}" srcId="{EE65800A-D88F-4C46-B525-8CCB1EE0275A}" destId="{46CFF5D5-05B2-4B12-8E95-8A9B6CE46904}" srcOrd="2" destOrd="0" parTransId="{E85922B4-A4E5-4298-AB3B-60C35AD2E45D}" sibTransId="{85902335-AEC3-4F7F-97B9-35671CEA4AE6}"/>
    <dgm:cxn modelId="{02DB78BB-95A2-485B-99EB-C82AFB27645F}" type="presOf" srcId="{DEFF7D21-F71E-402D-A7D4-A59083D82FD3}" destId="{AC094D05-47EF-4555-A314-FA8789EACF6A}" srcOrd="1" destOrd="0" presId="urn:microsoft.com/office/officeart/2016/7/layout/BasicLinearProcessNumbered"/>
    <dgm:cxn modelId="{C866E8D5-B5D1-4475-BACF-7DF89F08E6A1}" type="presOf" srcId="{3B1B0C9A-9D7B-420E-8ABD-98899CB0AFB6}" destId="{91BE498C-70E9-49E8-9CCE-827DF44B1BB8}" srcOrd="0" destOrd="0" presId="urn:microsoft.com/office/officeart/2016/7/layout/BasicLinearProcessNumbered"/>
    <dgm:cxn modelId="{9D6A6A3C-E5A4-483C-985A-EA04301F2AFF}" type="presParOf" srcId="{D780D636-8077-431A-8293-74AAF73987E0}" destId="{037F30A1-A0C6-451F-8800-8CB358DE794F}" srcOrd="0" destOrd="0" presId="urn:microsoft.com/office/officeart/2016/7/layout/BasicLinearProcessNumbered"/>
    <dgm:cxn modelId="{EE2B2F41-FE4A-4C09-99FA-36ECC5F1BDC3}" type="presParOf" srcId="{037F30A1-A0C6-451F-8800-8CB358DE794F}" destId="{90244B02-F52A-46A9-8A3A-D1E2251C50D6}" srcOrd="0" destOrd="0" presId="urn:microsoft.com/office/officeart/2016/7/layout/BasicLinearProcessNumbered"/>
    <dgm:cxn modelId="{6C67AC86-F5AF-4B93-B26C-7BEFDF12306D}" type="presParOf" srcId="{037F30A1-A0C6-451F-8800-8CB358DE794F}" destId="{D5BA46DE-576C-4BB8-AE00-489DFC95E37F}" srcOrd="1" destOrd="0" presId="urn:microsoft.com/office/officeart/2016/7/layout/BasicLinearProcessNumbered"/>
    <dgm:cxn modelId="{98BE0625-450D-4207-B6FD-DEAA0E0BA23E}" type="presParOf" srcId="{037F30A1-A0C6-451F-8800-8CB358DE794F}" destId="{E7E9E288-F6DB-40E9-B766-BD196D677576}" srcOrd="2" destOrd="0" presId="urn:microsoft.com/office/officeart/2016/7/layout/BasicLinearProcessNumbered"/>
    <dgm:cxn modelId="{C31AD968-B109-4500-A6FB-893049CE501A}" type="presParOf" srcId="{037F30A1-A0C6-451F-8800-8CB358DE794F}" destId="{AC094D05-47EF-4555-A314-FA8789EACF6A}" srcOrd="3" destOrd="0" presId="urn:microsoft.com/office/officeart/2016/7/layout/BasicLinearProcessNumbered"/>
    <dgm:cxn modelId="{61ECB1C9-CAED-40EC-9D75-5EEA0477B6E2}" type="presParOf" srcId="{D780D636-8077-431A-8293-74AAF73987E0}" destId="{F6118BE1-8139-4D4C-B067-92EBB620EC62}" srcOrd="1" destOrd="0" presId="urn:microsoft.com/office/officeart/2016/7/layout/BasicLinearProcessNumbered"/>
    <dgm:cxn modelId="{C4689D4E-436D-45E6-A4A5-013C335EEBD7}" type="presParOf" srcId="{D780D636-8077-431A-8293-74AAF73987E0}" destId="{5DAE1754-D6D3-47A8-84A4-E3B94AB7219A}" srcOrd="2" destOrd="0" presId="urn:microsoft.com/office/officeart/2016/7/layout/BasicLinearProcessNumbered"/>
    <dgm:cxn modelId="{12C4FB78-62CA-4019-8497-3472404E1D5B}" type="presParOf" srcId="{5DAE1754-D6D3-47A8-84A4-E3B94AB7219A}" destId="{91BE498C-70E9-49E8-9CCE-827DF44B1BB8}" srcOrd="0" destOrd="0" presId="urn:microsoft.com/office/officeart/2016/7/layout/BasicLinearProcessNumbered"/>
    <dgm:cxn modelId="{465EE529-6AAC-4DB6-85EE-57287713E3C6}" type="presParOf" srcId="{5DAE1754-D6D3-47A8-84A4-E3B94AB7219A}" destId="{DB73A0FE-F455-4831-9644-36EFC337F801}" srcOrd="1" destOrd="0" presId="urn:microsoft.com/office/officeart/2016/7/layout/BasicLinearProcessNumbered"/>
    <dgm:cxn modelId="{872F9235-B2B9-47B8-A910-65E51A1122A4}" type="presParOf" srcId="{5DAE1754-D6D3-47A8-84A4-E3B94AB7219A}" destId="{1351B794-0391-4310-B0FF-88AB6B63B0F9}" srcOrd="2" destOrd="0" presId="urn:microsoft.com/office/officeart/2016/7/layout/BasicLinearProcessNumbered"/>
    <dgm:cxn modelId="{07F7CAAF-AA84-455C-BC4C-280AFBDEDBE5}" type="presParOf" srcId="{5DAE1754-D6D3-47A8-84A4-E3B94AB7219A}" destId="{096B1470-15FB-4840-8E8A-D7D60DF1E359}" srcOrd="3" destOrd="0" presId="urn:microsoft.com/office/officeart/2016/7/layout/BasicLinearProcessNumbered"/>
    <dgm:cxn modelId="{1E00F26E-5943-43E1-A401-608459325484}" type="presParOf" srcId="{D780D636-8077-431A-8293-74AAF73987E0}" destId="{368B23E6-D35C-44DC-B01B-1E734751FFBF}" srcOrd="3" destOrd="0" presId="urn:microsoft.com/office/officeart/2016/7/layout/BasicLinearProcessNumbered"/>
    <dgm:cxn modelId="{58742EC6-21E8-4AD3-BBEB-2EEF6A2430DE}" type="presParOf" srcId="{D780D636-8077-431A-8293-74AAF73987E0}" destId="{8C568300-D28B-44C3-BD91-E79AB95E666D}" srcOrd="4" destOrd="0" presId="urn:microsoft.com/office/officeart/2016/7/layout/BasicLinearProcessNumbered"/>
    <dgm:cxn modelId="{ED7E94CE-9ABD-4FE5-BABA-6058A223AB50}" type="presParOf" srcId="{8C568300-D28B-44C3-BD91-E79AB95E666D}" destId="{32200C39-0063-4811-9AF8-8CBC5B2C37E6}" srcOrd="0" destOrd="0" presId="urn:microsoft.com/office/officeart/2016/7/layout/BasicLinearProcessNumbered"/>
    <dgm:cxn modelId="{F19EBDD2-5C52-4E38-96B8-B0391D0B04D4}" type="presParOf" srcId="{8C568300-D28B-44C3-BD91-E79AB95E666D}" destId="{B0727287-61EE-43A3-BDDD-03A22FD03F93}" srcOrd="1" destOrd="0" presId="urn:microsoft.com/office/officeart/2016/7/layout/BasicLinearProcessNumbered"/>
    <dgm:cxn modelId="{EF2CF66E-3834-4EC4-A791-9EBDB563D00B}" type="presParOf" srcId="{8C568300-D28B-44C3-BD91-E79AB95E666D}" destId="{D5C20548-F13C-414C-B020-1F433C9EFCED}" srcOrd="2" destOrd="0" presId="urn:microsoft.com/office/officeart/2016/7/layout/BasicLinearProcessNumbered"/>
    <dgm:cxn modelId="{117314F9-0A8D-44F2-BA25-213F8FC3793F}" type="presParOf" srcId="{8C568300-D28B-44C3-BD91-E79AB95E666D}" destId="{8C38F07B-414D-472B-847F-9F4CD8088FA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44B02-F52A-46A9-8A3A-D1E2251C50D6}">
      <dsp:nvSpPr>
        <dsp:cNvPr id="0" name=""/>
        <dsp:cNvSpPr/>
      </dsp:nvSpPr>
      <dsp:spPr>
        <a:xfrm>
          <a:off x="0" y="0"/>
          <a:ext cx="3208058" cy="29619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13" tIns="330200" rIns="25011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 the frame of reference used to describe motion. </a:t>
          </a:r>
        </a:p>
      </dsp:txBody>
      <dsp:txXfrm>
        <a:off x="0" y="1125558"/>
        <a:ext cx="3208058" cy="1777197"/>
      </dsp:txXfrm>
    </dsp:sp>
    <dsp:sp modelId="{D5BA46DE-576C-4BB8-AE00-489DFC95E37F}">
      <dsp:nvSpPr>
        <dsp:cNvPr id="0" name=""/>
        <dsp:cNvSpPr/>
      </dsp:nvSpPr>
      <dsp:spPr>
        <a:xfrm>
          <a:off x="1159729" y="296199"/>
          <a:ext cx="888598" cy="8885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</a:t>
          </a:r>
        </a:p>
      </dsp:txBody>
      <dsp:txXfrm>
        <a:off x="1289861" y="426331"/>
        <a:ext cx="628334" cy="628334"/>
      </dsp:txXfrm>
    </dsp:sp>
    <dsp:sp modelId="{E7E9E288-F6DB-40E9-B766-BD196D677576}">
      <dsp:nvSpPr>
        <dsp:cNvPr id="0" name=""/>
        <dsp:cNvSpPr/>
      </dsp:nvSpPr>
      <dsp:spPr>
        <a:xfrm>
          <a:off x="0" y="2961924"/>
          <a:ext cx="3208058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E498C-70E9-49E8-9CCE-827DF44B1BB8}">
      <dsp:nvSpPr>
        <dsp:cNvPr id="0" name=""/>
        <dsp:cNvSpPr/>
      </dsp:nvSpPr>
      <dsp:spPr>
        <a:xfrm>
          <a:off x="3528863" y="0"/>
          <a:ext cx="3208058" cy="29619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13" tIns="330200" rIns="25011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Know the difference between speed and velocity. </a:t>
          </a:r>
        </a:p>
      </dsp:txBody>
      <dsp:txXfrm>
        <a:off x="3528863" y="1125558"/>
        <a:ext cx="3208058" cy="1777197"/>
      </dsp:txXfrm>
    </dsp:sp>
    <dsp:sp modelId="{DB73A0FE-F455-4831-9644-36EFC337F801}">
      <dsp:nvSpPr>
        <dsp:cNvPr id="0" name=""/>
        <dsp:cNvSpPr/>
      </dsp:nvSpPr>
      <dsp:spPr>
        <a:xfrm>
          <a:off x="4688593" y="296199"/>
          <a:ext cx="888598" cy="8885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</a:t>
          </a:r>
        </a:p>
      </dsp:txBody>
      <dsp:txXfrm>
        <a:off x="4818725" y="426331"/>
        <a:ext cx="628334" cy="628334"/>
      </dsp:txXfrm>
    </dsp:sp>
    <dsp:sp modelId="{1351B794-0391-4310-B0FF-88AB6B63B0F9}">
      <dsp:nvSpPr>
        <dsp:cNvPr id="0" name=""/>
        <dsp:cNvSpPr/>
      </dsp:nvSpPr>
      <dsp:spPr>
        <a:xfrm>
          <a:off x="3528863" y="2961924"/>
          <a:ext cx="3208058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00C39-0063-4811-9AF8-8CBC5B2C37E6}">
      <dsp:nvSpPr>
        <dsp:cNvPr id="0" name=""/>
        <dsp:cNvSpPr/>
      </dsp:nvSpPr>
      <dsp:spPr>
        <a:xfrm>
          <a:off x="7057727" y="0"/>
          <a:ext cx="3208058" cy="29619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13" tIns="330200" rIns="25011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Determine the speed of an object. </a:t>
          </a:r>
        </a:p>
      </dsp:txBody>
      <dsp:txXfrm>
        <a:off x="7057727" y="1125558"/>
        <a:ext cx="3208058" cy="1777197"/>
      </dsp:txXfrm>
    </dsp:sp>
    <dsp:sp modelId="{B0727287-61EE-43A3-BDDD-03A22FD03F93}">
      <dsp:nvSpPr>
        <dsp:cNvPr id="0" name=""/>
        <dsp:cNvSpPr/>
      </dsp:nvSpPr>
      <dsp:spPr>
        <a:xfrm>
          <a:off x="8217457" y="296199"/>
          <a:ext cx="888598" cy="8885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79" tIns="12700" rIns="692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3</a:t>
          </a:r>
        </a:p>
      </dsp:txBody>
      <dsp:txXfrm>
        <a:off x="8347589" y="426331"/>
        <a:ext cx="628334" cy="628334"/>
      </dsp:txXfrm>
    </dsp:sp>
    <dsp:sp modelId="{D5C20548-F13C-414C-B020-1F433C9EFCED}">
      <dsp:nvSpPr>
        <dsp:cNvPr id="0" name=""/>
        <dsp:cNvSpPr/>
      </dsp:nvSpPr>
      <dsp:spPr>
        <a:xfrm>
          <a:off x="7057727" y="2961924"/>
          <a:ext cx="3208058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55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2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9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DE38A3A9-D854-4AF0-AC03-24776255F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69A40930-565E-41E6-9811-367F09A7E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16D61B12-8B4E-4B12-9B00-B54BB48FF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6764-A171-4552-88E3-2E3D8FEC6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3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9E81-88A9-4F81-A486-013CAA2143B5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4980E4-7F32-452D-977A-8625591D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CCE_Illinois_School_Bus.jpg" TargetMode="External"/><Relationship Id="rId2" Type="http://schemas.openxmlformats.org/officeDocument/2006/relationships/image" Target="../media/image7.jpg&amp;ehk=1TreoURA5wSoi4NGOeMYZw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eupinformation.wikispaces.com/Holiday+Messages" TargetMode="External"/><Relationship Id="rId2" Type="http://schemas.openxmlformats.org/officeDocument/2006/relationships/image" Target="../media/image8.gif&amp;ehk=1S0ByO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lf.ball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4/11/09/190000.html" TargetMode="External"/><Relationship Id="rId2" Type="http://schemas.openxmlformats.org/officeDocument/2006/relationships/image" Target="../media/image13.jpg&amp;ehk=Jqff8E3oDzuCWEiUkRffqQ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horse_in_motion.jpg" TargetMode="External"/><Relationship Id="rId2" Type="http://schemas.openxmlformats.org/officeDocument/2006/relationships/image" Target="../media/image1.jpg&amp;ehk=NO1AP5zyMc24pbm5rS0V3Q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_motion,_Broad-tailed_hummingbird,_selasphorus_platycercus;_in_flight.JPG" TargetMode="External"/><Relationship Id="rId2" Type="http://schemas.openxmlformats.org/officeDocument/2006/relationships/image" Target="../media/image2.JPG&amp;ehk=r5IJNZGZT18fOOoOxlwh6w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ckbrummet.blogspot.com/2013_09_01_archive.html" TargetMode="External"/><Relationship Id="rId2" Type="http://schemas.openxmlformats.org/officeDocument/2006/relationships/image" Target="../media/image3.jpg&amp;ehk=rTVexevRRtksRIYpu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msartless.com/index.php?pic=148" TargetMode="External"/><Relationship Id="rId2" Type="http://schemas.openxmlformats.org/officeDocument/2006/relationships/image" Target="../media/image4.jpg&amp;ehk=a5Ogb9QthAMwi5QGbPE91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10B3-FAEF-48DA-9DA7-A4ACE1FE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20" y="451793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BellWork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 #1 08/14/17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0EE2-CC48-4873-80F6-36F7C7EC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112" y="2089296"/>
            <a:ext cx="9182803" cy="361526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Describe what movement is with complete sentences. </a:t>
            </a:r>
          </a:p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If someone is deceased on Earth, are they still considered to be moving. Explain your answer.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6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4" name="Group 7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5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8" name="Group 8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9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2" name="Rectangle 10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yellow school bus parked in a parking lot&#10;&#10;Description generated with very high confidence">
            <a:extLst>
              <a:ext uri="{FF2B5EF4-FFF2-40B4-BE49-F238E27FC236}">
                <a16:creationId xmlns:a16="http://schemas.microsoft.com/office/drawing/2014/main" id="{2796F17B-711B-4E8D-813B-23C2B24A7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83" r="21023"/>
          <a:stretch/>
        </p:blipFill>
        <p:spPr>
          <a:xfrm>
            <a:off x="24576" y="9223"/>
            <a:ext cx="4671091" cy="6858000"/>
          </a:xfrm>
          <a:prstGeom prst="rect">
            <a:avLst/>
          </a:prstGeom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687A3562-5B7E-4C7E-B902-07EFAB57C3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Velocity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D5DACC-56AC-48EF-999F-04F33A176EA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3200" dirty="0"/>
              <a:t>Ex) A bus has a velocity of 35miles/</a:t>
            </a:r>
            <a:r>
              <a:rPr lang="en-US" sz="3200" dirty="0" err="1"/>
              <a:t>hr</a:t>
            </a:r>
            <a:r>
              <a:rPr lang="en-US" sz="3200" dirty="0"/>
              <a:t> heading west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6C976-DF97-466E-A0EF-6F6EE6D9426C}"/>
              </a:ext>
            </a:extLst>
          </p:cNvPr>
          <p:cNvSpPr txBox="1"/>
          <p:nvPr/>
        </p:nvSpPr>
        <p:spPr>
          <a:xfrm>
            <a:off x="2015126" y="6667168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ICCE_Illinois_School_Bus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9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A794E-8A59-4C2F-B965-CEA277B6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3057" y="2416241"/>
            <a:ext cx="3001931" cy="3094014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3CA26497-1CE2-4D67-B934-A941E307F3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FEFFFF"/>
                </a:solidFill>
              </a:rPr>
              <a:t>Resultant Velocity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A09863-7C5F-4643-BE6E-B063E9BD6E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dirty="0">
                <a:solidFill>
                  <a:srgbClr val="FEFFFF"/>
                </a:solidFill>
              </a:rPr>
              <a:t>An object can have a resultant velocity if it is experiencing more than one motion.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dirty="0">
                <a:solidFill>
                  <a:srgbClr val="FEFFFF"/>
                </a:solidFill>
              </a:rPr>
              <a:t>For example if a person walks down the center of a bus while it is in motion there are two velocities occurring.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FEFFFF"/>
                </a:solidFill>
              </a:rPr>
              <a:t>1. The movement of the bus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FEFFFF"/>
                </a:solidFill>
              </a:rPr>
              <a:t>2. The movement of the person inside the 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3E800-6DAC-4C28-8F97-0CE2B038C008}"/>
              </a:ext>
            </a:extLst>
          </p:cNvPr>
          <p:cNvSpPr txBox="1"/>
          <p:nvPr/>
        </p:nvSpPr>
        <p:spPr>
          <a:xfrm>
            <a:off x="9034446" y="531020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trateupinformation.wikispaces.com/Holiday+Message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26426FC-A964-4760-A59A-8B0C27206D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</a:t>
            </a:r>
          </a:p>
        </p:txBody>
      </p:sp>
      <p:pic>
        <p:nvPicPr>
          <p:cNvPr id="14339" name="Picture 4" descr="MMj03957760000[1]">
            <a:extLst>
              <a:ext uri="{FF2B5EF4-FFF2-40B4-BE49-F238E27FC236}">
                <a16:creationId xmlns:a16="http://schemas.microsoft.com/office/drawing/2014/main" id="{7393B5D5-5527-47A0-9094-13961EDB66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1"/>
            <a:ext cx="205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5">
            <a:extLst>
              <a:ext uri="{FF2B5EF4-FFF2-40B4-BE49-F238E27FC236}">
                <a16:creationId xmlns:a16="http://schemas.microsoft.com/office/drawing/2014/main" id="{55EA57BC-BD14-476B-B96E-BE5FFA60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2362200" cy="990600"/>
          </a:xfrm>
          <a:prstGeom prst="leftArrow">
            <a:avLst>
              <a:gd name="adj1" fmla="val 50000"/>
              <a:gd name="adj2" fmla="val 59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4341" name="Picture 6" descr="MMj02830040000[1]">
            <a:extLst>
              <a:ext uri="{FF2B5EF4-FFF2-40B4-BE49-F238E27FC236}">
                <a16:creationId xmlns:a16="http://schemas.microsoft.com/office/drawing/2014/main" id="{64BD44CE-895C-4C1A-9303-E3B535792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7">
            <a:extLst>
              <a:ext uri="{FF2B5EF4-FFF2-40B4-BE49-F238E27FC236}">
                <a16:creationId xmlns:a16="http://schemas.microsoft.com/office/drawing/2014/main" id="{3A78CA56-BF6B-43E6-B70B-D71CE30F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57600"/>
            <a:ext cx="1981200" cy="9144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63603C30-8475-4023-A536-04CB6550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15 m/s</a:t>
            </a: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23D2228A-860E-4133-87B2-81457AAA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42920521-7A2B-4C35-94D8-FEF78B31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862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 m/s </a:t>
            </a: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E319D46C-A1F4-4E46-8D58-628BA318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10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=</a:t>
            </a:r>
          </a:p>
        </p:txBody>
      </p:sp>
      <p:sp>
        <p:nvSpPr>
          <p:cNvPr id="14347" name="AutoShape 12">
            <a:extLst>
              <a:ext uri="{FF2B5EF4-FFF2-40B4-BE49-F238E27FC236}">
                <a16:creationId xmlns:a16="http://schemas.microsoft.com/office/drawing/2014/main" id="{8FC4CBEF-E1CA-4FF6-BD72-E7F59246F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581400"/>
            <a:ext cx="18288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Text Box 13">
            <a:extLst>
              <a:ext uri="{FF2B5EF4-FFF2-40B4-BE49-F238E27FC236}">
                <a16:creationId xmlns:a16="http://schemas.microsoft.com/office/drawing/2014/main" id="{33D50428-BB6D-41C1-8F9E-248380B5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8862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14 m/s</a:t>
            </a:r>
          </a:p>
        </p:txBody>
      </p:sp>
    </p:spTree>
    <p:extLst>
      <p:ext uri="{BB962C8B-B14F-4D97-AF65-F5344CB8AC3E}">
        <p14:creationId xmlns:p14="http://schemas.microsoft.com/office/powerpoint/2010/main" val="120633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E11A225-3C84-45DF-9034-12529C6951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0F02F82-738D-4987-9488-80A6AF83A0C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US"/>
          </a:p>
        </p:txBody>
      </p:sp>
      <p:pic>
        <p:nvPicPr>
          <p:cNvPr id="15364" name="Picture 4" descr="MMj03957760000[1]">
            <a:extLst>
              <a:ext uri="{FF2B5EF4-FFF2-40B4-BE49-F238E27FC236}">
                <a16:creationId xmlns:a16="http://schemas.microsoft.com/office/drawing/2014/main" id="{CE2BC929-E276-462F-8D33-96BCC1D1EB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1"/>
            <a:ext cx="205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>
            <a:extLst>
              <a:ext uri="{FF2B5EF4-FFF2-40B4-BE49-F238E27FC236}">
                <a16:creationId xmlns:a16="http://schemas.microsoft.com/office/drawing/2014/main" id="{992ACB54-30F7-42A0-B732-7121756B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2362200" cy="990600"/>
          </a:xfrm>
          <a:prstGeom prst="leftArrow">
            <a:avLst>
              <a:gd name="adj1" fmla="val 50000"/>
              <a:gd name="adj2" fmla="val 59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840529B9-8848-4251-9D60-23D36074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15 m/s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0151465E-DD0B-4F23-81C6-A6AD2861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+</a:t>
            </a:r>
          </a:p>
        </p:txBody>
      </p:sp>
      <p:sp>
        <p:nvSpPr>
          <p:cNvPr id="15368" name="Text Box 11">
            <a:extLst>
              <a:ext uri="{FF2B5EF4-FFF2-40B4-BE49-F238E27FC236}">
                <a16:creationId xmlns:a16="http://schemas.microsoft.com/office/drawing/2014/main" id="{3AE70C23-CC11-4D74-8962-F868AE0D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10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=</a:t>
            </a:r>
          </a:p>
        </p:txBody>
      </p:sp>
      <p:sp>
        <p:nvSpPr>
          <p:cNvPr id="15369" name="AutoShape 12">
            <a:extLst>
              <a:ext uri="{FF2B5EF4-FFF2-40B4-BE49-F238E27FC236}">
                <a16:creationId xmlns:a16="http://schemas.microsoft.com/office/drawing/2014/main" id="{7F8F6F8F-36E4-4869-91CB-43132E05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81400"/>
            <a:ext cx="18288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70" name="Picture 14" descr="MMj03368750000[1]">
            <a:extLst>
              <a:ext uri="{FF2B5EF4-FFF2-40B4-BE49-F238E27FC236}">
                <a16:creationId xmlns:a16="http://schemas.microsoft.com/office/drawing/2014/main" id="{B9BB88FD-0BF6-498C-BE23-208E0C20D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809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5">
            <a:extLst>
              <a:ext uri="{FF2B5EF4-FFF2-40B4-BE49-F238E27FC236}">
                <a16:creationId xmlns:a16="http://schemas.microsoft.com/office/drawing/2014/main" id="{57EB7703-6A26-4968-A76D-025D158D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00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 m/s</a:t>
            </a:r>
          </a:p>
        </p:txBody>
      </p:sp>
      <p:sp>
        <p:nvSpPr>
          <p:cNvPr id="15372" name="AutoShape 16">
            <a:extLst>
              <a:ext uri="{FF2B5EF4-FFF2-40B4-BE49-F238E27FC236}">
                <a16:creationId xmlns:a16="http://schemas.microsoft.com/office/drawing/2014/main" id="{E901F2E8-0905-491C-912E-9FF2A196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505200"/>
            <a:ext cx="18288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3" name="Text Box 17">
            <a:extLst>
              <a:ext uri="{FF2B5EF4-FFF2-40B4-BE49-F238E27FC236}">
                <a16:creationId xmlns:a16="http://schemas.microsoft.com/office/drawing/2014/main" id="{3C29C556-2F27-43A6-9682-4ED03C88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8100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16 m/s</a:t>
            </a:r>
          </a:p>
        </p:txBody>
      </p:sp>
    </p:spTree>
    <p:extLst>
      <p:ext uri="{BB962C8B-B14F-4D97-AF65-F5344CB8AC3E}">
        <p14:creationId xmlns:p14="http://schemas.microsoft.com/office/powerpoint/2010/main" val="142681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different, table, pile&#10;&#10;Description generated with high confidence">
            <a:extLst>
              <a:ext uri="{FF2B5EF4-FFF2-40B4-BE49-F238E27FC236}">
                <a16:creationId xmlns:a16="http://schemas.microsoft.com/office/drawing/2014/main" id="{CBB9EEB6-812C-4A8A-8310-77ACB5A4D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41" r="9091" b="2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3C93D-09A2-4B48-905B-4C709D1A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Changing Motion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F706-CD5A-4059-A5DB-DC231709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1641231"/>
            <a:ext cx="7493000" cy="43023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EFFFF"/>
                </a:solidFill>
              </a:rPr>
              <a:t>Give me some examples of objects that are changing their motion. </a:t>
            </a:r>
          </a:p>
          <a:p>
            <a:r>
              <a:rPr lang="en-US" sz="2800" dirty="0">
                <a:solidFill>
                  <a:srgbClr val="FEFFFF"/>
                </a:solidFill>
              </a:rPr>
              <a:t>Three tasks:</a:t>
            </a: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Change the speed of a golf ball without changing the direction it moves. </a:t>
            </a: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Change the direction a golf ball moves without changing its speed. </a:t>
            </a:r>
          </a:p>
          <a:p>
            <a:pPr lvl="1"/>
            <a:r>
              <a:rPr lang="en-US" sz="2400" dirty="0">
                <a:solidFill>
                  <a:srgbClr val="FEFFFF"/>
                </a:solidFill>
              </a:rPr>
              <a:t>Change both the direction the golf ball moves and the speed at which its moving. </a:t>
            </a:r>
          </a:p>
          <a:p>
            <a:r>
              <a:rPr lang="en-US" sz="2800" dirty="0">
                <a:solidFill>
                  <a:srgbClr val="FEFFFF"/>
                </a:solidFill>
              </a:rPr>
              <a:t>Record your methods in the sheet provided</a:t>
            </a:r>
          </a:p>
          <a:p>
            <a:r>
              <a:rPr lang="en-US" sz="2800" dirty="0">
                <a:solidFill>
                  <a:srgbClr val="FEFFFF"/>
                </a:solidFill>
              </a:rPr>
              <a:t>Turn in sheet after you have completed the activity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D960A-D48E-4F15-AB9E-0399DEEE485B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Golf.balls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A9A4D-55ED-43FA-9AF1-CFCB902A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34056" b="148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B3296-2C11-44AF-BE82-4AD5136DC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EFFFF"/>
                </a:solidFill>
              </a:rPr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92332-73C8-4E92-A836-02EC3CEC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endParaRPr lang="en-US">
              <a:solidFill>
                <a:srgbClr val="FE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338E1-7558-434E-B2A6-AC96D70BC0BC}"/>
              </a:ext>
            </a:extLst>
          </p:cNvPr>
          <p:cNvSpPr txBox="1"/>
          <p:nvPr/>
        </p:nvSpPr>
        <p:spPr>
          <a:xfrm>
            <a:off x="9652523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-illustrations.gatag.net/2014/11/09/190000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outdoor, photo, sitting, clock&#10;&#10;Description generated with very high confidence">
            <a:extLst>
              <a:ext uri="{FF2B5EF4-FFF2-40B4-BE49-F238E27FC236}">
                <a16:creationId xmlns:a16="http://schemas.microsoft.com/office/drawing/2014/main" id="{1B44B1B2-82B7-4F7D-8091-D8AD55FA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75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1EB3D-3C66-4020-9C18-E39AF5AA9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EFFFF"/>
                </a:solidFill>
              </a:rPr>
              <a:t>Motion, Speed, and Velocity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2C66A-A40E-4228-8563-943E17949DB6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the_horse_in_motion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3809A-6BAA-464B-B15C-4F082BBE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2529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60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ummingbird flying in the sky&#10;&#10;Description generated with high confidence">
            <a:extLst>
              <a:ext uri="{FF2B5EF4-FFF2-40B4-BE49-F238E27FC236}">
                <a16:creationId xmlns:a16="http://schemas.microsoft.com/office/drawing/2014/main" id="{B6853007-2F22-44B2-9294-B4C1EE3A3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373" r="6135" b="7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36F1C-05D3-4A4B-8AC7-FFE8DFC1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EFFFF"/>
                </a:solidFill>
              </a:rPr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9C3D-6298-42A0-B2C3-C0F9E8E3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133599"/>
            <a:ext cx="7493000" cy="38099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An object’s change in position relative to a reference point.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5DD2-39E7-4AE3-ABF8-DB520BE628E2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In_motion,_Broad-tailed_hummingbird,_selasphorus_platycercus;_in_flight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star filled sky&#10;&#10;Description generated with high confidence">
            <a:extLst>
              <a:ext uri="{FF2B5EF4-FFF2-40B4-BE49-F238E27FC236}">
                <a16:creationId xmlns:a16="http://schemas.microsoft.com/office/drawing/2014/main" id="{E74D202F-9FED-41AA-A851-03A7AECE4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42" r="3094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EAD353-0B63-466F-BF65-EB4E6447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Reference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BBB0-A15E-4532-ABA0-DC31A7FF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sz="2800" dirty="0"/>
              <a:t>The Earth’s surface is used as a common reference point. </a:t>
            </a:r>
          </a:p>
          <a:p>
            <a:r>
              <a:rPr lang="en-US" sz="2800" dirty="0"/>
              <a:t>A moving object can be used as a reference point as well.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FFEE-12F9-471F-8D61-2B83FDB1573B}"/>
              </a:ext>
            </a:extLst>
          </p:cNvPr>
          <p:cNvSpPr txBox="1"/>
          <p:nvPr/>
        </p:nvSpPr>
        <p:spPr>
          <a:xfrm>
            <a:off x="2130059" y="6659676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ackbrummet.blogspot.com/2013_09_01_archive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icture containing blur, transport&#10;&#10;Description generated with very high confidence">
            <a:extLst>
              <a:ext uri="{FF2B5EF4-FFF2-40B4-BE49-F238E27FC236}">
                <a16:creationId xmlns:a16="http://schemas.microsoft.com/office/drawing/2014/main" id="{3B922E2B-557F-4FAA-BE46-B576AD36F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26" r="33780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83F11-31BA-49E5-A960-21ED27B4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DF29-47BB-4D2F-B463-13E6A20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Speed</a:t>
            </a:r>
            <a:r>
              <a:rPr lang="en-US" sz="2800" dirty="0"/>
              <a:t>: the distance traveled divided by the time interval during with the motion occurred. </a:t>
            </a:r>
          </a:p>
          <a:p>
            <a:r>
              <a:rPr lang="en-US" sz="2800" dirty="0"/>
              <a:t>Normally, objects do not travel at a constant speed. </a:t>
            </a:r>
          </a:p>
          <a:p>
            <a:r>
              <a:rPr lang="en-US" sz="2800" dirty="0"/>
              <a:t>Average speed = total distance/total time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E1B4B-1312-4FE7-8C59-5B06229F74EB}"/>
              </a:ext>
            </a:extLst>
          </p:cNvPr>
          <p:cNvSpPr txBox="1"/>
          <p:nvPr/>
        </p:nvSpPr>
        <p:spPr>
          <a:xfrm>
            <a:off x="1819077" y="6659676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seemsartless.com/index.php?pic=148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2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779B9FBA-3430-46B8-A9E8-A4CDB564D6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/>
              <a:t>Which Distance?</a:t>
            </a:r>
            <a:br>
              <a:rPr lang="en-US" sz="4000"/>
            </a:br>
            <a:endParaRPr lang="en-US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2C02CAE-1CEA-49C8-96AB-A9A2044C5F8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5" y="1600200"/>
            <a:ext cx="8540750" cy="21717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/>
              <a:t>Farmer Jones drives 6 miles down a straight road. She turns around and drives 4 miles back. What was her average speed for this trip if it took 1 hour?</a:t>
            </a:r>
          </a:p>
        </p:txBody>
      </p:sp>
      <p:graphicFrame>
        <p:nvGraphicFramePr>
          <p:cNvPr id="7186" name="Group 18">
            <a:extLst>
              <a:ext uri="{FF2B5EF4-FFF2-40B4-BE49-F238E27FC236}">
                <a16:creationId xmlns:a16="http://schemas.microsoft.com/office/drawing/2014/main" id="{1681E6FC-EC1D-45C9-8BEB-ADA3A41D334E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0"/>
          <a:ext cx="3509963" cy="1356318"/>
        </p:xfrm>
        <a:graphic>
          <a:graphicData uri="http://schemas.openxmlformats.org/drawingml/2006/table">
            <a:tbl>
              <a:tblPr/>
              <a:tblGrid>
                <a:gridCol w="350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5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6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9" descr="NetOrTotal">
            <a:extLst>
              <a:ext uri="{FF2B5EF4-FFF2-40B4-BE49-F238E27FC236}">
                <a16:creationId xmlns:a16="http://schemas.microsoft.com/office/drawing/2014/main" id="{2E043BA5-0493-4E5C-9688-33BC6AFD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1"/>
            <a:ext cx="7162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93BEB5-D029-4695-A7A1-E75FFDFD25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74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Your answer to this problem depends on your interpretation of "distance traveled". You could say: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AB368A-615B-4C85-A5FF-A3B45B8A3F2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0500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The </a:t>
            </a:r>
            <a:r>
              <a:rPr lang="en-US" sz="2400" b="1" u="sng" dirty="0"/>
              <a:t>total distance</a:t>
            </a:r>
            <a:r>
              <a:rPr lang="en-US" sz="2400" dirty="0"/>
              <a:t> traveled by Farmer Jones is 10 miles. Therefore her average speed is 10 mi/hr.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The </a:t>
            </a:r>
            <a:r>
              <a:rPr lang="en-US" sz="2400" b="1" u="sng" dirty="0"/>
              <a:t>net distance</a:t>
            </a:r>
            <a:r>
              <a:rPr lang="en-US" sz="2400" dirty="0"/>
              <a:t> traveled by Farmer Jones is 2 miles. Therefore, her average speed is 2 mi/hr.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There are good reasons to use either interpretation - it's mostly a matter of preference. We will interpret "distance traveled" to be </a:t>
            </a:r>
            <a:r>
              <a:rPr lang="en-US" sz="2400" b="1" u="sng" dirty="0"/>
              <a:t>net distance</a:t>
            </a:r>
            <a:r>
              <a:rPr lang="en-US" sz="2400" b="1" dirty="0"/>
              <a:t> (</a:t>
            </a:r>
            <a:r>
              <a:rPr lang="en-US" sz="2400" dirty="0"/>
              <a:t>also called</a:t>
            </a:r>
            <a:r>
              <a:rPr lang="en-US" sz="2400" b="1" dirty="0"/>
              <a:t> </a:t>
            </a:r>
            <a:r>
              <a:rPr lang="en-US" sz="2400" b="1" u="sng" dirty="0"/>
              <a:t>displacement).</a:t>
            </a:r>
            <a:r>
              <a:rPr lang="en-US" sz="2400" b="1" dirty="0"/>
              <a:t> </a:t>
            </a:r>
            <a:r>
              <a:rPr lang="en-US" sz="2400" dirty="0"/>
              <a:t>Farmer Jones' average speed was 2 mi/hr.</a:t>
            </a:r>
          </a:p>
        </p:txBody>
      </p:sp>
    </p:spTree>
    <p:extLst>
      <p:ext uri="{BB962C8B-B14F-4D97-AF65-F5344CB8AC3E}">
        <p14:creationId xmlns:p14="http://schemas.microsoft.com/office/powerpoint/2010/main" val="945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95BC91-B46C-46D7-AA57-74C055B8FF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Velocity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9C92AD-A7E2-4F6D-8368-D994C13FC75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b="1" u="sng" dirty="0"/>
              <a:t>Velocity</a:t>
            </a:r>
            <a:r>
              <a:rPr lang="en-US" sz="2800" dirty="0"/>
              <a:t> appears to be very similar to speed, however, when describing the velocity of an object you need to provide a magnitude and a direction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b="1" u="sng" dirty="0"/>
              <a:t>Magnitude</a:t>
            </a:r>
            <a:r>
              <a:rPr lang="en-US" sz="2800" dirty="0"/>
              <a:t> – the speed of the object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b="1" u="sng" dirty="0"/>
              <a:t>Direction</a:t>
            </a:r>
            <a:r>
              <a:rPr lang="en-US" sz="2800" dirty="0"/>
              <a:t> – the direction the object is moving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600" dirty="0"/>
              <a:t>North, South, East, West</a:t>
            </a:r>
          </a:p>
        </p:txBody>
      </p:sp>
      <p:pic>
        <p:nvPicPr>
          <p:cNvPr id="5124" name="Picture 4" descr="Image result for velocity formula">
            <a:extLst>
              <a:ext uri="{FF2B5EF4-FFF2-40B4-BE49-F238E27FC236}">
                <a16:creationId xmlns:a16="http://schemas.microsoft.com/office/drawing/2014/main" id="{00E2A5CC-7D65-4013-AB07-4BB2E61E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-168571"/>
            <a:ext cx="32289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572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Tahoma</vt:lpstr>
      <vt:lpstr>Wingdings 3</vt:lpstr>
      <vt:lpstr>Wisp</vt:lpstr>
      <vt:lpstr>BellWork #1 08/14/17</vt:lpstr>
      <vt:lpstr>Motion, Speed, and Velocity</vt:lpstr>
      <vt:lpstr>Objectives</vt:lpstr>
      <vt:lpstr>Motion</vt:lpstr>
      <vt:lpstr>Reference Point</vt:lpstr>
      <vt:lpstr>Speed</vt:lpstr>
      <vt:lpstr>Which Distance? </vt:lpstr>
      <vt:lpstr>Your answer to this problem depends on your interpretation of "distance traveled". You could say:</vt:lpstr>
      <vt:lpstr>Velocity</vt:lpstr>
      <vt:lpstr>Velocity</vt:lpstr>
      <vt:lpstr>Resultant Velocity</vt:lpstr>
      <vt:lpstr>Example</vt:lpstr>
      <vt:lpstr>Example</vt:lpstr>
      <vt:lpstr>Changing Motion Activity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#1 08/14/17</dc:title>
  <dc:creator>Megan Murphy</dc:creator>
  <cp:lastModifiedBy>Megan Murphy</cp:lastModifiedBy>
  <cp:revision>7</cp:revision>
  <dcterms:created xsi:type="dcterms:W3CDTF">2017-08-14T15:33:19Z</dcterms:created>
  <dcterms:modified xsi:type="dcterms:W3CDTF">2017-08-14T18:04:40Z</dcterms:modified>
</cp:coreProperties>
</file>