
<file path=[Content_Types].xml><?xml version="1.0" encoding="utf-8"?>
<Types xmlns="http://schemas.openxmlformats.org/package/2006/content-types">
  <Default Extension="png&amp;ehk=37ilLvVMDegcxP1QBe3LEA&amp;r=0&amp;pid=OfficeInsert" ContentType="image/png"/>
  <Default Extension="png" ContentType="image/png"/>
  <Default Extension="bin" ContentType="application/vnd.openxmlformats-officedocument.oleObject"/>
  <Default Extension="gif&amp;ehk=c7d229VDOKpDoOc363KIlw&amp;r=0&amp;pid=OfficeInsert" ContentType="image/gif"/>
  <Default Extension="jpeg" ContentType="image/jpeg"/>
  <Default Extension="wmf" ContentType="image/x-wmf"/>
  <Default Extension="jpg&amp;ehk=kh4TtlKJwY01DIgN6kjj3Q&amp;r=0&amp;pid=OfficeInsert" ContentType="image/jpeg"/>
  <Default Extension="rels" ContentType="application/vnd.openxmlformats-package.relationships+xml"/>
  <Default Extension="xml" ContentType="application/xml"/>
  <Default Extension="wav" ContentType="audio/x-wav"/>
  <Default Extension="jpg&amp;ehk=PSWpTABUTcTVSjNrzid" ContentType="image/jpeg"/>
  <Default Extension="png&amp;ehk=2whLA0kZngH" ContentType="image/png"/>
  <Default Extension="GIF&amp;ehk=C79UhkkBZUw" ContentType="image/gif"/>
  <Default Extension="vml" ContentType="application/vnd.openxmlformats-officedocument.vmlDrawing"/>
  <Default Extension="gif&amp;ehk=dH9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257" r:id="rId2"/>
    <p:sldId id="256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5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5194" autoAdjust="0"/>
  </p:normalViewPr>
  <p:slideViewPr>
    <p:cSldViewPr snapToGrid="0">
      <p:cViewPr varScale="1">
        <p:scale>
          <a:sx n="86" d="100"/>
          <a:sy n="86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4E4B8-D0F2-4404-BF38-545CBF237275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9F78D99-D76B-4666-A4FF-CEFA10EDF53A}">
      <dgm:prSet/>
      <dgm:spPr/>
      <dgm:t>
        <a:bodyPr/>
        <a:lstStyle/>
        <a:p>
          <a:r>
            <a:rPr lang="en-US"/>
            <a:t>Describe</a:t>
          </a:r>
        </a:p>
      </dgm:t>
    </dgm:pt>
    <dgm:pt modelId="{29777FBB-6B9C-426E-9409-6183AC09AB96}" type="parTrans" cxnId="{5EA34749-575A-4B1B-912A-72C1E80D5152}">
      <dgm:prSet/>
      <dgm:spPr/>
      <dgm:t>
        <a:bodyPr/>
        <a:lstStyle/>
        <a:p>
          <a:endParaRPr lang="en-US"/>
        </a:p>
      </dgm:t>
    </dgm:pt>
    <dgm:pt modelId="{86C9D1AB-0727-4433-AC10-4CE276296684}" type="sibTrans" cxnId="{5EA34749-575A-4B1B-912A-72C1E80D5152}">
      <dgm:prSet/>
      <dgm:spPr/>
      <dgm:t>
        <a:bodyPr/>
        <a:lstStyle/>
        <a:p>
          <a:endParaRPr lang="en-US"/>
        </a:p>
      </dgm:t>
    </dgm:pt>
    <dgm:pt modelId="{24F311CD-FD26-4AB3-AEBF-E0FA554AE772}">
      <dgm:prSet/>
      <dgm:spPr/>
      <dgm:t>
        <a:bodyPr/>
        <a:lstStyle/>
        <a:p>
          <a:r>
            <a:rPr lang="en-US"/>
            <a:t>Describe the scientific method of problem solving. </a:t>
          </a:r>
        </a:p>
      </dgm:t>
    </dgm:pt>
    <dgm:pt modelId="{76B4A6CE-E955-44CA-91C1-67AF7BF4349E}" type="parTrans" cxnId="{51DE1C1B-7A2F-4EE9-95BA-54AA5AF6C963}">
      <dgm:prSet/>
      <dgm:spPr/>
      <dgm:t>
        <a:bodyPr/>
        <a:lstStyle/>
        <a:p>
          <a:endParaRPr lang="en-US"/>
        </a:p>
      </dgm:t>
    </dgm:pt>
    <dgm:pt modelId="{164DC487-F13C-4552-A92F-058A17F3E47D}" type="sibTrans" cxnId="{51DE1C1B-7A2F-4EE9-95BA-54AA5AF6C963}">
      <dgm:prSet/>
      <dgm:spPr/>
      <dgm:t>
        <a:bodyPr/>
        <a:lstStyle/>
        <a:p>
          <a:endParaRPr lang="en-US"/>
        </a:p>
      </dgm:t>
    </dgm:pt>
    <dgm:pt modelId="{EB0F06C0-8E07-4320-BAC0-157EAAB423DB}">
      <dgm:prSet/>
      <dgm:spPr/>
      <dgm:t>
        <a:bodyPr/>
        <a:lstStyle/>
        <a:p>
          <a:r>
            <a:rPr lang="en-US"/>
            <a:t>List</a:t>
          </a:r>
        </a:p>
      </dgm:t>
    </dgm:pt>
    <dgm:pt modelId="{7EC090A1-8B8B-4F3B-A911-17CF46DB3206}" type="parTrans" cxnId="{800B6F71-26E9-4F1D-9A8E-DB7C8C292EE0}">
      <dgm:prSet/>
      <dgm:spPr/>
      <dgm:t>
        <a:bodyPr/>
        <a:lstStyle/>
        <a:p>
          <a:endParaRPr lang="en-US"/>
        </a:p>
      </dgm:t>
    </dgm:pt>
    <dgm:pt modelId="{69BABC4A-E23E-48C5-8CFA-FD6F3DA87537}" type="sibTrans" cxnId="{800B6F71-26E9-4F1D-9A8E-DB7C8C292EE0}">
      <dgm:prSet/>
      <dgm:spPr/>
      <dgm:t>
        <a:bodyPr/>
        <a:lstStyle/>
        <a:p>
          <a:endParaRPr lang="en-US"/>
        </a:p>
      </dgm:t>
    </dgm:pt>
    <dgm:pt modelId="{48BDF761-5F5E-4D2A-978F-B837D2D0EA31}">
      <dgm:prSet/>
      <dgm:spPr/>
      <dgm:t>
        <a:bodyPr/>
        <a:lstStyle/>
        <a:p>
          <a:r>
            <a:rPr lang="en-US"/>
            <a:t>List some values of the scientific method of problem solving. </a:t>
          </a:r>
        </a:p>
      </dgm:t>
    </dgm:pt>
    <dgm:pt modelId="{6E736628-9753-43A0-92AD-B5EA25A55FAB}" type="parTrans" cxnId="{AC9B2B65-92EE-42BB-A840-F4FB24C9C378}">
      <dgm:prSet/>
      <dgm:spPr/>
      <dgm:t>
        <a:bodyPr/>
        <a:lstStyle/>
        <a:p>
          <a:endParaRPr lang="en-US"/>
        </a:p>
      </dgm:t>
    </dgm:pt>
    <dgm:pt modelId="{34743D87-2117-439B-A5E0-69570FDC834D}" type="sibTrans" cxnId="{AC9B2B65-92EE-42BB-A840-F4FB24C9C378}">
      <dgm:prSet/>
      <dgm:spPr/>
      <dgm:t>
        <a:bodyPr/>
        <a:lstStyle/>
        <a:p>
          <a:endParaRPr lang="en-US"/>
        </a:p>
      </dgm:t>
    </dgm:pt>
    <dgm:pt modelId="{BE574143-329D-4B9D-A5B4-FA8B6A567240}">
      <dgm:prSet/>
      <dgm:spPr/>
      <dgm:t>
        <a:bodyPr/>
        <a:lstStyle/>
        <a:p>
          <a:r>
            <a:rPr lang="en-US"/>
            <a:t>Explain</a:t>
          </a:r>
        </a:p>
      </dgm:t>
    </dgm:pt>
    <dgm:pt modelId="{83E175EF-A532-4E31-91DE-E2A3A1A3B414}" type="parTrans" cxnId="{B995AD23-4413-4C59-AF64-3F84D32FFD74}">
      <dgm:prSet/>
      <dgm:spPr/>
      <dgm:t>
        <a:bodyPr/>
        <a:lstStyle/>
        <a:p>
          <a:endParaRPr lang="en-US"/>
        </a:p>
      </dgm:t>
    </dgm:pt>
    <dgm:pt modelId="{5D67BFB3-1CAC-4B1A-8964-C29D9635A440}" type="sibTrans" cxnId="{B995AD23-4413-4C59-AF64-3F84D32FFD74}">
      <dgm:prSet/>
      <dgm:spPr/>
      <dgm:t>
        <a:bodyPr/>
        <a:lstStyle/>
        <a:p>
          <a:endParaRPr lang="en-US"/>
        </a:p>
      </dgm:t>
    </dgm:pt>
    <dgm:pt modelId="{CB77DEFD-4DED-4053-85EE-DB1A11C8F20B}">
      <dgm:prSet/>
      <dgm:spPr/>
      <dgm:t>
        <a:bodyPr/>
        <a:lstStyle/>
        <a:p>
          <a:r>
            <a:rPr lang="en-US"/>
            <a:t>Explain what an experimental control is. </a:t>
          </a:r>
        </a:p>
      </dgm:t>
    </dgm:pt>
    <dgm:pt modelId="{7783E331-B3B9-4901-9378-55C644BE5EC3}" type="parTrans" cxnId="{55650774-410B-41D4-93F4-560021AFC70B}">
      <dgm:prSet/>
      <dgm:spPr/>
      <dgm:t>
        <a:bodyPr/>
        <a:lstStyle/>
        <a:p>
          <a:endParaRPr lang="en-US"/>
        </a:p>
      </dgm:t>
    </dgm:pt>
    <dgm:pt modelId="{D664E034-E5DC-43B3-A6C6-6F4F9B8E8673}" type="sibTrans" cxnId="{55650774-410B-41D4-93F4-560021AFC70B}">
      <dgm:prSet/>
      <dgm:spPr/>
      <dgm:t>
        <a:bodyPr/>
        <a:lstStyle/>
        <a:p>
          <a:endParaRPr lang="en-US"/>
        </a:p>
      </dgm:t>
    </dgm:pt>
    <dgm:pt modelId="{5020006F-8CF8-4E3A-8908-DE9AB5E4C616}" type="pres">
      <dgm:prSet presAssocID="{DDE4E4B8-D0F2-4404-BF38-545CBF237275}" presName="Name0" presStyleCnt="0">
        <dgm:presLayoutVars>
          <dgm:dir/>
          <dgm:animLvl val="lvl"/>
          <dgm:resizeHandles val="exact"/>
        </dgm:presLayoutVars>
      </dgm:prSet>
      <dgm:spPr/>
    </dgm:pt>
    <dgm:pt modelId="{1372FD3F-1B85-4E6F-9BE0-0421A8E3C4E2}" type="pres">
      <dgm:prSet presAssocID="{B9F78D99-D76B-4666-A4FF-CEFA10EDF53A}" presName="linNode" presStyleCnt="0"/>
      <dgm:spPr/>
    </dgm:pt>
    <dgm:pt modelId="{1D6573F1-F06E-447C-B44E-7B2DA76EB2F6}" type="pres">
      <dgm:prSet presAssocID="{B9F78D99-D76B-4666-A4FF-CEFA10EDF53A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EFDCFDAF-24D6-4CB6-AC68-384A7DDBE05A}" type="pres">
      <dgm:prSet presAssocID="{B9F78D99-D76B-4666-A4FF-CEFA10EDF53A}" presName="descendantText" presStyleLbl="alignNode1" presStyleIdx="0" presStyleCnt="3">
        <dgm:presLayoutVars>
          <dgm:bulletEnabled/>
        </dgm:presLayoutVars>
      </dgm:prSet>
      <dgm:spPr/>
    </dgm:pt>
    <dgm:pt modelId="{B591E9B9-D58B-4556-B7C9-86E7691D1A14}" type="pres">
      <dgm:prSet presAssocID="{86C9D1AB-0727-4433-AC10-4CE276296684}" presName="sp" presStyleCnt="0"/>
      <dgm:spPr/>
    </dgm:pt>
    <dgm:pt modelId="{1449EF5F-EA67-4A5F-A484-19D0A166E1A8}" type="pres">
      <dgm:prSet presAssocID="{EB0F06C0-8E07-4320-BAC0-157EAAB423DB}" presName="linNode" presStyleCnt="0"/>
      <dgm:spPr/>
    </dgm:pt>
    <dgm:pt modelId="{93F74E1A-2E1C-4FA8-ADF6-523513E1A53D}" type="pres">
      <dgm:prSet presAssocID="{EB0F06C0-8E07-4320-BAC0-157EAAB423DB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F25CA41C-5ED8-4A34-A8D6-8181C4B112C7}" type="pres">
      <dgm:prSet presAssocID="{EB0F06C0-8E07-4320-BAC0-157EAAB423DB}" presName="descendantText" presStyleLbl="alignNode1" presStyleIdx="1" presStyleCnt="3">
        <dgm:presLayoutVars>
          <dgm:bulletEnabled/>
        </dgm:presLayoutVars>
      </dgm:prSet>
      <dgm:spPr/>
    </dgm:pt>
    <dgm:pt modelId="{096592D0-039C-4BE7-AE0F-2AB1265DACF3}" type="pres">
      <dgm:prSet presAssocID="{69BABC4A-E23E-48C5-8CFA-FD6F3DA87537}" presName="sp" presStyleCnt="0"/>
      <dgm:spPr/>
    </dgm:pt>
    <dgm:pt modelId="{E65D0E44-3BD6-4EB6-AEA0-2FBD42665908}" type="pres">
      <dgm:prSet presAssocID="{BE574143-329D-4B9D-A5B4-FA8B6A567240}" presName="linNode" presStyleCnt="0"/>
      <dgm:spPr/>
    </dgm:pt>
    <dgm:pt modelId="{7C991338-6AD6-4F0F-899E-91A16615A24A}" type="pres">
      <dgm:prSet presAssocID="{BE574143-329D-4B9D-A5B4-FA8B6A567240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48EB0C34-AEA4-4C7F-AE00-66D9A83B2E41}" type="pres">
      <dgm:prSet presAssocID="{BE574143-329D-4B9D-A5B4-FA8B6A567240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51DE1C1B-7A2F-4EE9-95BA-54AA5AF6C963}" srcId="{B9F78D99-D76B-4666-A4FF-CEFA10EDF53A}" destId="{24F311CD-FD26-4AB3-AEBF-E0FA554AE772}" srcOrd="0" destOrd="0" parTransId="{76B4A6CE-E955-44CA-91C1-67AF7BF4349E}" sibTransId="{164DC487-F13C-4552-A92F-058A17F3E47D}"/>
    <dgm:cxn modelId="{B995AD23-4413-4C59-AF64-3F84D32FFD74}" srcId="{DDE4E4B8-D0F2-4404-BF38-545CBF237275}" destId="{BE574143-329D-4B9D-A5B4-FA8B6A567240}" srcOrd="2" destOrd="0" parTransId="{83E175EF-A532-4E31-91DE-E2A3A1A3B414}" sibTransId="{5D67BFB3-1CAC-4B1A-8964-C29D9635A440}"/>
    <dgm:cxn modelId="{456ABF62-0C6B-4CA5-8222-3CC7DF50C6CC}" type="presOf" srcId="{CB77DEFD-4DED-4053-85EE-DB1A11C8F20B}" destId="{48EB0C34-AEA4-4C7F-AE00-66D9A83B2E41}" srcOrd="0" destOrd="0" presId="urn:microsoft.com/office/officeart/2016/7/layout/VerticalHollowActionList"/>
    <dgm:cxn modelId="{AC9B2B65-92EE-42BB-A840-F4FB24C9C378}" srcId="{EB0F06C0-8E07-4320-BAC0-157EAAB423DB}" destId="{48BDF761-5F5E-4D2A-978F-B837D2D0EA31}" srcOrd="0" destOrd="0" parTransId="{6E736628-9753-43A0-92AD-B5EA25A55FAB}" sibTransId="{34743D87-2117-439B-A5E0-69570FDC834D}"/>
    <dgm:cxn modelId="{5EA34749-575A-4B1B-912A-72C1E80D5152}" srcId="{DDE4E4B8-D0F2-4404-BF38-545CBF237275}" destId="{B9F78D99-D76B-4666-A4FF-CEFA10EDF53A}" srcOrd="0" destOrd="0" parTransId="{29777FBB-6B9C-426E-9409-6183AC09AB96}" sibTransId="{86C9D1AB-0727-4433-AC10-4CE276296684}"/>
    <dgm:cxn modelId="{800B6F71-26E9-4F1D-9A8E-DB7C8C292EE0}" srcId="{DDE4E4B8-D0F2-4404-BF38-545CBF237275}" destId="{EB0F06C0-8E07-4320-BAC0-157EAAB423DB}" srcOrd="1" destOrd="0" parTransId="{7EC090A1-8B8B-4F3B-A911-17CF46DB3206}" sibTransId="{69BABC4A-E23E-48C5-8CFA-FD6F3DA87537}"/>
    <dgm:cxn modelId="{55650774-410B-41D4-93F4-560021AFC70B}" srcId="{BE574143-329D-4B9D-A5B4-FA8B6A567240}" destId="{CB77DEFD-4DED-4053-85EE-DB1A11C8F20B}" srcOrd="0" destOrd="0" parTransId="{7783E331-B3B9-4901-9378-55C644BE5EC3}" sibTransId="{D664E034-E5DC-43B3-A6C6-6F4F9B8E8673}"/>
    <dgm:cxn modelId="{F9F22256-CE88-4E62-AAC1-74CEF05BF7A1}" type="presOf" srcId="{24F311CD-FD26-4AB3-AEBF-E0FA554AE772}" destId="{EFDCFDAF-24D6-4CB6-AC68-384A7DDBE05A}" srcOrd="0" destOrd="0" presId="urn:microsoft.com/office/officeart/2016/7/layout/VerticalHollowActionList"/>
    <dgm:cxn modelId="{6D4E1286-DB51-47CC-AA04-3D0AD2AD59CB}" type="presOf" srcId="{BE574143-329D-4B9D-A5B4-FA8B6A567240}" destId="{7C991338-6AD6-4F0F-899E-91A16615A24A}" srcOrd="0" destOrd="0" presId="urn:microsoft.com/office/officeart/2016/7/layout/VerticalHollowActionList"/>
    <dgm:cxn modelId="{A3F0B79A-2021-4E46-8734-AEB08371824E}" type="presOf" srcId="{B9F78D99-D76B-4666-A4FF-CEFA10EDF53A}" destId="{1D6573F1-F06E-447C-B44E-7B2DA76EB2F6}" srcOrd="0" destOrd="0" presId="urn:microsoft.com/office/officeart/2016/7/layout/VerticalHollowActionList"/>
    <dgm:cxn modelId="{109A58DE-B3AE-404A-8CF1-8DDB3EC43109}" type="presOf" srcId="{EB0F06C0-8E07-4320-BAC0-157EAAB423DB}" destId="{93F74E1A-2E1C-4FA8-ADF6-523513E1A53D}" srcOrd="0" destOrd="0" presId="urn:microsoft.com/office/officeart/2016/7/layout/VerticalHollowActionList"/>
    <dgm:cxn modelId="{99DCACE2-AB42-421A-BF27-E9A87B07E9E6}" type="presOf" srcId="{48BDF761-5F5E-4D2A-978F-B837D2D0EA31}" destId="{F25CA41C-5ED8-4A34-A8D6-8181C4B112C7}" srcOrd="0" destOrd="0" presId="urn:microsoft.com/office/officeart/2016/7/layout/VerticalHollowActionList"/>
    <dgm:cxn modelId="{112647E8-6D05-44FB-B063-231BB53EEEB6}" type="presOf" srcId="{DDE4E4B8-D0F2-4404-BF38-545CBF237275}" destId="{5020006F-8CF8-4E3A-8908-DE9AB5E4C616}" srcOrd="0" destOrd="0" presId="urn:microsoft.com/office/officeart/2016/7/layout/VerticalHollowActionList"/>
    <dgm:cxn modelId="{E12A074B-50FA-4C7C-8F8B-AAC1BC3CAE5C}" type="presParOf" srcId="{5020006F-8CF8-4E3A-8908-DE9AB5E4C616}" destId="{1372FD3F-1B85-4E6F-9BE0-0421A8E3C4E2}" srcOrd="0" destOrd="0" presId="urn:microsoft.com/office/officeart/2016/7/layout/VerticalHollowActionList"/>
    <dgm:cxn modelId="{A4D147D1-9D24-4FC5-AEA1-F3814BA5304F}" type="presParOf" srcId="{1372FD3F-1B85-4E6F-9BE0-0421A8E3C4E2}" destId="{1D6573F1-F06E-447C-B44E-7B2DA76EB2F6}" srcOrd="0" destOrd="0" presId="urn:microsoft.com/office/officeart/2016/7/layout/VerticalHollowActionList"/>
    <dgm:cxn modelId="{DD4B4D31-E2A5-4832-8592-05DC417FFAF3}" type="presParOf" srcId="{1372FD3F-1B85-4E6F-9BE0-0421A8E3C4E2}" destId="{EFDCFDAF-24D6-4CB6-AC68-384A7DDBE05A}" srcOrd="1" destOrd="0" presId="urn:microsoft.com/office/officeart/2016/7/layout/VerticalHollowActionList"/>
    <dgm:cxn modelId="{1799FFA4-19A2-4041-90FE-3B771A4F1D1C}" type="presParOf" srcId="{5020006F-8CF8-4E3A-8908-DE9AB5E4C616}" destId="{B591E9B9-D58B-4556-B7C9-86E7691D1A14}" srcOrd="1" destOrd="0" presId="urn:microsoft.com/office/officeart/2016/7/layout/VerticalHollowActionList"/>
    <dgm:cxn modelId="{3413808B-1D2A-4171-B281-D437FCE85CED}" type="presParOf" srcId="{5020006F-8CF8-4E3A-8908-DE9AB5E4C616}" destId="{1449EF5F-EA67-4A5F-A484-19D0A166E1A8}" srcOrd="2" destOrd="0" presId="urn:microsoft.com/office/officeart/2016/7/layout/VerticalHollowActionList"/>
    <dgm:cxn modelId="{8E52545D-EED6-4779-B960-F770943E87FD}" type="presParOf" srcId="{1449EF5F-EA67-4A5F-A484-19D0A166E1A8}" destId="{93F74E1A-2E1C-4FA8-ADF6-523513E1A53D}" srcOrd="0" destOrd="0" presId="urn:microsoft.com/office/officeart/2016/7/layout/VerticalHollowActionList"/>
    <dgm:cxn modelId="{704F8258-F774-4F90-A11B-786350170A8F}" type="presParOf" srcId="{1449EF5F-EA67-4A5F-A484-19D0A166E1A8}" destId="{F25CA41C-5ED8-4A34-A8D6-8181C4B112C7}" srcOrd="1" destOrd="0" presId="urn:microsoft.com/office/officeart/2016/7/layout/VerticalHollowActionList"/>
    <dgm:cxn modelId="{0FDE248F-C041-471A-B37D-4375FE60492C}" type="presParOf" srcId="{5020006F-8CF8-4E3A-8908-DE9AB5E4C616}" destId="{096592D0-039C-4BE7-AE0F-2AB1265DACF3}" srcOrd="3" destOrd="0" presId="urn:microsoft.com/office/officeart/2016/7/layout/VerticalHollowActionList"/>
    <dgm:cxn modelId="{CB6C39B8-0073-4472-A0A4-6FB8ED3C0440}" type="presParOf" srcId="{5020006F-8CF8-4E3A-8908-DE9AB5E4C616}" destId="{E65D0E44-3BD6-4EB6-AEA0-2FBD42665908}" srcOrd="4" destOrd="0" presId="urn:microsoft.com/office/officeart/2016/7/layout/VerticalHollowActionList"/>
    <dgm:cxn modelId="{7BF7F4D9-2277-4660-9308-210BB085C5FF}" type="presParOf" srcId="{E65D0E44-3BD6-4EB6-AEA0-2FBD42665908}" destId="{7C991338-6AD6-4F0F-899E-91A16615A24A}" srcOrd="0" destOrd="0" presId="urn:microsoft.com/office/officeart/2016/7/layout/VerticalHollowActionList"/>
    <dgm:cxn modelId="{A4AA0608-D955-4249-BC53-07E653441BA8}" type="presParOf" srcId="{E65D0E44-3BD6-4EB6-AEA0-2FBD42665908}" destId="{48EB0C34-AEA4-4C7F-AE00-66D9A83B2E4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CFDAF-24D6-4CB6-AC68-384A7DDBE05A}">
      <dsp:nvSpPr>
        <dsp:cNvPr id="0" name=""/>
        <dsp:cNvSpPr/>
      </dsp:nvSpPr>
      <dsp:spPr>
        <a:xfrm>
          <a:off x="1325760" y="1556"/>
          <a:ext cx="5303043" cy="15950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94" tIns="405136" rIns="102894" bIns="405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Describe the scientific method of problem solving. </a:t>
          </a:r>
        </a:p>
      </dsp:txBody>
      <dsp:txXfrm>
        <a:off x="1325760" y="1556"/>
        <a:ext cx="5303043" cy="1595022"/>
      </dsp:txXfrm>
    </dsp:sp>
    <dsp:sp modelId="{1D6573F1-F06E-447C-B44E-7B2DA76EB2F6}">
      <dsp:nvSpPr>
        <dsp:cNvPr id="0" name=""/>
        <dsp:cNvSpPr/>
      </dsp:nvSpPr>
      <dsp:spPr>
        <a:xfrm>
          <a:off x="0" y="1556"/>
          <a:ext cx="1325760" cy="1595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55" tIns="157553" rIns="70155" bIns="157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Describe</a:t>
          </a:r>
        </a:p>
      </dsp:txBody>
      <dsp:txXfrm>
        <a:off x="0" y="1556"/>
        <a:ext cx="1325760" cy="1595022"/>
      </dsp:txXfrm>
    </dsp:sp>
    <dsp:sp modelId="{F25CA41C-5ED8-4A34-A8D6-8181C4B112C7}">
      <dsp:nvSpPr>
        <dsp:cNvPr id="0" name=""/>
        <dsp:cNvSpPr/>
      </dsp:nvSpPr>
      <dsp:spPr>
        <a:xfrm>
          <a:off x="1325760" y="1692279"/>
          <a:ext cx="5303043" cy="1595022"/>
        </a:xfrm>
        <a:prstGeom prst="rect">
          <a:avLst/>
        </a:prstGeom>
        <a:gradFill rotWithShape="0">
          <a:gsLst>
            <a:gs pos="0">
              <a:schemeClr val="accent3">
                <a:hueOff val="-716701"/>
                <a:satOff val="590"/>
                <a:lumOff val="-491"/>
                <a:alphaOff val="0"/>
                <a:tint val="96000"/>
                <a:lumMod val="100000"/>
              </a:schemeClr>
            </a:gs>
            <a:gs pos="78000">
              <a:schemeClr val="accent3">
                <a:hueOff val="-716701"/>
                <a:satOff val="590"/>
                <a:lumOff val="-49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94" tIns="405136" rIns="102894" bIns="405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List some values of the scientific method of problem solving. </a:t>
          </a:r>
        </a:p>
      </dsp:txBody>
      <dsp:txXfrm>
        <a:off x="1325760" y="1692279"/>
        <a:ext cx="5303043" cy="1595022"/>
      </dsp:txXfrm>
    </dsp:sp>
    <dsp:sp modelId="{93F74E1A-2E1C-4FA8-ADF6-523513E1A53D}">
      <dsp:nvSpPr>
        <dsp:cNvPr id="0" name=""/>
        <dsp:cNvSpPr/>
      </dsp:nvSpPr>
      <dsp:spPr>
        <a:xfrm>
          <a:off x="0" y="1692279"/>
          <a:ext cx="1325760" cy="1595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55" tIns="157553" rIns="70155" bIns="157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List</a:t>
          </a:r>
        </a:p>
      </dsp:txBody>
      <dsp:txXfrm>
        <a:off x="0" y="1692279"/>
        <a:ext cx="1325760" cy="1595022"/>
      </dsp:txXfrm>
    </dsp:sp>
    <dsp:sp modelId="{48EB0C34-AEA4-4C7F-AE00-66D9A83B2E41}">
      <dsp:nvSpPr>
        <dsp:cNvPr id="0" name=""/>
        <dsp:cNvSpPr/>
      </dsp:nvSpPr>
      <dsp:spPr>
        <a:xfrm>
          <a:off x="1325760" y="3383002"/>
          <a:ext cx="5303043" cy="1595022"/>
        </a:xfrm>
        <a:prstGeom prst="rect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94" tIns="405136" rIns="102894" bIns="4051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what an experimental control is. </a:t>
          </a:r>
        </a:p>
      </dsp:txBody>
      <dsp:txXfrm>
        <a:off x="1325760" y="3383002"/>
        <a:ext cx="5303043" cy="1595022"/>
      </dsp:txXfrm>
    </dsp:sp>
    <dsp:sp modelId="{7C991338-6AD6-4F0F-899E-91A16615A24A}">
      <dsp:nvSpPr>
        <dsp:cNvPr id="0" name=""/>
        <dsp:cNvSpPr/>
      </dsp:nvSpPr>
      <dsp:spPr>
        <a:xfrm>
          <a:off x="0" y="3383002"/>
          <a:ext cx="1325760" cy="1595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55" tIns="157553" rIns="70155" bIns="157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</a:t>
          </a:r>
        </a:p>
      </dsp:txBody>
      <dsp:txXfrm>
        <a:off x="0" y="3383002"/>
        <a:ext cx="1325760" cy="159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F864-B510-4D20-B34A-98B368CC59B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60BE-9166-4B98-A71E-59B73DC0C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21B69-E4C7-4B9B-AAA9-028195D87B1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0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52B41-DC24-4C62-A973-DD5AB584829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1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15413-F826-4412-BC22-F57656AD8DC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1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3D7D7-C501-443F-B147-6BB32EC4243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0FDC8-C14E-4A1E-8592-8315782D25D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00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D787A-F154-48BC-93BC-45C24880D6C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7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789A7-9E6D-4768-BCDD-A92710B7ACB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44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3C530-24AD-46BA-BA0B-7707E17F2DD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1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2D8D9-BC91-4971-ADC9-734363D0E08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62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0444E-F30C-4502-B6DE-702BBB7EA1F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8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6CF7F-BBD6-4EF0-BB48-801F7DEF62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2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428D3-7D0C-4D7A-919F-CE31707D868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4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19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6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76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EE7DC-5752-4E1C-BECF-6EC31D26847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2F00F-AC79-463A-82B0-CF1833F6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ADDC1-47B6-441D-8AE6-4B1BD148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B1696-594E-4EEB-A2A7-0A6DF21B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6CF6010-B425-4F82-AA7F-CD1BEA6AC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15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725B3E-9517-46A3-BF4F-5F000398C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0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5E9C7EC-B3D7-4FAF-9E24-CCDC70EED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4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28AB87D-2055-4FDD-8F23-5C459124B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78C8-EAF9-4A99-B53D-2C9AB6B024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7118A5-64D1-4FF5-B945-963AA510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&amp;ehk=2whLA0kZngH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yzenberg.deviantart.com/art/Yeah-Mr-White-Yeah-SCIENCE-2521339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PSWpTABUTcTVSjNrzid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&amp;ehk=dH9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biologycorner.com/worksheets/dragonfly/1-2_how_scientists_work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&amp;ehk=C79UhkkBZUw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xavierappsychology.wikispaces.com/Chapter+6,+Period+7" TargetMode="External"/><Relationship Id="rId4" Type="http://schemas.openxmlformats.org/officeDocument/2006/relationships/hyperlink" Target="http://xavierappsychology.wikispaces.com/Chapter+6%2C+Period+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nggkPQF0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&amp;ehk=c7d229VDOKpDoOc363KIlw&amp;r=0&amp;pid=OfficeInsert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clair-science.wikispaces.com/the+scientific+metho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clasticdetritus.com/2012/04/02/all-i-have-to-do-is-write-it-up/" TargetMode="External"/><Relationship Id="rId4" Type="http://schemas.openxmlformats.org/officeDocument/2006/relationships/image" Target="../media/image15.jpg&amp;ehk=kh4TtlKJwY01DIgN6kjj3Q&amp;r=0&amp;pid=OfficeInser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nallyspeaking.blogspot.com/2013/01/philosophy-science-overlapping.html" TargetMode="External"/><Relationship Id="rId2" Type="http://schemas.openxmlformats.org/officeDocument/2006/relationships/image" Target="../media/image1.png&amp;ehk=37ilLvVMDegcxP1QBe3LEA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q9D_HkQhA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4/11/09/190000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3C2CA3-4FF1-4BA1-8DA3-3E2963A0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err="1"/>
              <a:t>Bellwork</a:t>
            </a:r>
            <a:r>
              <a:rPr lang="en-US" sz="5400" dirty="0"/>
              <a:t> #1 10/30/17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263E-1C22-421E-924A-D60499AF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/>
              <a:t>What is science?</a:t>
            </a:r>
          </a:p>
        </p:txBody>
      </p:sp>
    </p:spTree>
    <p:extLst>
      <p:ext uri="{BB962C8B-B14F-4D97-AF65-F5344CB8AC3E}">
        <p14:creationId xmlns:p14="http://schemas.microsoft.com/office/powerpoint/2010/main" val="342132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066800"/>
          </a:xfrm>
        </p:spPr>
        <p:txBody>
          <a:bodyPr/>
          <a:lstStyle/>
          <a:p>
            <a:r>
              <a:rPr lang="en-US" altLang="en-US" dirty="0"/>
              <a:t>Research Information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4786" y="1163638"/>
            <a:ext cx="44958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Next they gather information about the problem/question. They can use:</a:t>
            </a:r>
            <a:r>
              <a:rPr lang="en-US" altLang="en-US" dirty="0">
                <a:solidFill>
                  <a:srgbClr val="006600"/>
                </a:solidFill>
              </a:rPr>
              <a:t>	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289544" y="3144838"/>
            <a:ext cx="50292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00"/>
                </a:solidFill>
              </a:rPr>
              <a:t> books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00"/>
                </a:solidFill>
              </a:rPr>
              <a:t> magazines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00"/>
                </a:solidFill>
              </a:rPr>
              <a:t> reports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00"/>
                </a:solidFill>
              </a:rPr>
              <a:t> experts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00"/>
                </a:solidFill>
              </a:rPr>
              <a:t> your past experiences or prior knowledge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5" name="Online Image Placeholder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666D614-08C1-4BF5-AFBD-A4FE1886CA2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2699" y="1163638"/>
            <a:ext cx="3875602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9E81B-4D5F-4233-8C8D-1158F4C6F9C3}"/>
              </a:ext>
            </a:extLst>
          </p:cNvPr>
          <p:cNvSpPr txBox="1"/>
          <p:nvPr/>
        </p:nvSpPr>
        <p:spPr>
          <a:xfrm>
            <a:off x="6723599" y="5486400"/>
            <a:ext cx="3875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hyzenberg.deviantart.com/art/Yeah-Mr-White-Yeah-SCIENCE-25213396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525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990600"/>
          </a:xfrm>
        </p:spPr>
        <p:txBody>
          <a:bodyPr/>
          <a:lstStyle/>
          <a:p>
            <a:r>
              <a:rPr lang="en-US" altLang="en-US"/>
              <a:t>Develop a Hypothesis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1093" y="2231065"/>
            <a:ext cx="6324600" cy="3810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/>
              <a:t>-what </a:t>
            </a:r>
            <a:r>
              <a:rPr lang="en-US" altLang="en-US" sz="3200" i="1" dirty="0"/>
              <a:t>you</a:t>
            </a:r>
            <a:r>
              <a:rPr lang="en-US" altLang="en-US" sz="3200" dirty="0"/>
              <a:t> think the answer is based upon your 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gathered information and prior knowledge</a:t>
            </a:r>
          </a:p>
          <a:p>
            <a:pPr>
              <a:buFontTx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3200" dirty="0"/>
              <a:t>an 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educated</a:t>
            </a:r>
            <a:r>
              <a:rPr lang="en-US" altLang="en-US" sz="3200" dirty="0"/>
              <a:t> guess</a:t>
            </a:r>
          </a:p>
          <a:p>
            <a:pPr>
              <a:buFontTx/>
              <a:buNone/>
            </a:pPr>
            <a:r>
              <a:rPr lang="en-US" altLang="en-US" sz="3200" dirty="0"/>
              <a:t> 	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001233" y="1310481"/>
            <a:ext cx="525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/>
              <a:t>What is a hypothesis?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0B32B2-5631-47E0-8941-DFAFCAE02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74" y="1310481"/>
            <a:ext cx="3988981" cy="29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31366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Experiment: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  <a:t>The next step scientists take is to create and conduct an experiment to test their hypothesis.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373372" y="3717852"/>
            <a:ext cx="464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/>
              <a:t>This should include a materials list and a procedure with step-by-step directions.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FD660-DF95-4019-87DF-425D4C9C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2235" y="2463294"/>
            <a:ext cx="4512192" cy="2509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8B121-CABF-4DD2-994E-3EFAC1850E4B}"/>
              </a:ext>
            </a:extLst>
          </p:cNvPr>
          <p:cNvSpPr txBox="1"/>
          <p:nvPr/>
        </p:nvSpPr>
        <p:spPr>
          <a:xfrm>
            <a:off x="6992235" y="5098892"/>
            <a:ext cx="4512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iologycorner.com/worksheets/dragonfly/1-2_how_scientists_wor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111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9" name="Rectangle 1433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5" name="Group 7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870AE24-C615-44D9-9D3A-7A5BCF092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591" r="-4" b="-4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5EA3E-343A-4277-B673-787402063E44}"/>
              </a:ext>
            </a:extLst>
          </p:cNvPr>
          <p:cNvSpPr txBox="1"/>
          <p:nvPr/>
        </p:nvSpPr>
        <p:spPr>
          <a:xfrm>
            <a:off x="9665347" y="6870700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xavierappsychology.wikispaces.com/Chapter+6%2C+Period+7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Every experiment has variables!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36286" y="2160589"/>
            <a:ext cx="364768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A variable is anything that changes or could change in an experiment.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Three types of variables in an experiment.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08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3C21-57C1-43E8-A49F-52CE899C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CF9C66B-709A-44E2-BB89-95DD832403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types of variables: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421218"/>
            <a:ext cx="7924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1. Independent variable ~ the scientist changes this variable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2. Dependent variable ~ part of the experiment that changes as a result of some other action, it is measured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3. Control ~ the part of the experiment that is not changed by the scientist</a:t>
            </a:r>
          </a:p>
        </p:txBody>
      </p:sp>
    </p:spTree>
    <p:extLst>
      <p:ext uri="{BB962C8B-B14F-4D97-AF65-F5344CB8AC3E}">
        <p14:creationId xmlns:p14="http://schemas.microsoft.com/office/powerpoint/2010/main" val="41195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7848600" cy="24384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Scientist have to take the time to think logically when they are investigating a question or problem.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416550" y="3554414"/>
            <a:ext cx="3989388" cy="166528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tx2"/>
                </a:solidFill>
              </a:rPr>
              <a:t>They break things down into many steps that make sense.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6601" y="2971800"/>
          <a:ext cx="1362075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4" imgW="1857600" imgH="3995640" progId="MS_ClipArt_Gallery.2">
                  <p:embed/>
                </p:oleObj>
              </mc:Choice>
              <mc:Fallback>
                <p:oleObj name="Clip" r:id="rId4" imgW="1857600" imgH="3995640" progId="MS_ClipArt_Gallery.2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2971800"/>
                        <a:ext cx="1362075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78726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2133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Observations</a:t>
            </a:r>
            <a:b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 A key to experiments is observing what happens and writing it down.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3276600"/>
            <a:ext cx="5562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It may be charts, graphs, or written work.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This is </a:t>
            </a:r>
            <a:r>
              <a:rPr lang="en-US" altLang="en-US" sz="2400" dirty="0">
                <a:solidFill>
                  <a:srgbClr val="660066"/>
                </a:solidFill>
              </a:rPr>
              <a:t>WHAT HAPPENED!!!!!</a:t>
            </a:r>
            <a:endParaRPr lang="en-US" alt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Gathering information or data and documenting it so it is </a:t>
            </a:r>
            <a:r>
              <a:rPr lang="en-US" altLang="en-US" sz="2400" b="1" dirty="0">
                <a:solidFill>
                  <a:schemeClr val="tx2"/>
                </a:solidFill>
              </a:rPr>
              <a:t>readable</a:t>
            </a:r>
            <a:r>
              <a:rPr lang="en-US" altLang="en-US" sz="2400" dirty="0">
                <a:solidFill>
                  <a:schemeClr val="tx2"/>
                </a:solidFill>
              </a:rPr>
              <a:t> and </a:t>
            </a:r>
            <a:r>
              <a:rPr lang="en-US" altLang="en-US" sz="2400" b="1" dirty="0">
                <a:solidFill>
                  <a:schemeClr val="tx2"/>
                </a:solidFill>
              </a:rPr>
              <a:t>makes sense</a:t>
            </a:r>
            <a:r>
              <a:rPr lang="en-US" altLang="en-US" sz="2400" dirty="0">
                <a:solidFill>
                  <a:schemeClr val="tx2"/>
                </a:solidFill>
              </a:rPr>
              <a:t> to others is really important.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05000" y="3581400"/>
          <a:ext cx="25908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5" imgW="1351080" imgH="467640" progId="MS_ClipArt_Gallery.2">
                  <p:embed/>
                </p:oleObj>
              </mc:Choice>
              <mc:Fallback>
                <p:oleObj name="Clip" r:id="rId5" imgW="1351080" imgH="467640" progId="MS_ClipArt_Gallery.2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25908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05000" y="5181600"/>
          <a:ext cx="2286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7" imgW="1486440" imgH="608040" progId="MS_ClipArt_Gallery.2">
                  <p:embed/>
                </p:oleObj>
              </mc:Choice>
              <mc:Fallback>
                <p:oleObj name="Clip" r:id="rId7" imgW="1486440" imgH="608040" progId="MS_ClipArt_Gallery.2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81600"/>
                        <a:ext cx="2286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21154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What did you find the answer to the question was?</a:t>
            </a:r>
          </a:p>
          <a:p>
            <a:r>
              <a:rPr lang="en-US" altLang="en-US" sz="2800" dirty="0"/>
              <a:t>It is </a:t>
            </a:r>
            <a:r>
              <a:rPr lang="en-US" altLang="en-US" sz="2800" b="1" dirty="0"/>
              <a:t>OK</a:t>
            </a:r>
            <a:r>
              <a:rPr lang="en-US" altLang="en-US" sz="2800" dirty="0"/>
              <a:t> if it turns out that your hypothesis was not correct. You learned!!!!!!!!!</a:t>
            </a:r>
          </a:p>
          <a:p>
            <a:endParaRPr lang="en-US" alt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93A5BC3-FC38-46CD-B7AD-538D68F99C4E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06BB3-0B5B-4164-A95F-B81C29461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8046" y="1828800"/>
            <a:ext cx="4212832" cy="2560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EE42C-4802-4B00-8149-0E0CF82D4515}"/>
              </a:ext>
            </a:extLst>
          </p:cNvPr>
          <p:cNvSpPr txBox="1"/>
          <p:nvPr/>
        </p:nvSpPr>
        <p:spPr>
          <a:xfrm>
            <a:off x="7049386" y="4318476"/>
            <a:ext cx="3791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stclair-science.wikispaces.com/the+scientific+metho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811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73E95944-D904-4EE4-AA8E-40B83DCF3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474" y="2159331"/>
            <a:ext cx="5283289" cy="293222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160638"/>
            <a:ext cx="8596668" cy="176976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en-US" sz="2400" b="1" dirty="0"/>
            </a:br>
            <a:r>
              <a:rPr lang="en-US" altLang="en-US" sz="2400" dirty="0"/>
              <a:t>Once a scientist completes an experiment, they often repeat it using the exact same materials and procedure to see if they get the same findings and results.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16039" y="2160589"/>
            <a:ext cx="3617647" cy="388077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This is really what we call verification, or checking things out to make sure everything was valid and will happen again and again.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A46DE-DF30-4FBA-8CDB-9075E0261D33}"/>
              </a:ext>
            </a:extLst>
          </p:cNvPr>
          <p:cNvSpPr txBox="1"/>
          <p:nvPr/>
        </p:nvSpPr>
        <p:spPr>
          <a:xfrm>
            <a:off x="3413810" y="4891501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lasticdetritus.com/2012/04/02/all-i-have-to-do-is-write-it-up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8810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A44DD-374E-46B2-A907-F8FBED0E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274" r="2" b="5167"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9B1EC-8C5C-4F49-BE7A-C57EADF9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Nature of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2DF89-4A2A-416C-8FEB-97BCE2DBE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2F22C-6CA0-4305-B3BB-ABD14B88A808}"/>
              </a:ext>
            </a:extLst>
          </p:cNvPr>
          <p:cNvSpPr txBox="1"/>
          <p:nvPr/>
        </p:nvSpPr>
        <p:spPr>
          <a:xfrm>
            <a:off x="9650920" y="6657945"/>
            <a:ext cx="25410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ationallyspeaking.blogspot.com/2013/01/philosophy-science-overlapping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4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67" y="708454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Scientists share their experiments and findings with others.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2971800"/>
            <a:ext cx="6705600" cy="23622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2"/>
                </a:solidFill>
              </a:rPr>
              <a:t>Because they share their experiments and findings, scientists can learn from each other and often use someone else’s experiences to help them with what they are studying or doing.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781800" y="1676401"/>
          <a:ext cx="2209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5" imgW="1035720" imgH="504720" progId="MS_ClipArt_Gallery.2">
                  <p:embed/>
                </p:oleObj>
              </mc:Choice>
              <mc:Fallback>
                <p:oleObj name="Clip" r:id="rId5" imgW="1035720" imgH="504720" progId="MS_ClipArt_Gallery.2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676401"/>
                        <a:ext cx="22098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04611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CCD8-2E96-41F0-932B-FF8D13DE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q9D_HkQhAA">
            <a:hlinkClick r:id="" action="ppaction://media"/>
            <a:extLst>
              <a:ext uri="{FF2B5EF4-FFF2-40B4-BE49-F238E27FC236}">
                <a16:creationId xmlns:a16="http://schemas.microsoft.com/office/drawing/2014/main" id="{FD287CA5-3929-4576-B69C-0C12A0B84B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7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4D8E-E78D-4621-8B37-83C929FA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 Simpson’s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47E1-87B6-4455-901D-D071838C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A9D7B-1507-4F5F-BFB1-A466AE76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6" y="1270000"/>
            <a:ext cx="10359161" cy="56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E0F36D4-6448-4452-8EDA-1091E44CC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3645" r="2" b="8115"/>
          <a:stretch/>
        </p:blipFill>
        <p:spPr>
          <a:xfrm>
            <a:off x="5123543" y="-1"/>
            <a:ext cx="7065281" cy="6858001"/>
          </a:xfrm>
          <a:custGeom>
            <a:avLst/>
            <a:gdLst>
              <a:gd name="connsiteX0" fmla="*/ 379987 w 7065281"/>
              <a:gd name="connsiteY0" fmla="*/ 0 h 6858001"/>
              <a:gd name="connsiteX1" fmla="*/ 7065281 w 7065281"/>
              <a:gd name="connsiteY1" fmla="*/ 0 h 6858001"/>
              <a:gd name="connsiteX2" fmla="*/ 7065281 w 7065281"/>
              <a:gd name="connsiteY2" fmla="*/ 6858001 h 6858001"/>
              <a:gd name="connsiteX3" fmla="*/ 27809 w 7065281"/>
              <a:gd name="connsiteY3" fmla="*/ 6858001 h 6858001"/>
              <a:gd name="connsiteX4" fmla="*/ 1803228 w 7065281"/>
              <a:gd name="connsiteY4" fmla="*/ 4521201 h 6858001"/>
              <a:gd name="connsiteX5" fmla="*/ 0 w 7065281"/>
              <a:gd name="connsiteY5" fmla="*/ 0 h 6858001"/>
              <a:gd name="connsiteX6" fmla="*/ 379987 w 7065281"/>
              <a:gd name="connsiteY6" fmla="*/ 0 h 6858001"/>
              <a:gd name="connsiteX7" fmla="*/ 0 w 7065281"/>
              <a:gd name="connsiteY7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060B9-32F8-4D84-94E7-78C158FA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/>
              <a:t>Exit Ticket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1B16D-AA6C-45C3-B22F-0193157F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DE106-7A19-4F36-91DC-BFFF8B1DA450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-illustrations.gatag.net/2014/11/09/190000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F51A7-E6E3-46C5-86DF-5FE6D72A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6399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2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icky-tracks2">
            <a:extLst>
              <a:ext uri="{FF2B5EF4-FFF2-40B4-BE49-F238E27FC236}">
                <a16:creationId xmlns:a16="http://schemas.microsoft.com/office/drawing/2014/main" id="{3449681E-C396-4248-A7C7-380BA883414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68" y="866925"/>
            <a:ext cx="5951328" cy="5867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C40D9CEC-7344-41A9-AD66-051510D3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1" y="1752600"/>
            <a:ext cx="660374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Write an account </a:t>
            </a:r>
          </a:p>
          <a:p>
            <a:r>
              <a:rPr lang="en-US" altLang="en-US" sz="3200" dirty="0"/>
              <a:t>of what you think</a:t>
            </a:r>
          </a:p>
          <a:p>
            <a:r>
              <a:rPr lang="en-US" altLang="en-US" sz="3200" dirty="0"/>
              <a:t>happened based </a:t>
            </a:r>
          </a:p>
          <a:p>
            <a:r>
              <a:rPr lang="en-US" altLang="en-US" sz="3200" dirty="0"/>
              <a:t>on what you see </a:t>
            </a:r>
          </a:p>
          <a:p>
            <a:r>
              <a:rPr lang="en-US" altLang="en-US" sz="3200" dirty="0"/>
              <a:t>here.</a:t>
            </a:r>
            <a:endParaRPr lang="en-US" altLang="en-US" sz="4000" dirty="0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5D62F6B-BB03-46BA-BFAA-A0C09595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9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C1D6799F-74CE-419A-95CE-CD78DF1E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34" y="1"/>
            <a:ext cx="332090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1">
                <a:solidFill>
                  <a:schemeClr val="accent2"/>
                </a:solidFill>
              </a:rPr>
              <a:t>NOS Example</a:t>
            </a:r>
          </a:p>
          <a:p>
            <a:pPr algn="ctr"/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7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icky-tracks3">
            <a:extLst>
              <a:ext uri="{FF2B5EF4-FFF2-40B4-BE49-F238E27FC236}">
                <a16:creationId xmlns:a16="http://schemas.microsoft.com/office/drawing/2014/main" id="{FF7378FA-0B2D-4F30-AE54-1FC0A6C6FCE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5957" y="404814"/>
            <a:ext cx="3810000" cy="6351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205C9BA8-774F-4CA1-9A1F-2040F788F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2" y="1905001"/>
            <a:ext cx="36753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How does your story change?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7D967ED-7BC3-4005-A909-6C18952D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34" y="281247"/>
            <a:ext cx="332090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accent2"/>
                </a:solidFill>
              </a:rPr>
              <a:t>NOS Example</a:t>
            </a:r>
          </a:p>
          <a:p>
            <a:pPr algn="ctr"/>
            <a:r>
              <a:rPr lang="en-US" altLang="en-US" sz="2400" dirty="0">
                <a:solidFill>
                  <a:schemeClr val="accent2"/>
                </a:solidFill>
              </a:rPr>
              <a:t>continued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342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ricky-tracks1&amp;4">
            <a:extLst>
              <a:ext uri="{FF2B5EF4-FFF2-40B4-BE49-F238E27FC236}">
                <a16:creationId xmlns:a16="http://schemas.microsoft.com/office/drawing/2014/main" id="{04E06C1D-6F25-4B86-AB75-E17BDD857A5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3493" y="98853"/>
            <a:ext cx="3810857" cy="6388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F71B1029-38E4-41D9-B857-CDF5646A1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B1892B33-7CAA-457C-9AEB-5B6A32B7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04801"/>
            <a:ext cx="33209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accent2"/>
                </a:solidFill>
              </a:rPr>
              <a:t>NOS Example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A5703F9-6027-4E31-90D8-ED1A499C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05000"/>
            <a:ext cx="38312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/>
              <a:t>How does your story change?</a:t>
            </a:r>
          </a:p>
        </p:txBody>
      </p:sp>
    </p:spTree>
    <p:extLst>
      <p:ext uri="{BB962C8B-B14F-4D97-AF65-F5344CB8AC3E}">
        <p14:creationId xmlns:p14="http://schemas.microsoft.com/office/powerpoint/2010/main" val="121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tricky-tracks1&amp;4">
            <a:extLst>
              <a:ext uri="{FF2B5EF4-FFF2-40B4-BE49-F238E27FC236}">
                <a16:creationId xmlns:a16="http://schemas.microsoft.com/office/drawing/2014/main" id="{EA2F9C46-623A-4393-BB44-8169B611F50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779" y="214183"/>
            <a:ext cx="3836772" cy="63356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EBE0DF7D-D6EC-4E4E-A4EA-0068ACD1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647" y="2032591"/>
            <a:ext cx="53162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What do you observe?</a:t>
            </a:r>
          </a:p>
          <a:p>
            <a:endParaRPr lang="en-US" altLang="en-US" sz="3200" dirty="0"/>
          </a:p>
          <a:p>
            <a:r>
              <a:rPr lang="en-US" altLang="en-US" sz="3200" dirty="0"/>
              <a:t>What do you infer?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r>
              <a:rPr lang="en-US" altLang="en-US" sz="3200" dirty="0"/>
              <a:t>Compare what you think now </a:t>
            </a:r>
          </a:p>
          <a:p>
            <a:r>
              <a:rPr lang="en-US" altLang="en-US" sz="3200" dirty="0"/>
              <a:t>to your earlier written accounts.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E03103B2-9A00-42DA-BBFA-434DB4E0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647" y="762001"/>
            <a:ext cx="332090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1">
                <a:solidFill>
                  <a:schemeClr val="accent2"/>
                </a:solidFill>
              </a:rPr>
              <a:t>NOS Example</a:t>
            </a: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continued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846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folHlink"/>
                </a:solidFill>
              </a:rPr>
              <a:t>The steps of the Scientific Method are: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905000"/>
            <a:ext cx="7162800" cy="41910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Question/ Problem</a:t>
            </a:r>
          </a:p>
          <a:p>
            <a:r>
              <a:rPr lang="en-US" altLang="en-US" sz="3200" b="1" dirty="0">
                <a:solidFill>
                  <a:schemeClr val="tx2"/>
                </a:solidFill>
              </a:rPr>
              <a:t>Research Information</a:t>
            </a:r>
          </a:p>
          <a:p>
            <a:r>
              <a:rPr lang="en-US" altLang="en-US" sz="3200" b="1" dirty="0">
                <a:solidFill>
                  <a:schemeClr val="tx2"/>
                </a:solidFill>
              </a:rPr>
              <a:t>Hypothesis</a:t>
            </a:r>
          </a:p>
          <a:p>
            <a:r>
              <a:rPr lang="en-US" altLang="en-US" sz="3200" b="1" dirty="0">
                <a:solidFill>
                  <a:schemeClr val="tx2"/>
                </a:solidFill>
              </a:rPr>
              <a:t>Experiment Procedure/Materials</a:t>
            </a:r>
          </a:p>
          <a:p>
            <a:r>
              <a:rPr lang="en-US" altLang="en-US" sz="3200" b="1" dirty="0">
                <a:solidFill>
                  <a:schemeClr val="tx2"/>
                </a:solidFill>
              </a:rPr>
              <a:t>Observations/Data</a:t>
            </a:r>
          </a:p>
          <a:p>
            <a:r>
              <a:rPr lang="en-US" altLang="en-US" sz="3200" b="1" dirty="0">
                <a:solidFill>
                  <a:schemeClr val="tx2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5012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616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85" name="Group 8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Isosceles Triangle 9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58" name="Picture 14" descr="j02807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604" y="1692625"/>
            <a:ext cx="3765692" cy="348072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Scientists develop a question about a problem. They need to be very specific in defining what they are trying to explain or solve.</a:t>
            </a:r>
          </a:p>
        </p:txBody>
      </p:sp>
    </p:spTree>
    <p:extLst>
      <p:ext uri="{BB962C8B-B14F-4D97-AF65-F5344CB8AC3E}">
        <p14:creationId xmlns:p14="http://schemas.microsoft.com/office/powerpoint/2010/main" val="23889851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546</Words>
  <Application>Microsoft Office PowerPoint</Application>
  <PresentationFormat>Widescreen</PresentationFormat>
  <Paragraphs>96</Paragraphs>
  <Slides>23</Slides>
  <Notes>12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Clip</vt:lpstr>
      <vt:lpstr>Bellwork #1 10/30/17</vt:lpstr>
      <vt:lpstr>Nature of Science</vt:lpstr>
      <vt:lpstr>Objectives</vt:lpstr>
      <vt:lpstr>PowerPoint Presentation</vt:lpstr>
      <vt:lpstr>PowerPoint Presentation</vt:lpstr>
      <vt:lpstr>PowerPoint Presentation</vt:lpstr>
      <vt:lpstr>PowerPoint Presentation</vt:lpstr>
      <vt:lpstr>The steps of the Scientific Method are:</vt:lpstr>
      <vt:lpstr>Scientists develop a question about a problem. They need to be very specific in defining what they are trying to explain or solve.</vt:lpstr>
      <vt:lpstr>Research Information</vt:lpstr>
      <vt:lpstr>Develop a Hypothesis</vt:lpstr>
      <vt:lpstr>Experiment:  The next step scientists take is to create and conduct an experiment to test their hypothesis.</vt:lpstr>
      <vt:lpstr>Every experiment has variables!</vt:lpstr>
      <vt:lpstr>PowerPoint Presentation</vt:lpstr>
      <vt:lpstr>Three types of variables: </vt:lpstr>
      <vt:lpstr>Scientist have to take the time to think logically when they are investigating a question or problem.</vt:lpstr>
      <vt:lpstr>Observations  A key to experiments is observing what happens and writing it down.  </vt:lpstr>
      <vt:lpstr>Conclusion</vt:lpstr>
      <vt:lpstr> Once a scientist completes an experiment, they often repeat it using the exact same materials and procedure to see if they get the same findings and results.</vt:lpstr>
      <vt:lpstr>Scientists share their experiments and findings with others.  </vt:lpstr>
      <vt:lpstr>PowerPoint Presentation</vt:lpstr>
      <vt:lpstr>Practice! Simpson’s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of Science</dc:title>
  <dc:creator>Megan Murphy</dc:creator>
  <cp:lastModifiedBy>Megan Murphy</cp:lastModifiedBy>
  <cp:revision>16</cp:revision>
  <dcterms:created xsi:type="dcterms:W3CDTF">2017-08-14T04:07:18Z</dcterms:created>
  <dcterms:modified xsi:type="dcterms:W3CDTF">2017-10-30T15:25:44Z</dcterms:modified>
</cp:coreProperties>
</file>