
<file path=[Content_Types].xml><?xml version="1.0" encoding="utf-8"?>
<Types xmlns="http://schemas.openxmlformats.org/package/2006/content-types">
  <Default Extension="png" ContentType="image/png"/>
  <Default Extension="png&amp;ehk=o8iIcl5hUzY7FBqINaGBkg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jpg&amp;ehk=qrIu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5" r:id="rId20"/>
    <p:sldId id="273" r:id="rId21"/>
    <p:sldId id="25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370D4-3E08-4AB5-A606-D869168137E6}" type="doc">
      <dgm:prSet loTypeId="urn:microsoft.com/office/officeart/2005/8/layout/default" loCatId="Inbox" qsTypeId="urn:microsoft.com/office/officeart/2005/8/quickstyle/simple5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EAEDE060-D16D-4707-B548-295A4A706B4D}">
      <dgm:prSet/>
      <dgm:spPr/>
      <dgm:t>
        <a:bodyPr/>
        <a:lstStyle/>
        <a:p>
          <a:r>
            <a:rPr lang="en-US"/>
            <a:t>Describe the following laws: Newton’s 1</a:t>
          </a:r>
          <a:r>
            <a:rPr lang="en-US" baseline="30000"/>
            <a:t>st</a:t>
          </a:r>
          <a:r>
            <a:rPr lang="en-US"/>
            <a:t>, 2</a:t>
          </a:r>
          <a:r>
            <a:rPr lang="en-US" baseline="30000"/>
            <a:t>nd</a:t>
          </a:r>
          <a:r>
            <a:rPr lang="en-US"/>
            <a:t>, 3</a:t>
          </a:r>
          <a:r>
            <a:rPr lang="en-US" baseline="30000"/>
            <a:t>rd</a:t>
          </a:r>
          <a:r>
            <a:rPr lang="en-US"/>
            <a:t>, and Friction </a:t>
          </a:r>
        </a:p>
      </dgm:t>
    </dgm:pt>
    <dgm:pt modelId="{25B10ACC-EE17-4A30-B0AD-5C8E47A869FC}" type="parTrans" cxnId="{C0EF9162-14FF-4C6C-A259-9655DA3077C8}">
      <dgm:prSet/>
      <dgm:spPr/>
      <dgm:t>
        <a:bodyPr/>
        <a:lstStyle/>
        <a:p>
          <a:endParaRPr lang="en-US"/>
        </a:p>
      </dgm:t>
    </dgm:pt>
    <dgm:pt modelId="{29A8B515-CF4D-4BAA-8926-3E0FA5426B40}" type="sibTrans" cxnId="{C0EF9162-14FF-4C6C-A259-9655DA3077C8}">
      <dgm:prSet/>
      <dgm:spPr/>
      <dgm:t>
        <a:bodyPr/>
        <a:lstStyle/>
        <a:p>
          <a:endParaRPr lang="en-US"/>
        </a:p>
      </dgm:t>
    </dgm:pt>
    <dgm:pt modelId="{C977608F-DF6A-465C-B238-857E9F8686D1}">
      <dgm:prSet/>
      <dgm:spPr/>
      <dgm:t>
        <a:bodyPr/>
        <a:lstStyle/>
        <a:p>
          <a:r>
            <a:rPr lang="en-US"/>
            <a:t>Describe how the following laws mention are applied in every day life. </a:t>
          </a:r>
        </a:p>
      </dgm:t>
    </dgm:pt>
    <dgm:pt modelId="{C6DB3100-A86B-46DE-82EA-25CE483C2AB0}" type="parTrans" cxnId="{B63B204A-48E4-420C-92BF-173AAD97DEEA}">
      <dgm:prSet/>
      <dgm:spPr/>
      <dgm:t>
        <a:bodyPr/>
        <a:lstStyle/>
        <a:p>
          <a:endParaRPr lang="en-US"/>
        </a:p>
      </dgm:t>
    </dgm:pt>
    <dgm:pt modelId="{D3073246-2A82-44F4-986D-25C354441E6E}" type="sibTrans" cxnId="{B63B204A-48E4-420C-92BF-173AAD97DEEA}">
      <dgm:prSet/>
      <dgm:spPr/>
      <dgm:t>
        <a:bodyPr/>
        <a:lstStyle/>
        <a:p>
          <a:endParaRPr lang="en-US"/>
        </a:p>
      </dgm:t>
    </dgm:pt>
    <dgm:pt modelId="{695B49B0-A4EE-4AAD-B25C-30B80D8ABD7A}" type="pres">
      <dgm:prSet presAssocID="{4AA370D4-3E08-4AB5-A606-D869168137E6}" presName="diagram" presStyleCnt="0">
        <dgm:presLayoutVars>
          <dgm:dir/>
          <dgm:resizeHandles val="exact"/>
        </dgm:presLayoutVars>
      </dgm:prSet>
      <dgm:spPr/>
    </dgm:pt>
    <dgm:pt modelId="{E2DCBA67-1FEA-47F0-9DDB-A26EA5C1336D}" type="pres">
      <dgm:prSet presAssocID="{EAEDE060-D16D-4707-B548-295A4A706B4D}" presName="node" presStyleLbl="node1" presStyleIdx="0" presStyleCnt="2">
        <dgm:presLayoutVars>
          <dgm:bulletEnabled val="1"/>
        </dgm:presLayoutVars>
      </dgm:prSet>
      <dgm:spPr/>
    </dgm:pt>
    <dgm:pt modelId="{1DA45427-41C4-4F10-9096-867FADE627A2}" type="pres">
      <dgm:prSet presAssocID="{29A8B515-CF4D-4BAA-8926-3E0FA5426B40}" presName="sibTrans" presStyleCnt="0"/>
      <dgm:spPr/>
    </dgm:pt>
    <dgm:pt modelId="{0F1D73E4-36E2-49A6-8100-7F9D6A44CAA7}" type="pres">
      <dgm:prSet presAssocID="{C977608F-DF6A-465C-B238-857E9F8686D1}" presName="node" presStyleLbl="node1" presStyleIdx="1" presStyleCnt="2">
        <dgm:presLayoutVars>
          <dgm:bulletEnabled val="1"/>
        </dgm:presLayoutVars>
      </dgm:prSet>
      <dgm:spPr/>
    </dgm:pt>
  </dgm:ptLst>
  <dgm:cxnLst>
    <dgm:cxn modelId="{C0EF9162-14FF-4C6C-A259-9655DA3077C8}" srcId="{4AA370D4-3E08-4AB5-A606-D869168137E6}" destId="{EAEDE060-D16D-4707-B548-295A4A706B4D}" srcOrd="0" destOrd="0" parTransId="{25B10ACC-EE17-4A30-B0AD-5C8E47A869FC}" sibTransId="{29A8B515-CF4D-4BAA-8926-3E0FA5426B40}"/>
    <dgm:cxn modelId="{B63B204A-48E4-420C-92BF-173AAD97DEEA}" srcId="{4AA370D4-3E08-4AB5-A606-D869168137E6}" destId="{C977608F-DF6A-465C-B238-857E9F8686D1}" srcOrd="1" destOrd="0" parTransId="{C6DB3100-A86B-46DE-82EA-25CE483C2AB0}" sibTransId="{D3073246-2A82-44F4-986D-25C354441E6E}"/>
    <dgm:cxn modelId="{13E93099-5211-478A-9C39-B77B1A709711}" type="presOf" srcId="{4AA370D4-3E08-4AB5-A606-D869168137E6}" destId="{695B49B0-A4EE-4AAD-B25C-30B80D8ABD7A}" srcOrd="0" destOrd="0" presId="urn:microsoft.com/office/officeart/2005/8/layout/default"/>
    <dgm:cxn modelId="{5EF788E4-B383-42F1-9966-F0533CA91E2F}" type="presOf" srcId="{EAEDE060-D16D-4707-B548-295A4A706B4D}" destId="{E2DCBA67-1FEA-47F0-9DDB-A26EA5C1336D}" srcOrd="0" destOrd="0" presId="urn:microsoft.com/office/officeart/2005/8/layout/default"/>
    <dgm:cxn modelId="{4F0454F4-7F0A-4503-9D83-59BDF82E2096}" type="presOf" srcId="{C977608F-DF6A-465C-B238-857E9F8686D1}" destId="{0F1D73E4-36E2-49A6-8100-7F9D6A44CAA7}" srcOrd="0" destOrd="0" presId="urn:microsoft.com/office/officeart/2005/8/layout/default"/>
    <dgm:cxn modelId="{8BF8FECD-3AC5-44DB-A999-90E0A21ECA24}" type="presParOf" srcId="{695B49B0-A4EE-4AAD-B25C-30B80D8ABD7A}" destId="{E2DCBA67-1FEA-47F0-9DDB-A26EA5C1336D}" srcOrd="0" destOrd="0" presId="urn:microsoft.com/office/officeart/2005/8/layout/default"/>
    <dgm:cxn modelId="{2B52CA59-76D7-4C1E-B74E-6CA4207C9B50}" type="presParOf" srcId="{695B49B0-A4EE-4AAD-B25C-30B80D8ABD7A}" destId="{1DA45427-41C4-4F10-9096-867FADE627A2}" srcOrd="1" destOrd="0" presId="urn:microsoft.com/office/officeart/2005/8/layout/default"/>
    <dgm:cxn modelId="{E496C046-4D16-4BC0-A529-3AD23D7733A2}" type="presParOf" srcId="{695B49B0-A4EE-4AAD-B25C-30B80D8ABD7A}" destId="{0F1D73E4-36E2-49A6-8100-7F9D6A44CAA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CBA67-1FEA-47F0-9DDB-A26EA5C1336D}">
      <dsp:nvSpPr>
        <dsp:cNvPr id="0" name=""/>
        <dsp:cNvSpPr/>
      </dsp:nvSpPr>
      <dsp:spPr>
        <a:xfrm>
          <a:off x="1209" y="356058"/>
          <a:ext cx="4715991" cy="28295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Describe the following laws: Newton’s 1</a:t>
          </a:r>
          <a:r>
            <a:rPr lang="en-US" sz="4200" kern="1200" baseline="30000"/>
            <a:t>st</a:t>
          </a:r>
          <a:r>
            <a:rPr lang="en-US" sz="4200" kern="1200"/>
            <a:t>, 2</a:t>
          </a:r>
          <a:r>
            <a:rPr lang="en-US" sz="4200" kern="1200" baseline="30000"/>
            <a:t>nd</a:t>
          </a:r>
          <a:r>
            <a:rPr lang="en-US" sz="4200" kern="1200"/>
            <a:t>, 3</a:t>
          </a:r>
          <a:r>
            <a:rPr lang="en-US" sz="4200" kern="1200" baseline="30000"/>
            <a:t>rd</a:t>
          </a:r>
          <a:r>
            <a:rPr lang="en-US" sz="4200" kern="1200"/>
            <a:t>, and Friction </a:t>
          </a:r>
        </a:p>
      </dsp:txBody>
      <dsp:txXfrm>
        <a:off x="1209" y="356058"/>
        <a:ext cx="4715991" cy="2829594"/>
      </dsp:txXfrm>
    </dsp:sp>
    <dsp:sp modelId="{0F1D73E4-36E2-49A6-8100-7F9D6A44CAA7}">
      <dsp:nvSpPr>
        <dsp:cNvPr id="0" name=""/>
        <dsp:cNvSpPr/>
      </dsp:nvSpPr>
      <dsp:spPr>
        <a:xfrm>
          <a:off x="5188799" y="356058"/>
          <a:ext cx="4715991" cy="28295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Describe how the following laws mention are applied in every day life. </a:t>
          </a:r>
        </a:p>
      </dsp:txBody>
      <dsp:txXfrm>
        <a:off x="5188799" y="356058"/>
        <a:ext cx="4715991" cy="28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qrIu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1.0/" TargetMode="External"/><Relationship Id="rId4" Type="http://schemas.openxmlformats.org/officeDocument/2006/relationships/hyperlink" Target="http://dan.hersam.com/2011/04/08/newtons-new-discover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byQ_AQP8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o8iIcl5hUzY7FBqINaGBkg&amp;r=0&amp;pid=OfficeInsert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Isaac_Newton_cartoon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GO_zDWmkv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://flickr.com/photos/becker_11/57049846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8UFGu2M2g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picture containing grass&#10;&#10;Description generated with very high confidence">
            <a:extLst>
              <a:ext uri="{FF2B5EF4-FFF2-40B4-BE49-F238E27FC236}">
                <a16:creationId xmlns:a16="http://schemas.microsoft.com/office/drawing/2014/main" id="{61CE3A7F-F1C7-4946-8C96-840892EF4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77" r="5680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210B23-BE6C-41ED-8657-22B3AEA9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dirty="0" err="1"/>
              <a:t>Bellwork</a:t>
            </a:r>
            <a:r>
              <a:rPr lang="en-US" dirty="0"/>
              <a:t> #2 – 08/22/17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F896-6D27-4B3F-B209-C44860578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en-US" sz="3600" dirty="0"/>
              <a:t> What is the main difference between velocity and speed?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430CD-9023-4C33-B0D5-99CE9CB11CF3}"/>
              </a:ext>
            </a:extLst>
          </p:cNvPr>
          <p:cNvSpPr txBox="1"/>
          <p:nvPr/>
        </p:nvSpPr>
        <p:spPr>
          <a:xfrm>
            <a:off x="2236382" y="6657945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dan.hersam.com/2011/04/08/newtons-new-discovery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1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849F6ED-96EF-4D99-9F42-53F1F44A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 of Newton’s 1</a:t>
            </a:r>
            <a:r>
              <a:rPr lang="en-US" altLang="en-US" baseline="30000"/>
              <a:t>st</a:t>
            </a:r>
            <a:r>
              <a:rPr lang="en-US" altLang="en-US"/>
              <a:t> Law of Motion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6B83E383-2129-4C1F-8321-9431A6BD42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3581401"/>
            <a:ext cx="4811713" cy="2924175"/>
          </a:xfrm>
          <a:noFill/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F7FD7E16-2FD9-4EDC-B2A2-09B92FFDBF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514600"/>
            <a:ext cx="4032250" cy="2590800"/>
          </a:xfrm>
          <a:noFill/>
        </p:spPr>
      </p:pic>
    </p:spTree>
    <p:extLst>
      <p:ext uri="{BB962C8B-B14F-4D97-AF65-F5344CB8AC3E}">
        <p14:creationId xmlns:p14="http://schemas.microsoft.com/office/powerpoint/2010/main" val="7259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C01C87A-D196-4CD6-8C60-0AFD10F6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Write about it!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538C70C-FA98-415B-BE69-9AF22E7CBF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Write down one example of inertia you see in the room.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AFB58ECD-60B6-442A-ADB4-5631AB7AEC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4412" y="2569535"/>
            <a:ext cx="5422900" cy="2514600"/>
          </a:xfrm>
          <a:noFill/>
        </p:spPr>
      </p:pic>
    </p:spTree>
    <p:extLst>
      <p:ext uri="{BB962C8B-B14F-4D97-AF65-F5344CB8AC3E}">
        <p14:creationId xmlns:p14="http://schemas.microsoft.com/office/powerpoint/2010/main" val="226716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 Diagonal Corner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Claire Batting057">
            <a:extLst>
              <a:ext uri="{FF2B5EF4-FFF2-40B4-BE49-F238E27FC236}">
                <a16:creationId xmlns:a16="http://schemas.microsoft.com/office/drawing/2014/main" id="{AA371431-5F8B-4ADE-ACFD-BCC045F1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27" y="1147146"/>
            <a:ext cx="1667704" cy="22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mage result for newton's second law">
            <a:extLst>
              <a:ext uri="{FF2B5EF4-FFF2-40B4-BE49-F238E27FC236}">
                <a16:creationId xmlns:a16="http://schemas.microsoft.com/office/drawing/2014/main" id="{1992B836-189E-4428-A891-EC0BD94F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8" y="3513327"/>
            <a:ext cx="4493042" cy="22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>
            <a:extLst>
              <a:ext uri="{FF2B5EF4-FFF2-40B4-BE49-F238E27FC236}">
                <a16:creationId xmlns:a16="http://schemas.microsoft.com/office/drawing/2014/main" id="{0E841416-5ABA-484D-AAA0-68D8B13E7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Newton’s Second Law of Motion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DCEF504-CF1D-4B0B-B20F-F469F87D4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69957" y="2249487"/>
            <a:ext cx="4747087" cy="35417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The </a:t>
            </a:r>
            <a:r>
              <a:rPr lang="en-US" altLang="en-US" sz="3200" u="sng" dirty="0"/>
              <a:t>acceleration</a:t>
            </a:r>
            <a:r>
              <a:rPr lang="en-US" altLang="en-US" sz="3200" dirty="0"/>
              <a:t> of an object depends on the </a:t>
            </a:r>
            <a:r>
              <a:rPr lang="en-US" altLang="en-US" sz="3200" u="sng" dirty="0"/>
              <a:t>mass</a:t>
            </a:r>
            <a:r>
              <a:rPr lang="en-US" altLang="en-US" sz="3200" dirty="0"/>
              <a:t> of the object and the amount of the </a:t>
            </a:r>
            <a:r>
              <a:rPr lang="en-US" altLang="en-US" sz="3200" u="sng" dirty="0"/>
              <a:t>force</a:t>
            </a:r>
            <a:r>
              <a:rPr lang="en-US" altLang="en-US" sz="3200" dirty="0"/>
              <a:t> applied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565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1791C655-B3C1-4873-BDA6-59544EA8E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Newton’s Second Law of Motion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2D74FE4-45BB-4B33-A13D-2E2DC5A1D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6"/>
            <a:ext cx="9905999" cy="403435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/>
              <a:t>1. Force = mass x acceleration   F=m x 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2. Force- a </a:t>
            </a:r>
            <a:r>
              <a:rPr lang="en-US" altLang="en-US" sz="2800" u="sng" dirty="0"/>
              <a:t>push</a:t>
            </a:r>
            <a:r>
              <a:rPr lang="en-US" altLang="en-US" sz="2800" dirty="0"/>
              <a:t> or </a:t>
            </a:r>
            <a:r>
              <a:rPr lang="en-US" altLang="en-US" sz="2800" u="sng" dirty="0"/>
              <a:t>pull</a:t>
            </a:r>
            <a:r>
              <a:rPr lang="en-US" altLang="en-US" sz="2800" dirty="0"/>
              <a:t>, all forces have size and direction</a:t>
            </a:r>
          </a:p>
          <a:p>
            <a:pPr eaLnBrk="1" hangingPunct="1"/>
            <a:r>
              <a:rPr lang="en-US" altLang="en-US" sz="2800" dirty="0"/>
              <a:t>3. </a:t>
            </a:r>
            <a:r>
              <a:rPr lang="en-US" altLang="en-US" sz="2800" u="sng" dirty="0"/>
              <a:t>Mass</a:t>
            </a:r>
            <a:r>
              <a:rPr lang="en-US" altLang="en-US" sz="2800" dirty="0"/>
              <a:t>- the amount of </a:t>
            </a:r>
            <a:r>
              <a:rPr lang="en-US" altLang="en-US" sz="2800" u="sng" dirty="0"/>
              <a:t>matter</a:t>
            </a:r>
            <a:r>
              <a:rPr lang="en-US" altLang="en-US" sz="2800" dirty="0"/>
              <a:t> an object is made of</a:t>
            </a:r>
          </a:p>
          <a:p>
            <a:pPr eaLnBrk="1" hangingPunct="1"/>
            <a:r>
              <a:rPr lang="en-US" altLang="en-US" sz="2800" dirty="0"/>
              <a:t>4. </a:t>
            </a:r>
            <a:r>
              <a:rPr lang="en-US" altLang="en-US" sz="2800" u="sng" dirty="0"/>
              <a:t>Acceleration</a:t>
            </a:r>
            <a:r>
              <a:rPr lang="en-US" altLang="en-US" sz="2800" dirty="0"/>
              <a:t>-the rate at which velocity changes; and object accelerates if its speed changes, if its direction changes and if both speed and direction changes</a:t>
            </a:r>
          </a:p>
        </p:txBody>
      </p:sp>
    </p:spTree>
    <p:extLst>
      <p:ext uri="{BB962C8B-B14F-4D97-AF65-F5344CB8AC3E}">
        <p14:creationId xmlns:p14="http://schemas.microsoft.com/office/powerpoint/2010/main" val="94002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Lion on a stretcher">
            <a:extLst>
              <a:ext uri="{FF2B5EF4-FFF2-40B4-BE49-F238E27FC236}">
                <a16:creationId xmlns:a16="http://schemas.microsoft.com/office/drawing/2014/main" id="{65887525-D7C5-4680-A633-58F9A7EB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2705465"/>
            <a:ext cx="4689234" cy="2637694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B296A-BC08-41A8-BC17-AF88C156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85F66-9C18-404D-9C34-7246F7CCD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581" y="741962"/>
            <a:ext cx="5562830" cy="3541714"/>
          </a:xfrm>
        </p:spPr>
        <p:txBody>
          <a:bodyPr>
            <a:normAutofit/>
          </a:bodyPr>
          <a:lstStyle/>
          <a:p>
            <a:r>
              <a:rPr lang="en-US" dirty="0"/>
              <a:t>Zoo keepers lift a stretcher that holds a sedated lion. The total mass of the lion and stretcher is 175 kg, and the upward acceleration of the lion and stretcher is 0.657 m/s2. What force is needed to produce this acceleration of the lion and the stretcher?</a:t>
            </a:r>
          </a:p>
        </p:txBody>
      </p:sp>
    </p:spTree>
    <p:extLst>
      <p:ext uri="{BB962C8B-B14F-4D97-AF65-F5344CB8AC3E}">
        <p14:creationId xmlns:p14="http://schemas.microsoft.com/office/powerpoint/2010/main" val="114125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A1F6C924-B516-49AF-8507-63682011B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 of Newton’s 2</a:t>
            </a:r>
            <a:r>
              <a:rPr lang="en-US" altLang="en-US" baseline="30000"/>
              <a:t>nd</a:t>
            </a:r>
            <a:r>
              <a:rPr lang="en-US" altLang="en-US"/>
              <a:t> Law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6E3224-24B4-475D-B167-67192CFE8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1. Hitting a softball, the harder the hit, the faster the ball goes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2. Football players and their positions 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3. Loaded versus an unloaded truck</a:t>
            </a:r>
          </a:p>
        </p:txBody>
      </p:sp>
      <p:pic>
        <p:nvPicPr>
          <p:cNvPr id="14340" name="Picture 5" descr="offensiveline-football">
            <a:extLst>
              <a:ext uri="{FF2B5EF4-FFF2-40B4-BE49-F238E27FC236}">
                <a16:creationId xmlns:a16="http://schemas.microsoft.com/office/drawing/2014/main" id="{AAC57C01-3686-40C1-BD89-8E53BD15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419600"/>
            <a:ext cx="19097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9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BDB6FB1-AD59-4A03-90F8-5152E61C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Newton’s 2</a:t>
            </a:r>
            <a:r>
              <a:rPr lang="en-US" altLang="en-US" baseline="30000"/>
              <a:t>nd</a:t>
            </a:r>
            <a:r>
              <a:rPr lang="en-US" altLang="en-US"/>
              <a:t> Law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8843D75E-FA8A-4D15-B8E2-B5DF86A4E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2286001"/>
            <a:ext cx="3656013" cy="2741613"/>
          </a:xfrm>
          <a:noFill/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805F1498-D58D-434A-88D9-4BF3F731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43350"/>
            <a:ext cx="4800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0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3EA5575-B19B-4F0D-89CE-3C6C764E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Newton’s 2</a:t>
            </a:r>
            <a:r>
              <a:rPr lang="en-US" altLang="en-US" baseline="30000"/>
              <a:t>nd</a:t>
            </a:r>
            <a:r>
              <a:rPr lang="en-US" altLang="en-US"/>
              <a:t> Law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B9DB082B-A9B6-452A-979D-A98359D72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86001"/>
            <a:ext cx="3200400" cy="3914775"/>
          </a:xfrm>
          <a:noFill/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981B7696-4947-4D32-AA4C-EAD22A94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6" y="2590800"/>
            <a:ext cx="5032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4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 Diagonal Corner 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5" descr="boat2">
            <a:extLst>
              <a:ext uri="{FF2B5EF4-FFF2-40B4-BE49-F238E27FC236}">
                <a16:creationId xmlns:a16="http://schemas.microsoft.com/office/drawing/2014/main" id="{5E6A05F6-88B7-47F0-B2A4-C373C1A9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8" y="1439744"/>
            <a:ext cx="6112382" cy="397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2">
            <a:extLst>
              <a:ext uri="{FF2B5EF4-FFF2-40B4-BE49-F238E27FC236}">
                <a16:creationId xmlns:a16="http://schemas.microsoft.com/office/drawing/2014/main" id="{2738350C-6ED2-4F7B-97EF-058259AD3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2800" dirty="0"/>
              <a:t>Newton’s Third Law of Motion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31DF8B9-8EDA-40C6-B962-F783B0A6A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For every </a:t>
            </a:r>
            <a:r>
              <a:rPr lang="en-US" altLang="en-US" u="sng" dirty="0"/>
              <a:t>force</a:t>
            </a:r>
            <a:r>
              <a:rPr lang="en-US" altLang="en-US" dirty="0"/>
              <a:t>, there is an </a:t>
            </a:r>
            <a:r>
              <a:rPr lang="en-US" altLang="en-US" u="sng" dirty="0"/>
              <a:t>equal</a:t>
            </a:r>
            <a:r>
              <a:rPr lang="en-US" altLang="en-US" dirty="0"/>
              <a:t> and opposite </a:t>
            </a:r>
            <a:r>
              <a:rPr lang="en-US" altLang="en-US" u="sng" dirty="0"/>
              <a:t>force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Action and Reaction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0393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6E30-3910-4438-9123-49193441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HbyQ_AQP8c">
            <a:hlinkClick r:id="" action="ppaction://media"/>
            <a:extLst>
              <a:ext uri="{FF2B5EF4-FFF2-40B4-BE49-F238E27FC236}">
                <a16:creationId xmlns:a16="http://schemas.microsoft.com/office/drawing/2014/main" id="{3BEF6F6B-F209-4BBD-98DB-83D0B7421B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D433CB4-15B5-4D84-9182-CDE9DF514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4034" b="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6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27" name="Group 2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B04016-335C-48CC-BEC4-1F0F2452B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12" y="1122362"/>
            <a:ext cx="5157788" cy="332581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Newton’s Laws of 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F4C10-2D2E-4DE4-9FCC-B8E4C8C12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5702" y="3602038"/>
            <a:ext cx="4082297" cy="16557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7A11F-9E8C-41D2-83AB-D0D28360FE3A}"/>
              </a:ext>
            </a:extLst>
          </p:cNvPr>
          <p:cNvSpPr txBox="1"/>
          <p:nvPr/>
        </p:nvSpPr>
        <p:spPr>
          <a:xfrm>
            <a:off x="3846666" y="665794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commons.wikimedia.org/wiki/File:Isaac_Newton_cartoon.pn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8" name="Rectangle 1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1" name="Group 14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2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3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6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1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3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026" name="Picture 2" descr="Image result for astronaut in space">
            <a:extLst>
              <a:ext uri="{FF2B5EF4-FFF2-40B4-BE49-F238E27FC236}">
                <a16:creationId xmlns:a16="http://schemas.microsoft.com/office/drawing/2014/main" id="{7318A384-E82C-4AE0-A5EB-B16A2850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3" b="3"/>
          <a:stretch/>
        </p:blipFill>
        <p:spPr bwMode="auto">
          <a:xfrm>
            <a:off x="-5597" y="3427414"/>
            <a:ext cx="4635583" cy="3430587"/>
          </a:xfrm>
          <a:custGeom>
            <a:avLst/>
            <a:gdLst>
              <a:gd name="connsiteX0" fmla="*/ 0 w 4635583"/>
              <a:gd name="connsiteY0" fmla="*/ 0 h 3430587"/>
              <a:gd name="connsiteX1" fmla="*/ 4635583 w 4635583"/>
              <a:gd name="connsiteY1" fmla="*/ 0 h 3430587"/>
              <a:gd name="connsiteX2" fmla="*/ 4635583 w 4635583"/>
              <a:gd name="connsiteY2" fmla="*/ 3430587 h 3430587"/>
              <a:gd name="connsiteX3" fmla="*/ 0 w 4635583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5" descr="h2_wreck">
            <a:extLst>
              <a:ext uri="{FF2B5EF4-FFF2-40B4-BE49-F238E27FC236}">
                <a16:creationId xmlns:a16="http://schemas.microsoft.com/office/drawing/2014/main" id="{ADCD5162-8F9A-4E37-BB11-FE5A6B430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"/>
          <a:stretch/>
        </p:blipFill>
        <p:spPr bwMode="auto">
          <a:xfrm>
            <a:off x="-5597" y="1"/>
            <a:ext cx="4635583" cy="3427413"/>
          </a:xfrm>
          <a:custGeom>
            <a:avLst/>
            <a:gdLst>
              <a:gd name="connsiteX0" fmla="*/ 0 w 4635583"/>
              <a:gd name="connsiteY0" fmla="*/ 0 h 3427413"/>
              <a:gd name="connsiteX1" fmla="*/ 4635583 w 4635583"/>
              <a:gd name="connsiteY1" fmla="*/ 0 h 3427413"/>
              <a:gd name="connsiteX2" fmla="*/ 4635583 w 4635583"/>
              <a:gd name="connsiteY2" fmla="*/ 3427413 h 3427413"/>
              <a:gd name="connsiteX3" fmla="*/ 0 w 4635583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7" name="Straight Connector 19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99" name="Straight Connector 19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19458" name="AutoShape 2">
            <a:extLst>
              <a:ext uri="{FF2B5EF4-FFF2-40B4-BE49-F238E27FC236}">
                <a16:creationId xmlns:a16="http://schemas.microsoft.com/office/drawing/2014/main" id="{98629C4D-D0CD-4DFE-A18F-E7A33F614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Examples of Newton’s 3</a:t>
            </a:r>
            <a:r>
              <a:rPr lang="en-US" altLang="en-US" baseline="30000"/>
              <a:t>rd</a:t>
            </a:r>
            <a:r>
              <a:rPr lang="en-US" altLang="en-US"/>
              <a:t> Law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0ABD254-D96B-4C23-8944-27F670D93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91209" y="2249487"/>
            <a:ext cx="5877677" cy="354171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200" dirty="0"/>
              <a:t>2 cars hit head on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Jumping out of a  boat onto a dock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Astronauts in space</a:t>
            </a:r>
          </a:p>
        </p:txBody>
      </p:sp>
    </p:spTree>
    <p:extLst>
      <p:ext uri="{BB962C8B-B14F-4D97-AF65-F5344CB8AC3E}">
        <p14:creationId xmlns:p14="http://schemas.microsoft.com/office/powerpoint/2010/main" val="1681443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5C80-437A-4E61-9174-69835360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GO_zDWmkvk">
            <a:hlinkClick r:id="" action="ppaction://media"/>
            <a:extLst>
              <a:ext uri="{FF2B5EF4-FFF2-40B4-BE49-F238E27FC236}">
                <a16:creationId xmlns:a16="http://schemas.microsoft.com/office/drawing/2014/main" id="{F95851B3-388D-4DB0-ADC7-8DFEBAABAA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A picture containing electronics&#10;&#10;Description generated with high confidence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56A5D72E-1840-470E-B8AB-9767F019C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9974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6" name="Round Diagonal Corner 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8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9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0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1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2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3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4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5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6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7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8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9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0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1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2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3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4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5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6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7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1B1C2B-3B9F-4A7C-817D-246624DB7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Exit Ticket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94F86-1AFE-4F46-928A-BCB4B08FF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0EB16-C504-42EE-A108-BB69821B72D9}"/>
              </a:ext>
            </a:extLst>
          </p:cNvPr>
          <p:cNvSpPr txBox="1"/>
          <p:nvPr/>
        </p:nvSpPr>
        <p:spPr>
          <a:xfrm>
            <a:off x="9783970" y="6657945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lickr.com/photos/becker_11/5704984603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2.0/"/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AEE81-7567-468E-B01C-68C6CE3F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567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88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C0D0-1302-49A1-B27D-B11FCA8E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8UFGu2M2gM">
            <a:hlinkClick r:id="" action="ppaction://media"/>
            <a:extLst>
              <a:ext uri="{FF2B5EF4-FFF2-40B4-BE49-F238E27FC236}">
                <a16:creationId xmlns:a16="http://schemas.microsoft.com/office/drawing/2014/main" id="{96A6E0E9-36D6-454E-9B6F-DDD25CA79F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C4666F60-FFB4-4070-B6C9-EF978D51B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Sir Isaac Newton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A6F91767-F49A-4291-983D-F35B839D81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9361E25B-91D6-4B93-8FD8-E58C11F441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dirty="0"/>
              <a:t>Described 3 laws that relate forces to motion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u="sng" dirty="0"/>
              <a:t>Force</a:t>
            </a:r>
            <a:r>
              <a:rPr lang="en-US" altLang="en-US" sz="3200" dirty="0"/>
              <a:t>-a push or a pull, all forces have size and direction</a:t>
            </a:r>
          </a:p>
        </p:txBody>
      </p:sp>
      <p:pic>
        <p:nvPicPr>
          <p:cNvPr id="14338" name="Picture 2" descr="Image result for Isaac newton cartoon">
            <a:extLst>
              <a:ext uri="{FF2B5EF4-FFF2-40B4-BE49-F238E27FC236}">
                <a16:creationId xmlns:a16="http://schemas.microsoft.com/office/drawing/2014/main" id="{7CA306BA-9732-4E22-97AB-1CA7674E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0" y="1887722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6" name="Rectangle 1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4" name="Picture 2" descr="Image result for inertia and friction">
            <a:extLst>
              <a:ext uri="{FF2B5EF4-FFF2-40B4-BE49-F238E27FC236}">
                <a16:creationId xmlns:a16="http://schemas.microsoft.com/office/drawing/2014/main" id="{D76766FA-987F-439A-AD39-E461F6CF2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4" b="1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0" name="Rectangle 139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Rectangle 142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Rectangle 167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Rectangle 179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122" name="AutoShape 2">
            <a:extLst>
              <a:ext uri="{FF2B5EF4-FFF2-40B4-BE49-F238E27FC236}">
                <a16:creationId xmlns:a16="http://schemas.microsoft.com/office/drawing/2014/main" id="{FC1A6B0D-8A95-4B49-8724-1517A3B4D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2518" y="75593"/>
            <a:ext cx="3084891" cy="14785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Vocabulary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272E4E-0AA3-40D2-959E-DA4E4B7EE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91056" y="1269206"/>
            <a:ext cx="4085319" cy="4772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u="sng" dirty="0"/>
              <a:t>Friction</a:t>
            </a:r>
            <a:r>
              <a:rPr lang="en-US" altLang="en-US" dirty="0"/>
              <a:t>- a force that opposes motion between 2 objects that are touching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u="sng" dirty="0"/>
              <a:t>Inertia</a:t>
            </a:r>
            <a:r>
              <a:rPr lang="en-US" altLang="en-US" dirty="0"/>
              <a:t>-tendency of all objects to stay at </a:t>
            </a:r>
            <a:r>
              <a:rPr lang="en-US" altLang="en-US" u="sng" dirty="0"/>
              <a:t>rest</a:t>
            </a:r>
            <a:r>
              <a:rPr lang="en-US" altLang="en-US" dirty="0"/>
              <a:t> or in </a:t>
            </a:r>
            <a:r>
              <a:rPr lang="en-US" altLang="en-US" u="sng" dirty="0"/>
              <a:t>motion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u="sng" dirty="0"/>
              <a:t>Mass</a:t>
            </a:r>
            <a:r>
              <a:rPr lang="en-US" altLang="en-US" dirty="0"/>
              <a:t>- the amount of matter an object is made of</a:t>
            </a:r>
          </a:p>
        </p:txBody>
      </p:sp>
    </p:spTree>
    <p:extLst>
      <p:ext uri="{BB962C8B-B14F-4D97-AF65-F5344CB8AC3E}">
        <p14:creationId xmlns:p14="http://schemas.microsoft.com/office/powerpoint/2010/main" val="4298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 Diagonal Corner 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Image result for newton's first law">
            <a:extLst>
              <a:ext uri="{FF2B5EF4-FFF2-40B4-BE49-F238E27FC236}">
                <a16:creationId xmlns:a16="http://schemas.microsoft.com/office/drawing/2014/main" id="{737FE548-7F0C-44E0-91D4-93ABAF0C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8" y="1753005"/>
            <a:ext cx="6112382" cy="33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AutoShape 2">
            <a:extLst>
              <a:ext uri="{FF2B5EF4-FFF2-40B4-BE49-F238E27FC236}">
                <a16:creationId xmlns:a16="http://schemas.microsoft.com/office/drawing/2014/main" id="{5DFE1812-960F-49B7-8E5C-A79235521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2800" dirty="0"/>
              <a:t>Newtown’s 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Law of Motion  </a:t>
            </a:r>
            <a:br>
              <a:rPr lang="en-US" altLang="en-US" sz="2800" dirty="0"/>
            </a:br>
            <a:r>
              <a:rPr lang="en-US" altLang="en-US" sz="2800" dirty="0"/>
              <a:t>“Law of Inertia”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81FB092-686F-4723-BF44-DF7B86784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An object at </a:t>
            </a:r>
            <a:r>
              <a:rPr lang="en-US" altLang="en-US" u="sng" dirty="0"/>
              <a:t>rest</a:t>
            </a:r>
            <a:r>
              <a:rPr lang="en-US" altLang="en-US" dirty="0"/>
              <a:t> remains at </a:t>
            </a:r>
            <a:r>
              <a:rPr lang="en-US" altLang="en-US" u="sng" dirty="0"/>
              <a:t>rest</a:t>
            </a:r>
            <a:r>
              <a:rPr lang="en-US" altLang="en-US" dirty="0"/>
              <a:t> and an object in </a:t>
            </a:r>
            <a:r>
              <a:rPr lang="en-US" altLang="en-US" u="sng" dirty="0"/>
              <a:t>motion</a:t>
            </a:r>
            <a:r>
              <a:rPr lang="en-US" altLang="en-US" dirty="0"/>
              <a:t> remains in </a:t>
            </a:r>
            <a:r>
              <a:rPr lang="en-US" altLang="en-US" u="sng" dirty="0"/>
              <a:t>motion</a:t>
            </a:r>
            <a:r>
              <a:rPr lang="en-US" altLang="en-US" dirty="0"/>
              <a:t> at constant speed and in a straight line unless acted on by an unbalanced force</a:t>
            </a:r>
          </a:p>
          <a:p>
            <a:pPr eaLnBrk="1" hangingPunct="1"/>
            <a:endParaRPr lang="en-US" alt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751A0-6B34-4811-A763-49EA78B5495F}"/>
              </a:ext>
            </a:extLst>
          </p:cNvPr>
          <p:cNvSpPr/>
          <p:nvPr/>
        </p:nvSpPr>
        <p:spPr>
          <a:xfrm>
            <a:off x="951470" y="1655805"/>
            <a:ext cx="6376087" cy="362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48000"/>
                  <a:hueMod val="106000"/>
                  <a:satMod val="140000"/>
                  <a:lumMod val="42000"/>
                </a:schemeClr>
                <a:schemeClr val="bg2">
                  <a:tint val="98000"/>
                  <a:hueMod val="92000"/>
                  <a:satMod val="220000"/>
                  <a:lumMod val="9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37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40" name="Group 139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152" name="Rectangle 5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7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1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8" name="Freeform 11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9" name="Freeform 12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0" name="Freeform 1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1" name="Freeform 1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2" name="Freeform 1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3" name="Line 16"/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64" name="Freeform 1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5" name="Freeform 1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6" name="Freeform 1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7" name="Freeform 2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8" name="Rectangle 2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69" name="Freeform 2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0" name="Freeform 2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1" name="Freeform 2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2" name="Freeform 2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3" name="Freeform 26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4" name="Freeform 2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5" name="Freeform 2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6" name="Freeform 2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7" name="Freeform 3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8" name="Freeform 31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1" name="Group 140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42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180" name="Round Diagonal Corner 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newton's first law">
            <a:extLst>
              <a:ext uri="{FF2B5EF4-FFF2-40B4-BE49-F238E27FC236}">
                <a16:creationId xmlns:a16="http://schemas.microsoft.com/office/drawing/2014/main" id="{594A01DD-E415-4BD1-8EB9-8E7888E3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7" y="2568037"/>
            <a:ext cx="3178638" cy="17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AutoShape 2">
            <a:extLst>
              <a:ext uri="{FF2B5EF4-FFF2-40B4-BE49-F238E27FC236}">
                <a16:creationId xmlns:a16="http://schemas.microsoft.com/office/drawing/2014/main" id="{91573900-9EA4-4E3A-89B2-89AFD5499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Examples of Newton’s 1st Law of Motion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F7453CA-BEF7-4E04-B844-394A05760E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28643" y="2249487"/>
            <a:ext cx="6188402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800" dirty="0"/>
              <a:t> Car suddenly </a:t>
            </a:r>
            <a:r>
              <a:rPr lang="en-US" altLang="en-US" sz="2800" u="sng" dirty="0"/>
              <a:t>stops</a:t>
            </a:r>
            <a:r>
              <a:rPr lang="en-US" altLang="en-US" sz="2800" dirty="0"/>
              <a:t> and you strain against the </a:t>
            </a:r>
            <a:r>
              <a:rPr lang="en-US" altLang="en-US" sz="2800" u="sng" dirty="0"/>
              <a:t>seat belt</a:t>
            </a:r>
          </a:p>
          <a:p>
            <a:r>
              <a:rPr lang="en-US" altLang="en-US" sz="2800" dirty="0"/>
              <a:t>Car turns </a:t>
            </a:r>
            <a:r>
              <a:rPr lang="en-US" altLang="en-US" sz="2800" u="sng" dirty="0"/>
              <a:t>left</a:t>
            </a:r>
            <a:r>
              <a:rPr lang="en-US" altLang="en-US" sz="2800" dirty="0"/>
              <a:t> and you appear to slide to the </a:t>
            </a:r>
            <a:r>
              <a:rPr lang="en-US" altLang="en-US" sz="2800" u="sng" dirty="0"/>
              <a:t>right</a:t>
            </a:r>
          </a:p>
          <a:p>
            <a:r>
              <a:rPr lang="en-US" altLang="en-US" sz="2800" dirty="0"/>
              <a:t>The difficulty of pushing a car that won’t </a:t>
            </a:r>
            <a:r>
              <a:rPr lang="en-US" altLang="en-US" sz="2800" u="sng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6056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D4AABC9-D7D7-4AD7-8DA2-97C05C4C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 of Newton’s 1</a:t>
            </a:r>
            <a:r>
              <a:rPr lang="en-US" altLang="en-US" baseline="30000"/>
              <a:t>st</a:t>
            </a:r>
            <a:r>
              <a:rPr lang="en-US" altLang="en-US"/>
              <a:t> Law of Motion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B1B898BA-1699-489D-8433-2149EC9E39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2819400"/>
            <a:ext cx="3768725" cy="3181350"/>
          </a:xfrm>
          <a:noFill/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B6E844E6-5AC1-4FDB-8117-BC6E86CD1A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3048000"/>
            <a:ext cx="3770313" cy="2387600"/>
          </a:xfrm>
          <a:noFill/>
        </p:spPr>
      </p:pic>
    </p:spTree>
    <p:extLst>
      <p:ext uri="{BB962C8B-B14F-4D97-AF65-F5344CB8AC3E}">
        <p14:creationId xmlns:p14="http://schemas.microsoft.com/office/powerpoint/2010/main" val="2804899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87</TotalTime>
  <Words>464</Words>
  <Application>Microsoft Office PowerPoint</Application>
  <PresentationFormat>Widescreen</PresentationFormat>
  <Paragraphs>59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Tw Cen MT</vt:lpstr>
      <vt:lpstr>Wingdings</vt:lpstr>
      <vt:lpstr>Circuit</vt:lpstr>
      <vt:lpstr>Bellwork #2 – 08/22/17</vt:lpstr>
      <vt:lpstr>Newton’s Laws of Motion</vt:lpstr>
      <vt:lpstr>Objectives </vt:lpstr>
      <vt:lpstr>PowerPoint Presentation</vt:lpstr>
      <vt:lpstr>Sir Isaac Newton</vt:lpstr>
      <vt:lpstr>Vocabulary</vt:lpstr>
      <vt:lpstr>Newtown’s 1st Law of Motion   “Law of Inertia”</vt:lpstr>
      <vt:lpstr>Examples of Newton’s 1st Law of Motion</vt:lpstr>
      <vt:lpstr>Examples of Newton’s 1st Law of Motion</vt:lpstr>
      <vt:lpstr>Examples of Newton’s 1st Law of Motion</vt:lpstr>
      <vt:lpstr>Write about it!</vt:lpstr>
      <vt:lpstr>Newton’s Second Law of Motion</vt:lpstr>
      <vt:lpstr>Newton’s Second Law of Motion</vt:lpstr>
      <vt:lpstr>Practice Problem</vt:lpstr>
      <vt:lpstr>Examples of Newton’s 2nd Law</vt:lpstr>
      <vt:lpstr>Examples of Newton’s 2nd Law</vt:lpstr>
      <vt:lpstr>Examples of Newton’s 2nd Law</vt:lpstr>
      <vt:lpstr>Newton’s Third Law of Motion</vt:lpstr>
      <vt:lpstr>PowerPoint Presentation</vt:lpstr>
      <vt:lpstr>Examples of Newton’s 3rd Law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#2 – 08/22/17</dc:title>
  <dc:creator>Megan Murphy</dc:creator>
  <cp:lastModifiedBy>Megan Murphy</cp:lastModifiedBy>
  <cp:revision>10</cp:revision>
  <dcterms:created xsi:type="dcterms:W3CDTF">2017-08-22T15:29:34Z</dcterms:created>
  <dcterms:modified xsi:type="dcterms:W3CDTF">2017-08-22T16:56:40Z</dcterms:modified>
</cp:coreProperties>
</file>