
<file path=[Content_Types].xml><?xml version="1.0" encoding="utf-8"?>
<Types xmlns="http://schemas.openxmlformats.org/package/2006/content-types">
  <Default Extension="png" ContentType="image/png"/>
  <Default Extension="JPG&amp;ehk=5qvl9QZXyYOS12" ContentType="image/jpeg"/>
  <Default Extension="gif&amp;ehk=vu7PMAfL9Fygl0VBTE61" ContentType="image/gif"/>
  <Default Extension="gif&amp;ehk=JWCtTMA" ContentType="image/gif"/>
  <Default Extension="JPG&amp;ehk=z6quF9plZye5UrTO0osf" ContentType="image/jpeg"/>
  <Default Extension="png&amp;ehk=17ekrdP90NfpO" ContentType="image/png"/>
  <Default Extension="jpeg" ContentType="image/jpeg"/>
  <Default Extension="png&amp;ehk=lIpBeivcReufnQ3I4s" ContentType="image/png"/>
  <Default Extension="jpg&amp;ehk=NcDfMFJi6eowi" ContentType="image/jpeg"/>
  <Default Extension="jpg&amp;ehk=51FaWXMuv3P" ContentType="image/jpeg"/>
  <Default Extension="rels" ContentType="application/vnd.openxmlformats-package.relationships+xml"/>
  <Default Extension="xml" ContentType="application/xml"/>
  <Default Extension="gif&amp;ehk=u2H6su00RPBYXGt9f" ContentType="image/gif"/>
  <Default Extension="jpeg&amp;ehk=wBzuSJ" ContentType="image/jpeg"/>
  <Default Extension="jpg&amp;ehk=DJS3cRJ" ContentType="image/jpeg"/>
  <Default Extension="jpg&amp;ehk=QgSfTxmEVskKYnwuTSEgyg&amp;r=0&amp;pid=OfficeInsert" ContentType="image/jpeg"/>
  <Default Extension="jpg&amp;ehk=GUJcPA9K8T82dEwD33YNNw&amp;r=0&amp;pid=OfficeInsert" ContentType="image/jpeg"/>
  <Default Extension="png&amp;ehk=WcYYtTJweaMnAVZC3Xt" ContentType="image/png"/>
  <Default Extension="png&amp;ehk=sgddBgufF9gzw1WqIy1ltQ&amp;r=0&amp;pid=OfficeInsert" ContentType="image/png"/>
  <Default Extension="gif&amp;ehk=XQeM6THSR" ContentType="image/gif"/>
  <Default Extension="GIF&amp;ehk=YQpeqZ" ContentType="image/gif"/>
  <Default Extension="jpg&amp;ehk=3aG9" ContentType="image/jpeg"/>
  <Default Extension="jpg&amp;ehk=XMLJ8vxpZ" ContentType="image/jpeg"/>
  <Default Extension="gif&amp;ehk=PuEiB9wG8KewFjLzldSyhg&amp;r=0&amp;pid=OfficeInsert" ContentType="image/gif"/>
  <Default Extension="jpg" ContentType="image/jpeg"/>
  <Default Extension="gif&amp;ehk=N2wyNc7tn8of1vSGSwhjTQ&amp;r=0&amp;pid=OfficeInsert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3" r:id="rId13"/>
    <p:sldId id="274" r:id="rId14"/>
    <p:sldId id="262" r:id="rId15"/>
    <p:sldId id="275" r:id="rId16"/>
    <p:sldId id="289" r:id="rId17"/>
    <p:sldId id="276" r:id="rId18"/>
    <p:sldId id="277" r:id="rId19"/>
    <p:sldId id="287" r:id="rId20"/>
    <p:sldId id="291" r:id="rId21"/>
    <p:sldId id="292" r:id="rId22"/>
    <p:sldId id="278" r:id="rId23"/>
    <p:sldId id="279" r:id="rId24"/>
    <p:sldId id="280" r:id="rId25"/>
    <p:sldId id="281" r:id="rId26"/>
    <p:sldId id="282" r:id="rId27"/>
    <p:sldId id="290" r:id="rId28"/>
    <p:sldId id="283" r:id="rId29"/>
    <p:sldId id="284" r:id="rId30"/>
    <p:sldId id="285" r:id="rId31"/>
    <p:sldId id="286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3D32E-305D-4D4B-9CE1-63D7D758E6BC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7CE88A9-D728-4695-94A5-DDC0F4B19363}">
      <dgm:prSet/>
      <dgm:spPr/>
      <dgm:t>
        <a:bodyPr/>
        <a:lstStyle/>
        <a:p>
          <a:r>
            <a:rPr lang="en-US"/>
            <a:t>Define</a:t>
          </a:r>
        </a:p>
      </dgm:t>
    </dgm:pt>
    <dgm:pt modelId="{6D698F4D-736B-4F6E-BF57-A5747D929B1D}" type="parTrans" cxnId="{2F0F8CB8-DD1C-4CFA-89C8-A74350A696C7}">
      <dgm:prSet/>
      <dgm:spPr/>
      <dgm:t>
        <a:bodyPr/>
        <a:lstStyle/>
        <a:p>
          <a:endParaRPr lang="en-US"/>
        </a:p>
      </dgm:t>
    </dgm:pt>
    <dgm:pt modelId="{DFB4441E-ACEA-45BA-8CCD-EE05929CB1DE}" type="sibTrans" cxnId="{2F0F8CB8-DD1C-4CFA-89C8-A74350A696C7}">
      <dgm:prSet/>
      <dgm:spPr/>
      <dgm:t>
        <a:bodyPr/>
        <a:lstStyle/>
        <a:p>
          <a:endParaRPr lang="en-US"/>
        </a:p>
      </dgm:t>
    </dgm:pt>
    <dgm:pt modelId="{7E119AEF-CDFA-4947-91AD-9BD13E8EF004}">
      <dgm:prSet/>
      <dgm:spPr/>
      <dgm:t>
        <a:bodyPr/>
        <a:lstStyle/>
        <a:p>
          <a:r>
            <a:rPr lang="en-US"/>
            <a:t>Define atomic number and mass number, and describe how they apply to isotopes. </a:t>
          </a:r>
        </a:p>
      </dgm:t>
    </dgm:pt>
    <dgm:pt modelId="{AF0E94BB-563C-40B6-AC14-F482916DE731}" type="parTrans" cxnId="{22C717AB-C998-4F37-973C-1863747684A6}">
      <dgm:prSet/>
      <dgm:spPr/>
      <dgm:t>
        <a:bodyPr/>
        <a:lstStyle/>
        <a:p>
          <a:endParaRPr lang="en-US"/>
        </a:p>
      </dgm:t>
    </dgm:pt>
    <dgm:pt modelId="{9A347299-C123-410F-83BB-35902CF5F84D}" type="sibTrans" cxnId="{22C717AB-C998-4F37-973C-1863747684A6}">
      <dgm:prSet/>
      <dgm:spPr/>
      <dgm:t>
        <a:bodyPr/>
        <a:lstStyle/>
        <a:p>
          <a:endParaRPr lang="en-US"/>
        </a:p>
      </dgm:t>
    </dgm:pt>
    <dgm:pt modelId="{C6C1E02A-FF94-42D2-8BB0-66CAA3C2EB68}">
      <dgm:prSet/>
      <dgm:spPr/>
      <dgm:t>
        <a:bodyPr/>
        <a:lstStyle/>
        <a:p>
          <a:r>
            <a:rPr lang="en-US"/>
            <a:t>Determine</a:t>
          </a:r>
        </a:p>
      </dgm:t>
    </dgm:pt>
    <dgm:pt modelId="{E20127EB-201C-4C73-91E8-41F0440E0FDC}" type="parTrans" cxnId="{699ACF67-1F4F-4897-897E-B71737BE40D2}">
      <dgm:prSet/>
      <dgm:spPr/>
      <dgm:t>
        <a:bodyPr/>
        <a:lstStyle/>
        <a:p>
          <a:endParaRPr lang="en-US"/>
        </a:p>
      </dgm:t>
    </dgm:pt>
    <dgm:pt modelId="{C67B16C7-A05D-4888-9A0B-2320E04E2054}" type="sibTrans" cxnId="{699ACF67-1F4F-4897-897E-B71737BE40D2}">
      <dgm:prSet/>
      <dgm:spPr/>
      <dgm:t>
        <a:bodyPr/>
        <a:lstStyle/>
        <a:p>
          <a:endParaRPr lang="en-US"/>
        </a:p>
      </dgm:t>
    </dgm:pt>
    <dgm:pt modelId="{41F4AA93-94E7-4D33-B465-552EECC3CAFB}">
      <dgm:prSet/>
      <dgm:spPr/>
      <dgm:t>
        <a:bodyPr/>
        <a:lstStyle/>
        <a:p>
          <a:r>
            <a:rPr lang="en-US"/>
            <a:t>Given the identity of a nuclide, determine its number of protons, neutrons, and electrons. </a:t>
          </a:r>
        </a:p>
      </dgm:t>
    </dgm:pt>
    <dgm:pt modelId="{9380EDB9-D49A-4CF0-87F3-A750089B5792}" type="parTrans" cxnId="{6B448299-23C4-451F-9A76-626478FF6A91}">
      <dgm:prSet/>
      <dgm:spPr/>
      <dgm:t>
        <a:bodyPr/>
        <a:lstStyle/>
        <a:p>
          <a:endParaRPr lang="en-US"/>
        </a:p>
      </dgm:t>
    </dgm:pt>
    <dgm:pt modelId="{C30CE97C-ED3D-4AAC-8435-8F937A0C9047}" type="sibTrans" cxnId="{6B448299-23C4-451F-9A76-626478FF6A91}">
      <dgm:prSet/>
      <dgm:spPr/>
      <dgm:t>
        <a:bodyPr/>
        <a:lstStyle/>
        <a:p>
          <a:endParaRPr lang="en-US"/>
        </a:p>
      </dgm:t>
    </dgm:pt>
    <dgm:pt modelId="{37B2BD6C-1072-4F91-9CF6-A94AA07657D3}">
      <dgm:prSet/>
      <dgm:spPr/>
      <dgm:t>
        <a:bodyPr/>
        <a:lstStyle/>
        <a:p>
          <a:r>
            <a:rPr lang="en-US"/>
            <a:t>Identify</a:t>
          </a:r>
        </a:p>
      </dgm:t>
    </dgm:pt>
    <dgm:pt modelId="{F3AA21EF-8D7D-44FD-925A-3E75474B4BE4}" type="parTrans" cxnId="{AAC8E984-FA1C-453A-8A7E-D75BF0FC9391}">
      <dgm:prSet/>
      <dgm:spPr/>
      <dgm:t>
        <a:bodyPr/>
        <a:lstStyle/>
        <a:p>
          <a:endParaRPr lang="en-US"/>
        </a:p>
      </dgm:t>
    </dgm:pt>
    <dgm:pt modelId="{F1DE59EF-C3F0-436F-86D3-2579A21FB2AB}" type="sibTrans" cxnId="{AAC8E984-FA1C-453A-8A7E-D75BF0FC9391}">
      <dgm:prSet/>
      <dgm:spPr/>
      <dgm:t>
        <a:bodyPr/>
        <a:lstStyle/>
        <a:p>
          <a:endParaRPr lang="en-US"/>
        </a:p>
      </dgm:t>
    </dgm:pt>
    <dgm:pt modelId="{191DCA31-5C51-4974-8179-0FC6C24AAEB5}">
      <dgm:prSet/>
      <dgm:spPr/>
      <dgm:t>
        <a:bodyPr/>
        <a:lstStyle/>
        <a:p>
          <a:r>
            <a:rPr lang="en-US"/>
            <a:t>Identify the person credited for organizing the periodic table </a:t>
          </a:r>
        </a:p>
      </dgm:t>
    </dgm:pt>
    <dgm:pt modelId="{E906C96F-C261-4A42-ADD5-11A4261998F1}" type="parTrans" cxnId="{18AE7045-2336-4AF7-BA14-2B87B2E79096}">
      <dgm:prSet/>
      <dgm:spPr/>
      <dgm:t>
        <a:bodyPr/>
        <a:lstStyle/>
        <a:p>
          <a:endParaRPr lang="en-US"/>
        </a:p>
      </dgm:t>
    </dgm:pt>
    <dgm:pt modelId="{D34B8F97-365C-48CB-AEEB-BE67D4CB9A54}" type="sibTrans" cxnId="{18AE7045-2336-4AF7-BA14-2B87B2E79096}">
      <dgm:prSet/>
      <dgm:spPr/>
      <dgm:t>
        <a:bodyPr/>
        <a:lstStyle/>
        <a:p>
          <a:endParaRPr lang="en-US"/>
        </a:p>
      </dgm:t>
    </dgm:pt>
    <dgm:pt modelId="{1D9DA827-46BD-4CB8-910A-1BA9DA94294E}">
      <dgm:prSet/>
      <dgm:spPr/>
      <dgm:t>
        <a:bodyPr/>
        <a:lstStyle/>
        <a:p>
          <a:r>
            <a:rPr lang="en-US"/>
            <a:t>Calculate</a:t>
          </a:r>
        </a:p>
      </dgm:t>
    </dgm:pt>
    <dgm:pt modelId="{7C013FC8-FF0F-458B-920E-CC29F0B2A0C8}" type="parTrans" cxnId="{9721D7CE-E06F-4660-AC3A-721E3B49B6D4}">
      <dgm:prSet/>
      <dgm:spPr/>
      <dgm:t>
        <a:bodyPr/>
        <a:lstStyle/>
        <a:p>
          <a:endParaRPr lang="en-US"/>
        </a:p>
      </dgm:t>
    </dgm:pt>
    <dgm:pt modelId="{367C77DA-BFE0-489D-BB91-EAD4F62A6C0F}" type="sibTrans" cxnId="{9721D7CE-E06F-4660-AC3A-721E3B49B6D4}">
      <dgm:prSet/>
      <dgm:spPr/>
      <dgm:t>
        <a:bodyPr/>
        <a:lstStyle/>
        <a:p>
          <a:endParaRPr lang="en-US"/>
        </a:p>
      </dgm:t>
    </dgm:pt>
    <dgm:pt modelId="{1C37ADE1-3FA7-4C05-B81D-27FAEACB7E34}">
      <dgm:prSet/>
      <dgm:spPr/>
      <dgm:t>
        <a:bodyPr/>
        <a:lstStyle/>
        <a:p>
          <a:r>
            <a:rPr lang="en-US" dirty="0"/>
            <a:t>Calculate the number of valence electrons found in a series of elements</a:t>
          </a:r>
        </a:p>
      </dgm:t>
    </dgm:pt>
    <dgm:pt modelId="{E23D0638-7323-42A0-9EC4-31A3D899F705}" type="parTrans" cxnId="{8D299B01-050C-41BB-96BB-7D147632624B}">
      <dgm:prSet/>
      <dgm:spPr/>
      <dgm:t>
        <a:bodyPr/>
        <a:lstStyle/>
        <a:p>
          <a:endParaRPr lang="en-US"/>
        </a:p>
      </dgm:t>
    </dgm:pt>
    <dgm:pt modelId="{095B0178-76C7-41F2-B4D8-341011B27007}" type="sibTrans" cxnId="{8D299B01-050C-41BB-96BB-7D147632624B}">
      <dgm:prSet/>
      <dgm:spPr/>
      <dgm:t>
        <a:bodyPr/>
        <a:lstStyle/>
        <a:p>
          <a:endParaRPr lang="en-US"/>
        </a:p>
      </dgm:t>
    </dgm:pt>
    <dgm:pt modelId="{6893ABEF-6E9C-481E-9B4A-EDDFB7CC320A}" type="pres">
      <dgm:prSet presAssocID="{11A3D32E-305D-4D4B-9CE1-63D7D758E6BC}" presName="Name0" presStyleCnt="0">
        <dgm:presLayoutVars>
          <dgm:dir/>
          <dgm:animLvl val="lvl"/>
          <dgm:resizeHandles val="exact"/>
        </dgm:presLayoutVars>
      </dgm:prSet>
      <dgm:spPr/>
    </dgm:pt>
    <dgm:pt modelId="{9CE096C2-AEFD-4281-8168-8E0F367EF5BE}" type="pres">
      <dgm:prSet presAssocID="{1D9DA827-46BD-4CB8-910A-1BA9DA94294E}" presName="boxAndChildren" presStyleCnt="0"/>
      <dgm:spPr/>
    </dgm:pt>
    <dgm:pt modelId="{56820AF4-D967-4E83-88C8-98F853A9E0E3}" type="pres">
      <dgm:prSet presAssocID="{1D9DA827-46BD-4CB8-910A-1BA9DA94294E}" presName="parentTextBox" presStyleLbl="alignNode1" presStyleIdx="0" presStyleCnt="4"/>
      <dgm:spPr/>
    </dgm:pt>
    <dgm:pt modelId="{12E0BC10-2BE8-4E65-8F8D-EFF5FC905EEF}" type="pres">
      <dgm:prSet presAssocID="{1D9DA827-46BD-4CB8-910A-1BA9DA94294E}" presName="descendantBox" presStyleLbl="bgAccFollowNode1" presStyleIdx="0" presStyleCnt="4"/>
      <dgm:spPr/>
    </dgm:pt>
    <dgm:pt modelId="{747F9018-BAF9-4CA5-AE61-D5A9DC68E70B}" type="pres">
      <dgm:prSet presAssocID="{F1DE59EF-C3F0-436F-86D3-2579A21FB2AB}" presName="sp" presStyleCnt="0"/>
      <dgm:spPr/>
    </dgm:pt>
    <dgm:pt modelId="{477BA1FA-1EEC-4760-B28E-25793897956B}" type="pres">
      <dgm:prSet presAssocID="{37B2BD6C-1072-4F91-9CF6-A94AA07657D3}" presName="arrowAndChildren" presStyleCnt="0"/>
      <dgm:spPr/>
    </dgm:pt>
    <dgm:pt modelId="{720E2271-B097-4163-AF2B-7DE70F38663A}" type="pres">
      <dgm:prSet presAssocID="{37B2BD6C-1072-4F91-9CF6-A94AA07657D3}" presName="parentTextArrow" presStyleLbl="node1" presStyleIdx="0" presStyleCnt="0"/>
      <dgm:spPr/>
    </dgm:pt>
    <dgm:pt modelId="{354EEBAD-20B6-40AE-9433-7AEAD6E516AB}" type="pres">
      <dgm:prSet presAssocID="{37B2BD6C-1072-4F91-9CF6-A94AA07657D3}" presName="arrow" presStyleLbl="alignNode1" presStyleIdx="1" presStyleCnt="4"/>
      <dgm:spPr/>
    </dgm:pt>
    <dgm:pt modelId="{35203313-EE7F-4D3E-AAB1-64ADCB836746}" type="pres">
      <dgm:prSet presAssocID="{37B2BD6C-1072-4F91-9CF6-A94AA07657D3}" presName="descendantArrow" presStyleLbl="bgAccFollowNode1" presStyleIdx="1" presStyleCnt="4"/>
      <dgm:spPr/>
    </dgm:pt>
    <dgm:pt modelId="{8D5F6719-441B-4F11-BF7C-9FC74CF31946}" type="pres">
      <dgm:prSet presAssocID="{C67B16C7-A05D-4888-9A0B-2320E04E2054}" presName="sp" presStyleCnt="0"/>
      <dgm:spPr/>
    </dgm:pt>
    <dgm:pt modelId="{5CCEC4B7-03AD-4ACE-BC5E-73582134D359}" type="pres">
      <dgm:prSet presAssocID="{C6C1E02A-FF94-42D2-8BB0-66CAA3C2EB68}" presName="arrowAndChildren" presStyleCnt="0"/>
      <dgm:spPr/>
    </dgm:pt>
    <dgm:pt modelId="{A4913A77-79E8-4B78-9C59-F72013026FD7}" type="pres">
      <dgm:prSet presAssocID="{C6C1E02A-FF94-42D2-8BB0-66CAA3C2EB68}" presName="parentTextArrow" presStyleLbl="node1" presStyleIdx="0" presStyleCnt="0"/>
      <dgm:spPr/>
    </dgm:pt>
    <dgm:pt modelId="{D80330AB-2BFB-4C2E-9438-F2D0ED814871}" type="pres">
      <dgm:prSet presAssocID="{C6C1E02A-FF94-42D2-8BB0-66CAA3C2EB68}" presName="arrow" presStyleLbl="alignNode1" presStyleIdx="2" presStyleCnt="4"/>
      <dgm:spPr/>
    </dgm:pt>
    <dgm:pt modelId="{C58F1D77-477E-4D4F-9A2E-58D14529FE95}" type="pres">
      <dgm:prSet presAssocID="{C6C1E02A-FF94-42D2-8BB0-66CAA3C2EB68}" presName="descendantArrow" presStyleLbl="bgAccFollowNode1" presStyleIdx="2" presStyleCnt="4"/>
      <dgm:spPr/>
    </dgm:pt>
    <dgm:pt modelId="{35D1D8B7-ACAC-4779-A091-B3DA2A2EFCD6}" type="pres">
      <dgm:prSet presAssocID="{DFB4441E-ACEA-45BA-8CCD-EE05929CB1DE}" presName="sp" presStyleCnt="0"/>
      <dgm:spPr/>
    </dgm:pt>
    <dgm:pt modelId="{E2D6FFA7-E7C5-4EB4-8B43-48C711CCC993}" type="pres">
      <dgm:prSet presAssocID="{97CE88A9-D728-4695-94A5-DDC0F4B19363}" presName="arrowAndChildren" presStyleCnt="0"/>
      <dgm:spPr/>
    </dgm:pt>
    <dgm:pt modelId="{18936EE0-A1D8-4625-A385-3D3DC0E399D8}" type="pres">
      <dgm:prSet presAssocID="{97CE88A9-D728-4695-94A5-DDC0F4B19363}" presName="parentTextArrow" presStyleLbl="node1" presStyleIdx="0" presStyleCnt="0"/>
      <dgm:spPr/>
    </dgm:pt>
    <dgm:pt modelId="{1FB30248-6063-482D-B4B4-0E282656CC35}" type="pres">
      <dgm:prSet presAssocID="{97CE88A9-D728-4695-94A5-DDC0F4B19363}" presName="arrow" presStyleLbl="alignNode1" presStyleIdx="3" presStyleCnt="4"/>
      <dgm:spPr/>
    </dgm:pt>
    <dgm:pt modelId="{B3173889-B762-496D-BD36-448E83323446}" type="pres">
      <dgm:prSet presAssocID="{97CE88A9-D728-4695-94A5-DDC0F4B19363}" presName="descendantArrow" presStyleLbl="bgAccFollowNode1" presStyleIdx="3" presStyleCnt="4"/>
      <dgm:spPr/>
    </dgm:pt>
  </dgm:ptLst>
  <dgm:cxnLst>
    <dgm:cxn modelId="{8D299B01-050C-41BB-96BB-7D147632624B}" srcId="{1D9DA827-46BD-4CB8-910A-1BA9DA94294E}" destId="{1C37ADE1-3FA7-4C05-B81D-27FAEACB7E34}" srcOrd="0" destOrd="0" parTransId="{E23D0638-7323-42A0-9EC4-31A3D899F705}" sibTransId="{095B0178-76C7-41F2-B4D8-341011B27007}"/>
    <dgm:cxn modelId="{DC5E2F26-108F-4B31-81DA-4CC5995FF483}" type="presOf" srcId="{7E119AEF-CDFA-4947-91AD-9BD13E8EF004}" destId="{B3173889-B762-496D-BD36-448E83323446}" srcOrd="0" destOrd="0" presId="urn:microsoft.com/office/officeart/2016/7/layout/VerticalDownArrowProcess"/>
    <dgm:cxn modelId="{936E5437-22A2-44B8-B813-5B83BF5FEB72}" type="presOf" srcId="{C6C1E02A-FF94-42D2-8BB0-66CAA3C2EB68}" destId="{D80330AB-2BFB-4C2E-9438-F2D0ED814871}" srcOrd="1" destOrd="0" presId="urn:microsoft.com/office/officeart/2016/7/layout/VerticalDownArrowProcess"/>
    <dgm:cxn modelId="{09F7EA37-3D52-46D4-8B47-E14CEFB1CB49}" type="presOf" srcId="{1C37ADE1-3FA7-4C05-B81D-27FAEACB7E34}" destId="{12E0BC10-2BE8-4E65-8F8D-EFF5FC905EEF}" srcOrd="0" destOrd="0" presId="urn:microsoft.com/office/officeart/2016/7/layout/VerticalDownArrowProcess"/>
    <dgm:cxn modelId="{CD225062-FE00-4C92-904B-7CAA762B6291}" type="presOf" srcId="{37B2BD6C-1072-4F91-9CF6-A94AA07657D3}" destId="{354EEBAD-20B6-40AE-9433-7AEAD6E516AB}" srcOrd="1" destOrd="0" presId="urn:microsoft.com/office/officeart/2016/7/layout/VerticalDownArrowProcess"/>
    <dgm:cxn modelId="{18AE7045-2336-4AF7-BA14-2B87B2E79096}" srcId="{37B2BD6C-1072-4F91-9CF6-A94AA07657D3}" destId="{191DCA31-5C51-4974-8179-0FC6C24AAEB5}" srcOrd="0" destOrd="0" parTransId="{E906C96F-C261-4A42-ADD5-11A4261998F1}" sibTransId="{D34B8F97-365C-48CB-AEEB-BE67D4CB9A54}"/>
    <dgm:cxn modelId="{699ACF67-1F4F-4897-897E-B71737BE40D2}" srcId="{11A3D32E-305D-4D4B-9CE1-63D7D758E6BC}" destId="{C6C1E02A-FF94-42D2-8BB0-66CAA3C2EB68}" srcOrd="1" destOrd="0" parTransId="{E20127EB-201C-4C73-91E8-41F0440E0FDC}" sibTransId="{C67B16C7-A05D-4888-9A0B-2320E04E2054}"/>
    <dgm:cxn modelId="{13C29B7E-2067-452A-BED8-5B04E67E5250}" type="presOf" srcId="{C6C1E02A-FF94-42D2-8BB0-66CAA3C2EB68}" destId="{A4913A77-79E8-4B78-9C59-F72013026FD7}" srcOrd="0" destOrd="0" presId="urn:microsoft.com/office/officeart/2016/7/layout/VerticalDownArrowProcess"/>
    <dgm:cxn modelId="{AAC8E984-FA1C-453A-8A7E-D75BF0FC9391}" srcId="{11A3D32E-305D-4D4B-9CE1-63D7D758E6BC}" destId="{37B2BD6C-1072-4F91-9CF6-A94AA07657D3}" srcOrd="2" destOrd="0" parTransId="{F3AA21EF-8D7D-44FD-925A-3E75474B4BE4}" sibTransId="{F1DE59EF-C3F0-436F-86D3-2579A21FB2AB}"/>
    <dgm:cxn modelId="{83A9238D-CA33-4B5C-B6B6-6BD54697E47C}" type="presOf" srcId="{1D9DA827-46BD-4CB8-910A-1BA9DA94294E}" destId="{56820AF4-D967-4E83-88C8-98F853A9E0E3}" srcOrd="0" destOrd="0" presId="urn:microsoft.com/office/officeart/2016/7/layout/VerticalDownArrowProcess"/>
    <dgm:cxn modelId="{CFB6BF97-A80E-4146-97D6-21B1F9B73A13}" type="presOf" srcId="{37B2BD6C-1072-4F91-9CF6-A94AA07657D3}" destId="{720E2271-B097-4163-AF2B-7DE70F38663A}" srcOrd="0" destOrd="0" presId="urn:microsoft.com/office/officeart/2016/7/layout/VerticalDownArrowProcess"/>
    <dgm:cxn modelId="{6B448299-23C4-451F-9A76-626478FF6A91}" srcId="{C6C1E02A-FF94-42D2-8BB0-66CAA3C2EB68}" destId="{41F4AA93-94E7-4D33-B465-552EECC3CAFB}" srcOrd="0" destOrd="0" parTransId="{9380EDB9-D49A-4CF0-87F3-A750089B5792}" sibTransId="{C30CE97C-ED3D-4AAC-8435-8F937A0C9047}"/>
    <dgm:cxn modelId="{604A6AAA-DA83-42C1-B8E5-50690FF8F85B}" type="presOf" srcId="{11A3D32E-305D-4D4B-9CE1-63D7D758E6BC}" destId="{6893ABEF-6E9C-481E-9B4A-EDDFB7CC320A}" srcOrd="0" destOrd="0" presId="urn:microsoft.com/office/officeart/2016/7/layout/VerticalDownArrowProcess"/>
    <dgm:cxn modelId="{22C717AB-C998-4F37-973C-1863747684A6}" srcId="{97CE88A9-D728-4695-94A5-DDC0F4B19363}" destId="{7E119AEF-CDFA-4947-91AD-9BD13E8EF004}" srcOrd="0" destOrd="0" parTransId="{AF0E94BB-563C-40B6-AC14-F482916DE731}" sibTransId="{9A347299-C123-410F-83BB-35902CF5F84D}"/>
    <dgm:cxn modelId="{E0E245B3-FB0F-498A-BE11-ECCD588BEA04}" type="presOf" srcId="{97CE88A9-D728-4695-94A5-DDC0F4B19363}" destId="{18936EE0-A1D8-4625-A385-3D3DC0E399D8}" srcOrd="0" destOrd="0" presId="urn:microsoft.com/office/officeart/2016/7/layout/VerticalDownArrowProcess"/>
    <dgm:cxn modelId="{2F0F8CB8-DD1C-4CFA-89C8-A74350A696C7}" srcId="{11A3D32E-305D-4D4B-9CE1-63D7D758E6BC}" destId="{97CE88A9-D728-4695-94A5-DDC0F4B19363}" srcOrd="0" destOrd="0" parTransId="{6D698F4D-736B-4F6E-BF57-A5747D929B1D}" sibTransId="{DFB4441E-ACEA-45BA-8CCD-EE05929CB1DE}"/>
    <dgm:cxn modelId="{76AE71BA-9884-4DAA-A434-B405242E537A}" type="presOf" srcId="{191DCA31-5C51-4974-8179-0FC6C24AAEB5}" destId="{35203313-EE7F-4D3E-AAB1-64ADCB836746}" srcOrd="0" destOrd="0" presId="urn:microsoft.com/office/officeart/2016/7/layout/VerticalDownArrowProcess"/>
    <dgm:cxn modelId="{9721D7CE-E06F-4660-AC3A-721E3B49B6D4}" srcId="{11A3D32E-305D-4D4B-9CE1-63D7D758E6BC}" destId="{1D9DA827-46BD-4CB8-910A-1BA9DA94294E}" srcOrd="3" destOrd="0" parTransId="{7C013FC8-FF0F-458B-920E-CC29F0B2A0C8}" sibTransId="{367C77DA-BFE0-489D-BB91-EAD4F62A6C0F}"/>
    <dgm:cxn modelId="{49C36DD0-64D4-4236-B706-4249BF670EB8}" type="presOf" srcId="{97CE88A9-D728-4695-94A5-DDC0F4B19363}" destId="{1FB30248-6063-482D-B4B4-0E282656CC35}" srcOrd="1" destOrd="0" presId="urn:microsoft.com/office/officeart/2016/7/layout/VerticalDownArrowProcess"/>
    <dgm:cxn modelId="{540AE6EE-0EB4-46C7-B538-83E6A411B674}" type="presOf" srcId="{41F4AA93-94E7-4D33-B465-552EECC3CAFB}" destId="{C58F1D77-477E-4D4F-9A2E-58D14529FE95}" srcOrd="0" destOrd="0" presId="urn:microsoft.com/office/officeart/2016/7/layout/VerticalDownArrowProcess"/>
    <dgm:cxn modelId="{258485BA-74B4-4530-892E-823AE3DE1D1C}" type="presParOf" srcId="{6893ABEF-6E9C-481E-9B4A-EDDFB7CC320A}" destId="{9CE096C2-AEFD-4281-8168-8E0F367EF5BE}" srcOrd="0" destOrd="0" presId="urn:microsoft.com/office/officeart/2016/7/layout/VerticalDownArrowProcess"/>
    <dgm:cxn modelId="{90AC6778-02BA-4B9A-B4A1-9690AE581866}" type="presParOf" srcId="{9CE096C2-AEFD-4281-8168-8E0F367EF5BE}" destId="{56820AF4-D967-4E83-88C8-98F853A9E0E3}" srcOrd="0" destOrd="0" presId="urn:microsoft.com/office/officeart/2016/7/layout/VerticalDownArrowProcess"/>
    <dgm:cxn modelId="{8BFADE15-681B-4A5F-8B74-BFF5F869BE7C}" type="presParOf" srcId="{9CE096C2-AEFD-4281-8168-8E0F367EF5BE}" destId="{12E0BC10-2BE8-4E65-8F8D-EFF5FC905EEF}" srcOrd="1" destOrd="0" presId="urn:microsoft.com/office/officeart/2016/7/layout/VerticalDownArrowProcess"/>
    <dgm:cxn modelId="{79B60034-C859-42E9-A76C-45066B769E40}" type="presParOf" srcId="{6893ABEF-6E9C-481E-9B4A-EDDFB7CC320A}" destId="{747F9018-BAF9-4CA5-AE61-D5A9DC68E70B}" srcOrd="1" destOrd="0" presId="urn:microsoft.com/office/officeart/2016/7/layout/VerticalDownArrowProcess"/>
    <dgm:cxn modelId="{8EA55692-2F04-426D-BF48-844B82293C2B}" type="presParOf" srcId="{6893ABEF-6E9C-481E-9B4A-EDDFB7CC320A}" destId="{477BA1FA-1EEC-4760-B28E-25793897956B}" srcOrd="2" destOrd="0" presId="urn:microsoft.com/office/officeart/2016/7/layout/VerticalDownArrowProcess"/>
    <dgm:cxn modelId="{FBE92D06-83B4-45C1-B33B-BEE90E415A05}" type="presParOf" srcId="{477BA1FA-1EEC-4760-B28E-25793897956B}" destId="{720E2271-B097-4163-AF2B-7DE70F38663A}" srcOrd="0" destOrd="0" presId="urn:microsoft.com/office/officeart/2016/7/layout/VerticalDownArrowProcess"/>
    <dgm:cxn modelId="{82067AD9-2AE0-4508-9EAA-FBB7C5F4EFA0}" type="presParOf" srcId="{477BA1FA-1EEC-4760-B28E-25793897956B}" destId="{354EEBAD-20B6-40AE-9433-7AEAD6E516AB}" srcOrd="1" destOrd="0" presId="urn:microsoft.com/office/officeart/2016/7/layout/VerticalDownArrowProcess"/>
    <dgm:cxn modelId="{2872D012-3830-42E9-8799-5509756602B5}" type="presParOf" srcId="{477BA1FA-1EEC-4760-B28E-25793897956B}" destId="{35203313-EE7F-4D3E-AAB1-64ADCB836746}" srcOrd="2" destOrd="0" presId="urn:microsoft.com/office/officeart/2016/7/layout/VerticalDownArrowProcess"/>
    <dgm:cxn modelId="{2060D366-A858-49C4-8856-289649DD820C}" type="presParOf" srcId="{6893ABEF-6E9C-481E-9B4A-EDDFB7CC320A}" destId="{8D5F6719-441B-4F11-BF7C-9FC74CF31946}" srcOrd="3" destOrd="0" presId="urn:microsoft.com/office/officeart/2016/7/layout/VerticalDownArrowProcess"/>
    <dgm:cxn modelId="{2A416CEA-9DC9-41E1-AF78-98DA7D914977}" type="presParOf" srcId="{6893ABEF-6E9C-481E-9B4A-EDDFB7CC320A}" destId="{5CCEC4B7-03AD-4ACE-BC5E-73582134D359}" srcOrd="4" destOrd="0" presId="urn:microsoft.com/office/officeart/2016/7/layout/VerticalDownArrowProcess"/>
    <dgm:cxn modelId="{EC2EF5DF-0DBE-40DE-AB25-D2632A8E6347}" type="presParOf" srcId="{5CCEC4B7-03AD-4ACE-BC5E-73582134D359}" destId="{A4913A77-79E8-4B78-9C59-F72013026FD7}" srcOrd="0" destOrd="0" presId="urn:microsoft.com/office/officeart/2016/7/layout/VerticalDownArrowProcess"/>
    <dgm:cxn modelId="{238AB6C7-5358-4A61-9275-8F5C557F0781}" type="presParOf" srcId="{5CCEC4B7-03AD-4ACE-BC5E-73582134D359}" destId="{D80330AB-2BFB-4C2E-9438-F2D0ED814871}" srcOrd="1" destOrd="0" presId="urn:microsoft.com/office/officeart/2016/7/layout/VerticalDownArrowProcess"/>
    <dgm:cxn modelId="{8719AA04-0210-4F99-90B4-6BAA731196DC}" type="presParOf" srcId="{5CCEC4B7-03AD-4ACE-BC5E-73582134D359}" destId="{C58F1D77-477E-4D4F-9A2E-58D14529FE95}" srcOrd="2" destOrd="0" presId="urn:microsoft.com/office/officeart/2016/7/layout/VerticalDownArrowProcess"/>
    <dgm:cxn modelId="{FB73D1B8-C150-4267-8B97-2E0A7664AFB6}" type="presParOf" srcId="{6893ABEF-6E9C-481E-9B4A-EDDFB7CC320A}" destId="{35D1D8B7-ACAC-4779-A091-B3DA2A2EFCD6}" srcOrd="5" destOrd="0" presId="urn:microsoft.com/office/officeart/2016/7/layout/VerticalDownArrowProcess"/>
    <dgm:cxn modelId="{AC7024D4-5D0D-4605-886D-8D4E2F6DBC25}" type="presParOf" srcId="{6893ABEF-6E9C-481E-9B4A-EDDFB7CC320A}" destId="{E2D6FFA7-E7C5-4EB4-8B43-48C711CCC993}" srcOrd="6" destOrd="0" presId="urn:microsoft.com/office/officeart/2016/7/layout/VerticalDownArrowProcess"/>
    <dgm:cxn modelId="{A1E0F950-EA13-4AB4-948F-39921EC3D794}" type="presParOf" srcId="{E2D6FFA7-E7C5-4EB4-8B43-48C711CCC993}" destId="{18936EE0-A1D8-4625-A385-3D3DC0E399D8}" srcOrd="0" destOrd="0" presId="urn:microsoft.com/office/officeart/2016/7/layout/VerticalDownArrowProcess"/>
    <dgm:cxn modelId="{5E703647-FC00-4446-9D50-D85CCD2492A5}" type="presParOf" srcId="{E2D6FFA7-E7C5-4EB4-8B43-48C711CCC993}" destId="{1FB30248-6063-482D-B4B4-0E282656CC35}" srcOrd="1" destOrd="0" presId="urn:microsoft.com/office/officeart/2016/7/layout/VerticalDownArrowProcess"/>
    <dgm:cxn modelId="{8DDBAC5E-D62B-4C9C-9BC8-9838A53D9B84}" type="presParOf" srcId="{E2D6FFA7-E7C5-4EB4-8B43-48C711CCC993}" destId="{B3173889-B762-496D-BD36-448E8332344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AEDA9-8750-48F7-B9A7-DA81997D71B7}" type="doc">
      <dgm:prSet loTypeId="urn:microsoft.com/office/officeart/2005/8/layout/hierarchy1" loCatId="Inbo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C51A96-269C-4834-A845-7DC597EDFEE3}">
      <dgm:prSet/>
      <dgm:spPr/>
      <dgm:t>
        <a:bodyPr/>
        <a:lstStyle/>
        <a:p>
          <a:r>
            <a:rPr lang="en-US"/>
            <a:t># of protons = atomic number </a:t>
          </a:r>
        </a:p>
      </dgm:t>
    </dgm:pt>
    <dgm:pt modelId="{3C77A085-EE16-47AC-82C4-DF7B5911784D}" type="parTrans" cxnId="{F5A79111-0ED0-4EB4-B109-27BFB57AF50A}">
      <dgm:prSet/>
      <dgm:spPr/>
      <dgm:t>
        <a:bodyPr/>
        <a:lstStyle/>
        <a:p>
          <a:endParaRPr lang="en-US"/>
        </a:p>
      </dgm:t>
    </dgm:pt>
    <dgm:pt modelId="{F62ADA5D-B44F-4F1B-A391-8F3D2B7C6AAB}" type="sibTrans" cxnId="{F5A79111-0ED0-4EB4-B109-27BFB57AF50A}">
      <dgm:prSet/>
      <dgm:spPr/>
      <dgm:t>
        <a:bodyPr/>
        <a:lstStyle/>
        <a:p>
          <a:endParaRPr lang="en-US"/>
        </a:p>
      </dgm:t>
    </dgm:pt>
    <dgm:pt modelId="{E2ABE068-60F6-44C4-BF40-F6D3B39B5BBB}">
      <dgm:prSet/>
      <dgm:spPr/>
      <dgm:t>
        <a:bodyPr/>
        <a:lstStyle/>
        <a:p>
          <a:r>
            <a:rPr lang="en-US"/>
            <a:t># of electrons = atomic number </a:t>
          </a:r>
        </a:p>
      </dgm:t>
    </dgm:pt>
    <dgm:pt modelId="{7E0B347A-1E50-4C3A-98CC-C18F891C7550}" type="parTrans" cxnId="{BF9D6B6B-63A5-4585-9F32-B1493710D696}">
      <dgm:prSet/>
      <dgm:spPr/>
      <dgm:t>
        <a:bodyPr/>
        <a:lstStyle/>
        <a:p>
          <a:endParaRPr lang="en-US"/>
        </a:p>
      </dgm:t>
    </dgm:pt>
    <dgm:pt modelId="{170C49AD-19D1-461C-81E8-936CA46C60F9}" type="sibTrans" cxnId="{BF9D6B6B-63A5-4585-9F32-B1493710D696}">
      <dgm:prSet/>
      <dgm:spPr/>
      <dgm:t>
        <a:bodyPr/>
        <a:lstStyle/>
        <a:p>
          <a:endParaRPr lang="en-US"/>
        </a:p>
      </dgm:t>
    </dgm:pt>
    <dgm:pt modelId="{C8D423F8-7BF9-4752-AAFF-1AFA304F5151}">
      <dgm:prSet/>
      <dgm:spPr/>
      <dgm:t>
        <a:bodyPr/>
        <a:lstStyle/>
        <a:p>
          <a:r>
            <a:rPr lang="en-US"/>
            <a:t># of Neutrons = atomic weight – atomic number </a:t>
          </a:r>
        </a:p>
      </dgm:t>
    </dgm:pt>
    <dgm:pt modelId="{55DE395D-A7E4-4690-87B2-B829B0100822}" type="parTrans" cxnId="{AFCCCBC8-9BA3-4132-8B30-57A75DC378B8}">
      <dgm:prSet/>
      <dgm:spPr/>
      <dgm:t>
        <a:bodyPr/>
        <a:lstStyle/>
        <a:p>
          <a:endParaRPr lang="en-US"/>
        </a:p>
      </dgm:t>
    </dgm:pt>
    <dgm:pt modelId="{5A031187-E85B-4579-94F2-094B5B911A28}" type="sibTrans" cxnId="{AFCCCBC8-9BA3-4132-8B30-57A75DC378B8}">
      <dgm:prSet/>
      <dgm:spPr/>
      <dgm:t>
        <a:bodyPr/>
        <a:lstStyle/>
        <a:p>
          <a:endParaRPr lang="en-US"/>
        </a:p>
      </dgm:t>
    </dgm:pt>
    <dgm:pt modelId="{F89623D6-D84B-4BC4-AF10-4CA32F2A33D6}" type="pres">
      <dgm:prSet presAssocID="{3DFAEDA9-8750-48F7-B9A7-DA81997D71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1E69A5-6E72-478C-A3A1-222CC9126D4D}" type="pres">
      <dgm:prSet presAssocID="{1AC51A96-269C-4834-A845-7DC597EDFEE3}" presName="hierRoot1" presStyleCnt="0"/>
      <dgm:spPr/>
    </dgm:pt>
    <dgm:pt modelId="{043668C8-B02A-447E-81A0-EC7DF6E2D87B}" type="pres">
      <dgm:prSet presAssocID="{1AC51A96-269C-4834-A845-7DC597EDFEE3}" presName="composite" presStyleCnt="0"/>
      <dgm:spPr/>
    </dgm:pt>
    <dgm:pt modelId="{76874134-D3C5-4FD7-BED4-0BEAE01FAFDE}" type="pres">
      <dgm:prSet presAssocID="{1AC51A96-269C-4834-A845-7DC597EDFEE3}" presName="background" presStyleLbl="node0" presStyleIdx="0" presStyleCnt="3"/>
      <dgm:spPr/>
    </dgm:pt>
    <dgm:pt modelId="{B320CDC3-5A98-4CE0-B06F-F09D194AF50E}" type="pres">
      <dgm:prSet presAssocID="{1AC51A96-269C-4834-A845-7DC597EDFEE3}" presName="text" presStyleLbl="fgAcc0" presStyleIdx="0" presStyleCnt="3">
        <dgm:presLayoutVars>
          <dgm:chPref val="3"/>
        </dgm:presLayoutVars>
      </dgm:prSet>
      <dgm:spPr/>
    </dgm:pt>
    <dgm:pt modelId="{D23EC7F1-0946-410D-876D-51856DBFF98A}" type="pres">
      <dgm:prSet presAssocID="{1AC51A96-269C-4834-A845-7DC597EDFEE3}" presName="hierChild2" presStyleCnt="0"/>
      <dgm:spPr/>
    </dgm:pt>
    <dgm:pt modelId="{23FE6302-8F8B-454A-A1F2-9F645D8BC630}" type="pres">
      <dgm:prSet presAssocID="{E2ABE068-60F6-44C4-BF40-F6D3B39B5BBB}" presName="hierRoot1" presStyleCnt="0"/>
      <dgm:spPr/>
    </dgm:pt>
    <dgm:pt modelId="{CF6A298E-7375-4100-8D4E-09E1DA8A7712}" type="pres">
      <dgm:prSet presAssocID="{E2ABE068-60F6-44C4-BF40-F6D3B39B5BBB}" presName="composite" presStyleCnt="0"/>
      <dgm:spPr/>
    </dgm:pt>
    <dgm:pt modelId="{028D3310-38EE-45D3-8853-3B5617FAB48F}" type="pres">
      <dgm:prSet presAssocID="{E2ABE068-60F6-44C4-BF40-F6D3B39B5BBB}" presName="background" presStyleLbl="node0" presStyleIdx="1" presStyleCnt="3"/>
      <dgm:spPr/>
    </dgm:pt>
    <dgm:pt modelId="{979151E4-B3FA-4E4C-A992-FC3601DCCA3F}" type="pres">
      <dgm:prSet presAssocID="{E2ABE068-60F6-44C4-BF40-F6D3B39B5BBB}" presName="text" presStyleLbl="fgAcc0" presStyleIdx="1" presStyleCnt="3">
        <dgm:presLayoutVars>
          <dgm:chPref val="3"/>
        </dgm:presLayoutVars>
      </dgm:prSet>
      <dgm:spPr/>
    </dgm:pt>
    <dgm:pt modelId="{7647E6D5-ABE0-43B1-9537-8A63A51B700A}" type="pres">
      <dgm:prSet presAssocID="{E2ABE068-60F6-44C4-BF40-F6D3B39B5BBB}" presName="hierChild2" presStyleCnt="0"/>
      <dgm:spPr/>
    </dgm:pt>
    <dgm:pt modelId="{0DB48F91-5708-4783-9E4C-ED66D8B3FECB}" type="pres">
      <dgm:prSet presAssocID="{C8D423F8-7BF9-4752-AAFF-1AFA304F5151}" presName="hierRoot1" presStyleCnt="0"/>
      <dgm:spPr/>
    </dgm:pt>
    <dgm:pt modelId="{6727C12F-1F11-4017-A66C-F303E1776232}" type="pres">
      <dgm:prSet presAssocID="{C8D423F8-7BF9-4752-AAFF-1AFA304F5151}" presName="composite" presStyleCnt="0"/>
      <dgm:spPr/>
    </dgm:pt>
    <dgm:pt modelId="{126C0BD0-EAC7-4EDB-8C32-F6CB9EC1A033}" type="pres">
      <dgm:prSet presAssocID="{C8D423F8-7BF9-4752-AAFF-1AFA304F5151}" presName="background" presStyleLbl="node0" presStyleIdx="2" presStyleCnt="3"/>
      <dgm:spPr/>
    </dgm:pt>
    <dgm:pt modelId="{46E89E4A-47FE-40CF-81C3-19A63E7B8620}" type="pres">
      <dgm:prSet presAssocID="{C8D423F8-7BF9-4752-AAFF-1AFA304F5151}" presName="text" presStyleLbl="fgAcc0" presStyleIdx="2" presStyleCnt="3">
        <dgm:presLayoutVars>
          <dgm:chPref val="3"/>
        </dgm:presLayoutVars>
      </dgm:prSet>
      <dgm:spPr/>
    </dgm:pt>
    <dgm:pt modelId="{EE5AD9A9-C80E-42EE-AEE5-C47F98C0E762}" type="pres">
      <dgm:prSet presAssocID="{C8D423F8-7BF9-4752-AAFF-1AFA304F5151}" presName="hierChild2" presStyleCnt="0"/>
      <dgm:spPr/>
    </dgm:pt>
  </dgm:ptLst>
  <dgm:cxnLst>
    <dgm:cxn modelId="{F5A79111-0ED0-4EB4-B109-27BFB57AF50A}" srcId="{3DFAEDA9-8750-48F7-B9A7-DA81997D71B7}" destId="{1AC51A96-269C-4834-A845-7DC597EDFEE3}" srcOrd="0" destOrd="0" parTransId="{3C77A085-EE16-47AC-82C4-DF7B5911784D}" sibTransId="{F62ADA5D-B44F-4F1B-A391-8F3D2B7C6AAB}"/>
    <dgm:cxn modelId="{65BE5F2C-8E99-47B6-9C0F-02C25FC6DA37}" type="presOf" srcId="{1AC51A96-269C-4834-A845-7DC597EDFEE3}" destId="{B320CDC3-5A98-4CE0-B06F-F09D194AF50E}" srcOrd="0" destOrd="0" presId="urn:microsoft.com/office/officeart/2005/8/layout/hierarchy1"/>
    <dgm:cxn modelId="{BF9D6B6B-63A5-4585-9F32-B1493710D696}" srcId="{3DFAEDA9-8750-48F7-B9A7-DA81997D71B7}" destId="{E2ABE068-60F6-44C4-BF40-F6D3B39B5BBB}" srcOrd="1" destOrd="0" parTransId="{7E0B347A-1E50-4C3A-98CC-C18F891C7550}" sibTransId="{170C49AD-19D1-461C-81E8-936CA46C60F9}"/>
    <dgm:cxn modelId="{DC1FC487-E64C-4C7A-9C55-A71202E9D91D}" type="presOf" srcId="{C8D423F8-7BF9-4752-AAFF-1AFA304F5151}" destId="{46E89E4A-47FE-40CF-81C3-19A63E7B8620}" srcOrd="0" destOrd="0" presId="urn:microsoft.com/office/officeart/2005/8/layout/hierarchy1"/>
    <dgm:cxn modelId="{AFEEE692-A22D-401E-ADB8-DD622B276F26}" type="presOf" srcId="{3DFAEDA9-8750-48F7-B9A7-DA81997D71B7}" destId="{F89623D6-D84B-4BC4-AF10-4CA32F2A33D6}" srcOrd="0" destOrd="0" presId="urn:microsoft.com/office/officeart/2005/8/layout/hierarchy1"/>
    <dgm:cxn modelId="{AFCCCBC8-9BA3-4132-8B30-57A75DC378B8}" srcId="{3DFAEDA9-8750-48F7-B9A7-DA81997D71B7}" destId="{C8D423F8-7BF9-4752-AAFF-1AFA304F5151}" srcOrd="2" destOrd="0" parTransId="{55DE395D-A7E4-4690-87B2-B829B0100822}" sibTransId="{5A031187-E85B-4579-94F2-094B5B911A28}"/>
    <dgm:cxn modelId="{7D4C28DC-F449-4D13-99D2-89C6082C59E4}" type="presOf" srcId="{E2ABE068-60F6-44C4-BF40-F6D3B39B5BBB}" destId="{979151E4-B3FA-4E4C-A992-FC3601DCCA3F}" srcOrd="0" destOrd="0" presId="urn:microsoft.com/office/officeart/2005/8/layout/hierarchy1"/>
    <dgm:cxn modelId="{A23665B1-50A7-466D-BEF7-3A658160A7EC}" type="presParOf" srcId="{F89623D6-D84B-4BC4-AF10-4CA32F2A33D6}" destId="{A81E69A5-6E72-478C-A3A1-222CC9126D4D}" srcOrd="0" destOrd="0" presId="urn:microsoft.com/office/officeart/2005/8/layout/hierarchy1"/>
    <dgm:cxn modelId="{E8C164CE-5A6F-44E9-A71A-D7268F951685}" type="presParOf" srcId="{A81E69A5-6E72-478C-A3A1-222CC9126D4D}" destId="{043668C8-B02A-447E-81A0-EC7DF6E2D87B}" srcOrd="0" destOrd="0" presId="urn:microsoft.com/office/officeart/2005/8/layout/hierarchy1"/>
    <dgm:cxn modelId="{1A3C4C9C-E9E5-4481-9E93-1842EBFDEC76}" type="presParOf" srcId="{043668C8-B02A-447E-81A0-EC7DF6E2D87B}" destId="{76874134-D3C5-4FD7-BED4-0BEAE01FAFDE}" srcOrd="0" destOrd="0" presId="urn:microsoft.com/office/officeart/2005/8/layout/hierarchy1"/>
    <dgm:cxn modelId="{3910BF11-9006-4D95-9318-24ED1A385F26}" type="presParOf" srcId="{043668C8-B02A-447E-81A0-EC7DF6E2D87B}" destId="{B320CDC3-5A98-4CE0-B06F-F09D194AF50E}" srcOrd="1" destOrd="0" presId="urn:microsoft.com/office/officeart/2005/8/layout/hierarchy1"/>
    <dgm:cxn modelId="{2E73D053-5F7B-4415-AF97-FDFF5A8CD676}" type="presParOf" srcId="{A81E69A5-6E72-478C-A3A1-222CC9126D4D}" destId="{D23EC7F1-0946-410D-876D-51856DBFF98A}" srcOrd="1" destOrd="0" presId="urn:microsoft.com/office/officeart/2005/8/layout/hierarchy1"/>
    <dgm:cxn modelId="{45896849-1E4F-4DDB-BE51-D79A882C08E1}" type="presParOf" srcId="{F89623D6-D84B-4BC4-AF10-4CA32F2A33D6}" destId="{23FE6302-8F8B-454A-A1F2-9F645D8BC630}" srcOrd="1" destOrd="0" presId="urn:microsoft.com/office/officeart/2005/8/layout/hierarchy1"/>
    <dgm:cxn modelId="{0BC4444A-3EB3-479B-9E72-3DFBC4F04060}" type="presParOf" srcId="{23FE6302-8F8B-454A-A1F2-9F645D8BC630}" destId="{CF6A298E-7375-4100-8D4E-09E1DA8A7712}" srcOrd="0" destOrd="0" presId="urn:microsoft.com/office/officeart/2005/8/layout/hierarchy1"/>
    <dgm:cxn modelId="{39C303C2-AD1B-4303-9ADF-A4541818099D}" type="presParOf" srcId="{CF6A298E-7375-4100-8D4E-09E1DA8A7712}" destId="{028D3310-38EE-45D3-8853-3B5617FAB48F}" srcOrd="0" destOrd="0" presId="urn:microsoft.com/office/officeart/2005/8/layout/hierarchy1"/>
    <dgm:cxn modelId="{DC264A18-C566-4F09-BDC6-3DF315CB07A8}" type="presParOf" srcId="{CF6A298E-7375-4100-8D4E-09E1DA8A7712}" destId="{979151E4-B3FA-4E4C-A992-FC3601DCCA3F}" srcOrd="1" destOrd="0" presId="urn:microsoft.com/office/officeart/2005/8/layout/hierarchy1"/>
    <dgm:cxn modelId="{5F33F321-AFEF-4EE8-BF08-69293E25C5B9}" type="presParOf" srcId="{23FE6302-8F8B-454A-A1F2-9F645D8BC630}" destId="{7647E6D5-ABE0-43B1-9537-8A63A51B700A}" srcOrd="1" destOrd="0" presId="urn:microsoft.com/office/officeart/2005/8/layout/hierarchy1"/>
    <dgm:cxn modelId="{B1FBFF10-13AD-4BED-BD3D-6ACB56B61179}" type="presParOf" srcId="{F89623D6-D84B-4BC4-AF10-4CA32F2A33D6}" destId="{0DB48F91-5708-4783-9E4C-ED66D8B3FECB}" srcOrd="2" destOrd="0" presId="urn:microsoft.com/office/officeart/2005/8/layout/hierarchy1"/>
    <dgm:cxn modelId="{EFB1069D-E455-4F16-9297-2ECD02F25238}" type="presParOf" srcId="{0DB48F91-5708-4783-9E4C-ED66D8B3FECB}" destId="{6727C12F-1F11-4017-A66C-F303E1776232}" srcOrd="0" destOrd="0" presId="urn:microsoft.com/office/officeart/2005/8/layout/hierarchy1"/>
    <dgm:cxn modelId="{27000B84-913D-4D67-88DA-6D498BB987CE}" type="presParOf" srcId="{6727C12F-1F11-4017-A66C-F303E1776232}" destId="{126C0BD0-EAC7-4EDB-8C32-F6CB9EC1A033}" srcOrd="0" destOrd="0" presId="urn:microsoft.com/office/officeart/2005/8/layout/hierarchy1"/>
    <dgm:cxn modelId="{3CAFA39C-D792-44A9-811B-A92A6D0EEDC1}" type="presParOf" srcId="{6727C12F-1F11-4017-A66C-F303E1776232}" destId="{46E89E4A-47FE-40CF-81C3-19A63E7B8620}" srcOrd="1" destOrd="0" presId="urn:microsoft.com/office/officeart/2005/8/layout/hierarchy1"/>
    <dgm:cxn modelId="{BAF3F008-BDE7-49A4-B35E-3B9612FE7220}" type="presParOf" srcId="{0DB48F91-5708-4783-9E4C-ED66D8B3FECB}" destId="{EE5AD9A9-C80E-42EE-AEE5-C47F98C0E7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0AF4-D967-4E83-88C8-98F853A9E0E3}">
      <dsp:nvSpPr>
        <dsp:cNvPr id="0" name=""/>
        <dsp:cNvSpPr/>
      </dsp:nvSpPr>
      <dsp:spPr>
        <a:xfrm>
          <a:off x="0" y="4344996"/>
          <a:ext cx="1615171" cy="9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871" tIns="149352" rIns="11487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Calculate</a:t>
          </a:r>
        </a:p>
      </dsp:txBody>
      <dsp:txXfrm>
        <a:off x="0" y="4344996"/>
        <a:ext cx="1615171" cy="950579"/>
      </dsp:txXfrm>
    </dsp:sp>
    <dsp:sp modelId="{12E0BC10-2BE8-4E65-8F8D-EFF5FC905EEF}">
      <dsp:nvSpPr>
        <dsp:cNvPr id="0" name=""/>
        <dsp:cNvSpPr/>
      </dsp:nvSpPr>
      <dsp:spPr>
        <a:xfrm>
          <a:off x="1615171" y="4344996"/>
          <a:ext cx="4845513" cy="95057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90" tIns="215900" rIns="98290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Calculate the number of valence electrons found in a series of elements</a:t>
          </a:r>
        </a:p>
      </dsp:txBody>
      <dsp:txXfrm>
        <a:off x="1615171" y="4344996"/>
        <a:ext cx="4845513" cy="950579"/>
      </dsp:txXfrm>
    </dsp:sp>
    <dsp:sp modelId="{354EEBAD-20B6-40AE-9433-7AEAD6E516AB}">
      <dsp:nvSpPr>
        <dsp:cNvPr id="0" name=""/>
        <dsp:cNvSpPr/>
      </dsp:nvSpPr>
      <dsp:spPr>
        <a:xfrm rot="10800000">
          <a:off x="0" y="2897264"/>
          <a:ext cx="1615171" cy="146199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871" tIns="149352" rIns="11487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Identify</a:t>
          </a:r>
        </a:p>
      </dsp:txBody>
      <dsp:txXfrm rot="-10800000">
        <a:off x="0" y="2897264"/>
        <a:ext cx="1615171" cy="950293"/>
      </dsp:txXfrm>
    </dsp:sp>
    <dsp:sp modelId="{35203313-EE7F-4D3E-AAB1-64ADCB836746}">
      <dsp:nvSpPr>
        <dsp:cNvPr id="0" name=""/>
        <dsp:cNvSpPr/>
      </dsp:nvSpPr>
      <dsp:spPr>
        <a:xfrm>
          <a:off x="1615171" y="2897264"/>
          <a:ext cx="4845513" cy="9502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90" tIns="215900" rIns="98290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Identify the person credited for organizing the periodic table </a:t>
          </a:r>
        </a:p>
      </dsp:txBody>
      <dsp:txXfrm>
        <a:off x="1615171" y="2897264"/>
        <a:ext cx="4845513" cy="950293"/>
      </dsp:txXfrm>
    </dsp:sp>
    <dsp:sp modelId="{D80330AB-2BFB-4C2E-9438-F2D0ED814871}">
      <dsp:nvSpPr>
        <dsp:cNvPr id="0" name=""/>
        <dsp:cNvSpPr/>
      </dsp:nvSpPr>
      <dsp:spPr>
        <a:xfrm rot="10800000">
          <a:off x="0" y="1449532"/>
          <a:ext cx="1615171" cy="146199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871" tIns="149352" rIns="11487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Determine</a:t>
          </a:r>
        </a:p>
      </dsp:txBody>
      <dsp:txXfrm rot="-10800000">
        <a:off x="0" y="1449532"/>
        <a:ext cx="1615171" cy="950293"/>
      </dsp:txXfrm>
    </dsp:sp>
    <dsp:sp modelId="{C58F1D77-477E-4D4F-9A2E-58D14529FE95}">
      <dsp:nvSpPr>
        <dsp:cNvPr id="0" name=""/>
        <dsp:cNvSpPr/>
      </dsp:nvSpPr>
      <dsp:spPr>
        <a:xfrm>
          <a:off x="1615171" y="1449532"/>
          <a:ext cx="4845513" cy="9502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90" tIns="215900" rIns="98290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Given the identity of a nuclide, determine its number of protons, neutrons, and electrons. </a:t>
          </a:r>
        </a:p>
      </dsp:txBody>
      <dsp:txXfrm>
        <a:off x="1615171" y="1449532"/>
        <a:ext cx="4845513" cy="950293"/>
      </dsp:txXfrm>
    </dsp:sp>
    <dsp:sp modelId="{1FB30248-6063-482D-B4B4-0E282656CC35}">
      <dsp:nvSpPr>
        <dsp:cNvPr id="0" name=""/>
        <dsp:cNvSpPr/>
      </dsp:nvSpPr>
      <dsp:spPr>
        <a:xfrm rot="10800000">
          <a:off x="0" y="1800"/>
          <a:ext cx="1615171" cy="146199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871" tIns="149352" rIns="11487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Define</a:t>
          </a:r>
        </a:p>
      </dsp:txBody>
      <dsp:txXfrm rot="-10800000">
        <a:off x="0" y="1800"/>
        <a:ext cx="1615171" cy="950293"/>
      </dsp:txXfrm>
    </dsp:sp>
    <dsp:sp modelId="{B3173889-B762-496D-BD36-448E83323446}">
      <dsp:nvSpPr>
        <dsp:cNvPr id="0" name=""/>
        <dsp:cNvSpPr/>
      </dsp:nvSpPr>
      <dsp:spPr>
        <a:xfrm>
          <a:off x="1615171" y="1800"/>
          <a:ext cx="4845513" cy="9502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90" tIns="215900" rIns="98290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Define atomic number and mass number, and describe how they apply to isotopes. </a:t>
          </a:r>
        </a:p>
      </dsp:txBody>
      <dsp:txXfrm>
        <a:off x="1615171" y="1800"/>
        <a:ext cx="4845513" cy="950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74134-D3C5-4FD7-BED4-0BEAE01FAFDE}">
      <dsp:nvSpPr>
        <dsp:cNvPr id="0" name=""/>
        <dsp:cNvSpPr/>
      </dsp:nvSpPr>
      <dsp:spPr>
        <a:xfrm>
          <a:off x="0" y="662100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0CDC3-5A98-4CE0-B06F-F09D194AF50E}">
      <dsp:nvSpPr>
        <dsp:cNvPr id="0" name=""/>
        <dsp:cNvSpPr/>
      </dsp:nvSpPr>
      <dsp:spPr>
        <a:xfrm>
          <a:off x="309562" y="956185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# of protons = atomic number </a:t>
          </a:r>
        </a:p>
      </dsp:txBody>
      <dsp:txXfrm>
        <a:off x="361379" y="1008002"/>
        <a:ext cx="2682428" cy="1665515"/>
      </dsp:txXfrm>
    </dsp:sp>
    <dsp:sp modelId="{028D3310-38EE-45D3-8853-3B5617FAB48F}">
      <dsp:nvSpPr>
        <dsp:cNvPr id="0" name=""/>
        <dsp:cNvSpPr/>
      </dsp:nvSpPr>
      <dsp:spPr>
        <a:xfrm>
          <a:off x="3405187" y="662100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151E4-B3FA-4E4C-A992-FC3601DCCA3F}">
      <dsp:nvSpPr>
        <dsp:cNvPr id="0" name=""/>
        <dsp:cNvSpPr/>
      </dsp:nvSpPr>
      <dsp:spPr>
        <a:xfrm>
          <a:off x="3714749" y="956185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# of electrons = atomic number </a:t>
          </a:r>
        </a:p>
      </dsp:txBody>
      <dsp:txXfrm>
        <a:off x="3766566" y="1008002"/>
        <a:ext cx="2682428" cy="1665515"/>
      </dsp:txXfrm>
    </dsp:sp>
    <dsp:sp modelId="{126C0BD0-EAC7-4EDB-8C32-F6CB9EC1A033}">
      <dsp:nvSpPr>
        <dsp:cNvPr id="0" name=""/>
        <dsp:cNvSpPr/>
      </dsp:nvSpPr>
      <dsp:spPr>
        <a:xfrm>
          <a:off x="6810375" y="662100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89E4A-47FE-40CF-81C3-19A63E7B8620}">
      <dsp:nvSpPr>
        <dsp:cNvPr id="0" name=""/>
        <dsp:cNvSpPr/>
      </dsp:nvSpPr>
      <dsp:spPr>
        <a:xfrm>
          <a:off x="7119937" y="956185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# of Neutrons = atomic weight – atomic number </a:t>
          </a:r>
        </a:p>
      </dsp:txBody>
      <dsp:txXfrm>
        <a:off x="7171754" y="1008002"/>
        <a:ext cx="2682428" cy="1665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ntessorimuddle.org/tag/atoms-and-molecules/page/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and_(automobile)" TargetMode="External"/><Relationship Id="rId2" Type="http://schemas.openxmlformats.org/officeDocument/2006/relationships/image" Target="../media/image14.jpg&amp;ehk=XMLJ8vxpZ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hindenburg_disaster.jpg" TargetMode="External"/><Relationship Id="rId4" Type="http://schemas.openxmlformats.org/officeDocument/2006/relationships/image" Target="../media/image15.jpg&amp;ehk=NcDfMFJi6eowi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table-mrstaylor.wikispaces.com/P3+Alkali+Metals" TargetMode="External"/><Relationship Id="rId7" Type="http://schemas.openxmlformats.org/officeDocument/2006/relationships/hyperlink" Target="https://creativecommons.org/licenses/by-sa/4.0/" TargetMode="External"/><Relationship Id="rId2" Type="http://schemas.openxmlformats.org/officeDocument/2006/relationships/image" Target="../media/image16.gif&amp;ehk=PuEiB9wG8KewFjLzldSyhg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boundless.com/chemistry/textbooks/boundless-chemistry-textbook/metals-20/metals-145/the-alkaline-earth-metals-565-6854/" TargetMode="External"/><Relationship Id="rId4" Type="http://schemas.openxmlformats.org/officeDocument/2006/relationships/image" Target="../media/image17.jpeg&amp;ehk=wBzuSJ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uD6ikOVG7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stry.stackexchange.com/questions/33453/periodic-table-groups-which-grouping-is-right" TargetMode="External"/><Relationship Id="rId2" Type="http://schemas.openxmlformats.org/officeDocument/2006/relationships/image" Target="../media/image3.png&amp;ehk=lIpBeivcReufnQ3I4s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ontessorimuddle.org/tag/atoms-and-molecules/page/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stry.stackexchange.com/questions/33453/periodic-table-groups-which-grouping-is-right" TargetMode="External"/><Relationship Id="rId2" Type="http://schemas.openxmlformats.org/officeDocument/2006/relationships/image" Target="../media/image3.png&amp;ehk=lIpBeivcReufnQ3I4s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2011cccc9asci.wikispaces.com/Alkaline+Earth+Metals" TargetMode="External"/><Relationship Id="rId2" Type="http://schemas.openxmlformats.org/officeDocument/2006/relationships/image" Target="../media/image18.JPG&amp;ehk=5qvl9QZXyYOS12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apchemcyhs.wikispaces.com/Alkaline+Earth+Metals" TargetMode="External"/><Relationship Id="rId4" Type="http://schemas.openxmlformats.org/officeDocument/2006/relationships/image" Target="../media/image19.gif&amp;ehk=vu7PMAfL9Fygl0VBTE61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andpoop.wordpress.com/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0.jpg&amp;ehk=51FaWXMuv3P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eriodictable-mrstaylor.wikispaces.com/P8+-+Transition+Metals" TargetMode="External"/><Relationship Id="rId4" Type="http://schemas.openxmlformats.org/officeDocument/2006/relationships/image" Target="../media/image21.gif&amp;ehk=XQeM6THSR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aksreview.wikispaces.com/37+Periodic+Table-Classification+of+Elements" TargetMode="External"/><Relationship Id="rId2" Type="http://schemas.openxmlformats.org/officeDocument/2006/relationships/image" Target="../media/image22.jpg&amp;ehk=DJS3cRJ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np-apchemistry.wikispaces.com/chapter8" TargetMode="External"/><Relationship Id="rId4" Type="http://schemas.openxmlformats.org/officeDocument/2006/relationships/image" Target="../media/image23.GIF&amp;ehk=YQpeqZ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en.wikipedia.org/wiki/Graphite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4.jpg&amp;ehk=3aG9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emwiki.ucdavis.edu/Inorganic_Chemistry/Descriptive_Chemistry/p-Block_Elements/Group_14:_The_Carbon_Family" TargetMode="External"/><Relationship Id="rId5" Type="http://schemas.openxmlformats.org/officeDocument/2006/relationships/hyperlink" Target="http://chemwiki.ucdavis.edu/Inorganic_Chemistry/Descriptive_Chemistry/p-Block_Elements/Group_14%3A_The_Carbon_Family" TargetMode="Externa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://images-of-elements.com/nitrogen.php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6.jpg&amp;ehk=QgSfTxmEVskKYnwuTSEgyg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emwiki.ucdavis.edu/Inorganic_Chemistry/Descriptive_Chemistry/Main_Group_Elements/Group_15:_The_Nitrogen_Family" TargetMode="External"/><Relationship Id="rId5" Type="http://schemas.openxmlformats.org/officeDocument/2006/relationships/hyperlink" Target="http://chemwiki.ucdavis.edu/Inorganic_Chemistry/Descriptive_Chemistry/Main_Group_Elements/Group_15%3A_The_Nitrogen_Family" TargetMode="Externa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qI9caqBHk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xygen_Inhale_cover.jpg" TargetMode="External"/><Relationship Id="rId2" Type="http://schemas.openxmlformats.org/officeDocument/2006/relationships/image" Target="../media/image28.jpg&amp;ehk=GUJcPA9K8T82dEwD33YNNw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jennifergstrande.wikispaces.com/Group+16" TargetMode="External"/><Relationship Id="rId4" Type="http://schemas.openxmlformats.org/officeDocument/2006/relationships/image" Target="../media/image29.gif&amp;ehk=N2wyNc7tn8of1vSGSwhjTQ&amp;r=0&amp;pid=OfficeInsert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ejagerscience.wikispaces.com/Chlorine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0.JPG&amp;ehk=z6quF9plZye5UrTO0os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2.5/" TargetMode="External"/><Relationship Id="rId5" Type="http://schemas.openxmlformats.org/officeDocument/2006/relationships/hyperlink" Target="https://isbchem1.wikispaces.com/hazardous_halogens" TargetMode="External"/><Relationship Id="rId4" Type="http://schemas.openxmlformats.org/officeDocument/2006/relationships/image" Target="../media/image31.gif&amp;ehk=JWCtT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QIt1r43aWw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&amp;ehk=WcYYtTJweaMnAVZC3Xt"/><Relationship Id="rId2" Type="http://schemas.openxmlformats.org/officeDocument/2006/relationships/image" Target="../media/image32.png&amp;ehk=17ekrdP90NfpO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tcphyssci.wikispaces.com/Periodic+Table+of+Element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ich-chemistry.wikispaces.com/422-002+a.+bertino+and+a.+bertino+big+timeline+project" TargetMode="External"/><Relationship Id="rId2" Type="http://schemas.openxmlformats.org/officeDocument/2006/relationships/image" Target="../media/image4.gif&amp;ehk=u2H6su00RPBYXGt9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PnwBITSmg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c-science8.wikispaces.com/Introduction+to+Chemistry+-+Matter,+Atoms,+Elements+and+the+Periodic+Table" TargetMode="External"/><Relationship Id="rId2" Type="http://schemas.openxmlformats.org/officeDocument/2006/relationships/image" Target="../media/image6.png&amp;ehk=sgddBgufF9gzw1WqIy1ltQ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A2DF87-4A01-4CFB-8F9D-DFBB8AECA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504" b="87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F27F54-41DD-40F6-AE7D-190A02DC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US" dirty="0" err="1"/>
              <a:t>Bellwork</a:t>
            </a:r>
            <a:r>
              <a:rPr lang="en-US" dirty="0"/>
              <a:t> #1 – 01/24/18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BD43-B216-47AB-8277-F2A7E889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68749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What element has 32 neutrons in an atom with a mass number of 58?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CFB6D-2101-471D-BCEB-2F1F5B78B2F3}"/>
              </a:ext>
            </a:extLst>
          </p:cNvPr>
          <p:cNvSpPr txBox="1"/>
          <p:nvPr/>
        </p:nvSpPr>
        <p:spPr>
          <a:xfrm>
            <a:off x="9341540" y="6657945"/>
            <a:ext cx="28504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ontessorimuddle.org/tag/atoms-and-molecules/page/2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4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9C19-F032-4EDF-940B-8A70FAC4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atomic weight?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D50F1-14D6-4737-9C44-02A6CA45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85391"/>
            <a:ext cx="6630987" cy="3124201"/>
          </a:xfrm>
        </p:spPr>
        <p:txBody>
          <a:bodyPr>
            <a:normAutofit/>
          </a:bodyPr>
          <a:lstStyle/>
          <a:p>
            <a:r>
              <a:rPr lang="en-US" sz="2800" dirty="0"/>
              <a:t>The number of protons </a:t>
            </a:r>
            <a:r>
              <a:rPr lang="en-US" sz="2800" b="1" dirty="0"/>
              <a:t>and</a:t>
            </a:r>
            <a:r>
              <a:rPr lang="en-US" sz="2800" dirty="0"/>
              <a:t> neutrons in the nucleus of an atom. </a:t>
            </a:r>
          </a:p>
        </p:txBody>
      </p:sp>
      <p:pic>
        <p:nvPicPr>
          <p:cNvPr id="4" name="Picture 7" descr="PeriodicTable3c">
            <a:extLst>
              <a:ext uri="{FF2B5EF4-FFF2-40B4-BE49-F238E27FC236}">
                <a16:creationId xmlns:a16="http://schemas.microsoft.com/office/drawing/2014/main" id="{876969E4-0D67-4E21-B5CB-70FF2290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8443" y="1282148"/>
            <a:ext cx="3124200" cy="4876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7204-EFA6-465D-A31D-96A55AD7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How do I find the number of protons, electrons, and neutrons in an element using the periodic table?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231078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92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riodic Table showing Groups">
            <a:extLst>
              <a:ext uri="{FF2B5EF4-FFF2-40B4-BE49-F238E27FC236}">
                <a16:creationId xmlns:a16="http://schemas.microsoft.com/office/drawing/2014/main" id="{C541E3E9-9D72-43FB-B48B-58023E8D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2" y="1224619"/>
            <a:ext cx="5451627" cy="4088720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7987D9-8685-43C5-AD8E-67FA838F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193430"/>
            <a:ext cx="5122606" cy="1905000"/>
          </a:xfrm>
        </p:spPr>
        <p:txBody>
          <a:bodyPr>
            <a:normAutofit/>
          </a:bodyPr>
          <a:lstStyle/>
          <a:p>
            <a:r>
              <a:rPr lang="en-US" dirty="0"/>
              <a:t>Groups or Families of the Periodic table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3DD1-D47A-4097-A88D-1878343F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098430"/>
            <a:ext cx="5122606" cy="4278923"/>
          </a:xfrm>
        </p:spPr>
        <p:txBody>
          <a:bodyPr anchor="t">
            <a:normAutofit/>
          </a:bodyPr>
          <a:lstStyle/>
          <a:p>
            <a:r>
              <a:rPr lang="en-US" sz="2400" dirty="0"/>
              <a:t>Each column is called a “group” or family. </a:t>
            </a:r>
          </a:p>
          <a:p>
            <a:r>
              <a:rPr lang="en-US" sz="2400" dirty="0"/>
              <a:t>Each element in a group has the same number of electrons in its outer orbital, also know as its outer shell. </a:t>
            </a:r>
          </a:p>
          <a:p>
            <a:r>
              <a:rPr lang="en-US" sz="2400" dirty="0"/>
              <a:t>The electrons in the outer shell are called </a:t>
            </a:r>
            <a:r>
              <a:rPr lang="en-US" sz="2400" u="sng" dirty="0"/>
              <a:t>valence electrons</a:t>
            </a:r>
            <a:r>
              <a:rPr lang="en-US" sz="2400" dirty="0"/>
              <a:t>. </a:t>
            </a:r>
          </a:p>
          <a:p>
            <a:r>
              <a:rPr lang="en-US" sz="2400" i="1" dirty="0"/>
              <a:t>Hint. Your family tree is vertical </a:t>
            </a:r>
          </a:p>
        </p:txBody>
      </p:sp>
    </p:spTree>
    <p:extLst>
      <p:ext uri="{BB962C8B-B14F-4D97-AF65-F5344CB8AC3E}">
        <p14:creationId xmlns:p14="http://schemas.microsoft.com/office/powerpoint/2010/main" val="2781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B666-118F-4567-9550-9ECC0108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eriodic Table showing Groups">
            <a:extLst>
              <a:ext uri="{FF2B5EF4-FFF2-40B4-BE49-F238E27FC236}">
                <a16:creationId xmlns:a16="http://schemas.microsoft.com/office/drawing/2014/main" id="{265D5F13-1763-4629-B069-064320AB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96" y="1456659"/>
            <a:ext cx="7607674" cy="5090941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A5613B-D011-40A7-BD38-1672B9035498}"/>
              </a:ext>
            </a:extLst>
          </p:cNvPr>
          <p:cNvCxnSpPr/>
          <p:nvPr/>
        </p:nvCxnSpPr>
        <p:spPr>
          <a:xfrm>
            <a:off x="2402958" y="1158949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365605-7425-4C79-B11B-2878D5F26F64}"/>
              </a:ext>
            </a:extLst>
          </p:cNvPr>
          <p:cNvCxnSpPr/>
          <p:nvPr/>
        </p:nvCxnSpPr>
        <p:spPr>
          <a:xfrm>
            <a:off x="2884967" y="1502735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721216-B7F0-4E06-B177-B772899B5D7E}"/>
              </a:ext>
            </a:extLst>
          </p:cNvPr>
          <p:cNvCxnSpPr/>
          <p:nvPr/>
        </p:nvCxnSpPr>
        <p:spPr>
          <a:xfrm>
            <a:off x="6989135" y="1598428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08D85C-5709-43FD-8FD1-D81AE93BA10B}"/>
              </a:ext>
            </a:extLst>
          </p:cNvPr>
          <p:cNvCxnSpPr/>
          <p:nvPr/>
        </p:nvCxnSpPr>
        <p:spPr>
          <a:xfrm>
            <a:off x="7403804" y="1598428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1FF70D-53B0-4C5E-A742-D9C76C765610}"/>
              </a:ext>
            </a:extLst>
          </p:cNvPr>
          <p:cNvCxnSpPr/>
          <p:nvPr/>
        </p:nvCxnSpPr>
        <p:spPr>
          <a:xfrm>
            <a:off x="7786576" y="1598428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0700CA-B235-4893-AAA9-CD8828A06C47}"/>
              </a:ext>
            </a:extLst>
          </p:cNvPr>
          <p:cNvCxnSpPr/>
          <p:nvPr/>
        </p:nvCxnSpPr>
        <p:spPr>
          <a:xfrm>
            <a:off x="8158716" y="1598428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F5FD75-4E5B-4FD6-BA78-CF3FFBBBFEE4}"/>
              </a:ext>
            </a:extLst>
          </p:cNvPr>
          <p:cNvCxnSpPr/>
          <p:nvPr/>
        </p:nvCxnSpPr>
        <p:spPr>
          <a:xfrm>
            <a:off x="8498958" y="1598428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C45095-AA37-4212-9E7F-9426A5A1B6FE}"/>
              </a:ext>
            </a:extLst>
          </p:cNvPr>
          <p:cNvCxnSpPr/>
          <p:nvPr/>
        </p:nvCxnSpPr>
        <p:spPr>
          <a:xfrm>
            <a:off x="8913628" y="1066800"/>
            <a:ext cx="0" cy="531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C5A4DF7-5B2E-4FFA-9A96-6581DE35728E}"/>
              </a:ext>
            </a:extLst>
          </p:cNvPr>
          <p:cNvSpPr txBox="1"/>
          <p:nvPr/>
        </p:nvSpPr>
        <p:spPr>
          <a:xfrm>
            <a:off x="2195623" y="553382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69C62-DF10-4566-A7FC-6D4E13E1680A}"/>
              </a:ext>
            </a:extLst>
          </p:cNvPr>
          <p:cNvSpPr txBox="1"/>
          <p:nvPr/>
        </p:nvSpPr>
        <p:spPr>
          <a:xfrm>
            <a:off x="2739655" y="851092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90550-5F58-4495-A86B-F539522A3406}"/>
              </a:ext>
            </a:extLst>
          </p:cNvPr>
          <p:cNvSpPr txBox="1"/>
          <p:nvPr/>
        </p:nvSpPr>
        <p:spPr>
          <a:xfrm>
            <a:off x="6774529" y="900657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90880-53FB-4228-95E6-CD9351ABAE6A}"/>
              </a:ext>
            </a:extLst>
          </p:cNvPr>
          <p:cNvSpPr txBox="1"/>
          <p:nvPr/>
        </p:nvSpPr>
        <p:spPr>
          <a:xfrm>
            <a:off x="7189198" y="900657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878C0B-B8D2-41E7-95FA-6713E6C93E25}"/>
              </a:ext>
            </a:extLst>
          </p:cNvPr>
          <p:cNvSpPr txBox="1"/>
          <p:nvPr/>
        </p:nvSpPr>
        <p:spPr>
          <a:xfrm>
            <a:off x="7603867" y="904256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126C11-0B5C-47DD-9253-0FD613C225E5}"/>
              </a:ext>
            </a:extLst>
          </p:cNvPr>
          <p:cNvSpPr txBox="1"/>
          <p:nvPr/>
        </p:nvSpPr>
        <p:spPr>
          <a:xfrm>
            <a:off x="8002587" y="900657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A3D34-02D2-4DED-9031-6C34EBADACDD}"/>
              </a:ext>
            </a:extLst>
          </p:cNvPr>
          <p:cNvSpPr txBox="1"/>
          <p:nvPr/>
        </p:nvSpPr>
        <p:spPr>
          <a:xfrm>
            <a:off x="8321564" y="922809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625644-C929-4A75-B3A1-1F27BED95F8E}"/>
              </a:ext>
            </a:extLst>
          </p:cNvPr>
          <p:cNvSpPr txBox="1"/>
          <p:nvPr/>
        </p:nvSpPr>
        <p:spPr>
          <a:xfrm>
            <a:off x="8711610" y="481801"/>
            <a:ext cx="6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23CDD-0B2A-4340-8BAF-E2FB31F181EB}"/>
              </a:ext>
            </a:extLst>
          </p:cNvPr>
          <p:cNvSpPr txBox="1"/>
          <p:nvPr/>
        </p:nvSpPr>
        <p:spPr>
          <a:xfrm>
            <a:off x="9740409" y="1587433"/>
            <a:ext cx="24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Except for He, it has 2 electrons</a:t>
            </a:r>
          </a:p>
        </p:txBody>
      </p:sp>
    </p:spTree>
    <p:extLst>
      <p:ext uri="{BB962C8B-B14F-4D97-AF65-F5344CB8AC3E}">
        <p14:creationId xmlns:p14="http://schemas.microsoft.com/office/powerpoint/2010/main" val="25104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riodic Table showing Periods">
            <a:extLst>
              <a:ext uri="{FF2B5EF4-FFF2-40B4-BE49-F238E27FC236}">
                <a16:creationId xmlns:a16="http://schemas.microsoft.com/office/drawing/2014/main" id="{CF9C3354-867E-48E1-960D-41DF503D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2" y="1224619"/>
            <a:ext cx="5451627" cy="4088720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00A6A-2BB3-4B6E-B4DF-91DBC38F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102704"/>
            <a:ext cx="5122606" cy="1905000"/>
          </a:xfrm>
        </p:spPr>
        <p:txBody>
          <a:bodyPr>
            <a:normAutofit/>
          </a:bodyPr>
          <a:lstStyle/>
          <a:p>
            <a:r>
              <a:rPr lang="en-US" dirty="0"/>
              <a:t>Periods of the Periodic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9F0C3-6D77-49F1-8591-390F3D8D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007704"/>
            <a:ext cx="5122606" cy="3875571"/>
          </a:xfrm>
        </p:spPr>
        <p:txBody>
          <a:bodyPr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Each row is called a “period”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elements in each period have the same number of electron shells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period = 1 shell (red)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period = 2 shells (orange)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period = 3 shells (Yellow)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period = 4 shells (Green)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Hint. A </a:t>
            </a:r>
            <a:r>
              <a:rPr lang="en-US" sz="2400" u="sng" dirty="0"/>
              <a:t>period</a:t>
            </a:r>
            <a:r>
              <a:rPr lang="en-US" sz="2400" dirty="0"/>
              <a:t> </a:t>
            </a:r>
            <a:r>
              <a:rPr lang="en-US" sz="2400" i="1" dirty="0"/>
              <a:t>comes at the end of a sentence – a </a:t>
            </a:r>
            <a:r>
              <a:rPr lang="en-US" sz="2400" i="1" u="sng" dirty="0"/>
              <a:t>horizontal </a:t>
            </a:r>
            <a:r>
              <a:rPr lang="en-US" sz="2400" i="1" dirty="0"/>
              <a:t>line. </a:t>
            </a:r>
          </a:p>
        </p:txBody>
      </p:sp>
    </p:spTree>
    <p:extLst>
      <p:ext uri="{BB962C8B-B14F-4D97-AF65-F5344CB8AC3E}">
        <p14:creationId xmlns:p14="http://schemas.microsoft.com/office/powerpoint/2010/main" val="254868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ansition metals in the periodic table">
            <a:extLst>
              <a:ext uri="{FF2B5EF4-FFF2-40B4-BE49-F238E27FC236}">
                <a16:creationId xmlns:a16="http://schemas.microsoft.com/office/drawing/2014/main" id="{7A9B1C25-8790-4E74-8E41-4B33BA8E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2" y="1224619"/>
            <a:ext cx="5451627" cy="4088720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B07F8-97C2-4D4B-AE1A-83A3E5B7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192063"/>
            <a:ext cx="5122606" cy="1905000"/>
          </a:xfrm>
        </p:spPr>
        <p:txBody>
          <a:bodyPr>
            <a:normAutofit/>
          </a:bodyPr>
          <a:lstStyle/>
          <a:p>
            <a:r>
              <a:rPr lang="en-US" dirty="0"/>
              <a:t>Transition Metals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42D72-9EA4-42E6-8F3B-4EDEC140A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097063"/>
            <a:ext cx="5122606" cy="3216276"/>
          </a:xfrm>
        </p:spPr>
        <p:txBody>
          <a:bodyPr anchor="t">
            <a:normAutofit/>
          </a:bodyPr>
          <a:lstStyle/>
          <a:p>
            <a:r>
              <a:rPr lang="en-US" sz="2800" dirty="0"/>
              <a:t>Transition metals have slightly different rules for shells and valence electrons. </a:t>
            </a:r>
          </a:p>
          <a:p>
            <a:r>
              <a:rPr lang="en-US" sz="2800" dirty="0"/>
              <a:t>For now, assume they each have two valence electrons. </a:t>
            </a:r>
          </a:p>
        </p:txBody>
      </p:sp>
    </p:spTree>
    <p:extLst>
      <p:ext uri="{BB962C8B-B14F-4D97-AF65-F5344CB8AC3E}">
        <p14:creationId xmlns:p14="http://schemas.microsoft.com/office/powerpoint/2010/main" val="9500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2F8D-96C3-4E26-A733-42CE8324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24046"/>
            <a:ext cx="9905998" cy="1905000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7D2E-5F6C-417E-BBA5-E27772D0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762" y="1158949"/>
            <a:ext cx="9905998" cy="506818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>
                <a:effectLst/>
              </a:rPr>
              <a:t>What period are the following elements in? 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a. He _______________		b. Ge _________________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c. </a:t>
            </a:r>
            <a:r>
              <a:rPr lang="en-US" sz="2400" dirty="0" err="1">
                <a:effectLst/>
              </a:rPr>
              <a:t>Rb</a:t>
            </a:r>
            <a:r>
              <a:rPr lang="en-US" sz="2400" dirty="0">
                <a:effectLst/>
              </a:rPr>
              <a:t> _______________		d. I __________________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 </a:t>
            </a:r>
          </a:p>
          <a:p>
            <a:pPr lvl="0"/>
            <a:r>
              <a:rPr lang="en-US" sz="2400" dirty="0">
                <a:effectLst/>
              </a:rPr>
              <a:t>What group are the following elements? 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a. Sulfur _______________		b. Ca _________________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c. Iodine _______________		d. Fe _________________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9163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outdoor, transport, building, carriage&#10;&#10;Description generated with very high confidence">
            <a:extLst>
              <a:ext uri="{FF2B5EF4-FFF2-40B4-BE49-F238E27FC236}">
                <a16:creationId xmlns:a16="http://schemas.microsoft.com/office/drawing/2014/main" id="{26A24E94-D3BC-403A-8C56-47D504EA4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150" r="31588" b="-1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5" name="Picture 4" descr="A picture containing weapon, photo, black&#10;&#10;Description generated with high confidence">
            <a:extLst>
              <a:ext uri="{FF2B5EF4-FFF2-40B4-BE49-F238E27FC236}">
                <a16:creationId xmlns:a16="http://schemas.microsoft.com/office/drawing/2014/main" id="{080B7FA9-E7DD-4C22-875A-FAE6140E1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824" r="-2" b="-2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ED5C1D-0E76-44B5-9BB5-3751D8AB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46" y="482010"/>
            <a:ext cx="4716462" cy="1905000"/>
          </a:xfrm>
        </p:spPr>
        <p:txBody>
          <a:bodyPr>
            <a:normAutofit/>
          </a:bodyPr>
          <a:lstStyle/>
          <a:p>
            <a:r>
              <a:rPr lang="en-US" dirty="0"/>
              <a:t>Hydrogen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0BC1F-8582-40A5-A03E-1CA21245B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46" y="2188534"/>
            <a:ext cx="4716462" cy="43273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Hydrogen belongs to a family of its own.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Hydrogen is a diatomic (two hydrogens together), reactive gas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Hydrogen was involved in the explosion of the Hindenburg.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Hydrogen is promising as an alternative fuel source for automobiles.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3E872-B8D7-418B-A500-5B8ECE3FE14C}"/>
              </a:ext>
            </a:extLst>
          </p:cNvPr>
          <p:cNvSpPr txBox="1"/>
          <p:nvPr/>
        </p:nvSpPr>
        <p:spPr>
          <a:xfrm>
            <a:off x="9511458" y="6657945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commons.wikimedia.org/wiki/file:hindenburg_disaster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88BC2-E0DA-4953-9B7E-E146C884EDE4}"/>
              </a:ext>
            </a:extLst>
          </p:cNvPr>
          <p:cNvSpPr txBox="1"/>
          <p:nvPr/>
        </p:nvSpPr>
        <p:spPr>
          <a:xfrm>
            <a:off x="9350594" y="6515866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Aland_(automobile)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5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EA9358-69BA-4E6F-8ADE-AC5775A3E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461" y="2947481"/>
            <a:ext cx="4014152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53EE9-CBD9-4388-BD8E-CB2176F50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95655" y="609600"/>
            <a:ext cx="3189765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142E6-11AA-46C9-AEB8-A661ED8E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584" y="0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Alkali Metals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10F-E5B0-46B4-BD82-6F2EBFD2A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59416"/>
            <a:ext cx="5435760" cy="440162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column on the periodic table (group 1) not including hydrogen. </a:t>
            </a:r>
          </a:p>
          <a:p>
            <a:r>
              <a:rPr lang="en-US" sz="3200" dirty="0"/>
              <a:t>Very reactive metals, always combined with something else in nature (like in salt). </a:t>
            </a:r>
          </a:p>
          <a:p>
            <a:r>
              <a:rPr lang="en-US" sz="3200" dirty="0"/>
              <a:t>Soft enough to cut with a butter knife.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6CE56-3F33-4774-AA3E-7CFD7989A7F9}"/>
              </a:ext>
            </a:extLst>
          </p:cNvPr>
          <p:cNvSpPr txBox="1"/>
          <p:nvPr/>
        </p:nvSpPr>
        <p:spPr>
          <a:xfrm>
            <a:off x="9511458" y="6870700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eriodictable-mrstaylor.wikispaces.com/P3+Alkali+Metal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D2EDA-9C51-428A-9E54-FE7803FCAC28}"/>
              </a:ext>
            </a:extLst>
          </p:cNvPr>
          <p:cNvSpPr txBox="1"/>
          <p:nvPr/>
        </p:nvSpPr>
        <p:spPr>
          <a:xfrm>
            <a:off x="6818217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boundless.com/chemistry/textbooks/boundless-chemistry-textbook/metals-20/metals-145/the-alkaline-earth-metals-565-6854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4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CBF-E277-4B7B-BF27-61B19BC4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6ikOVG7A">
            <a:hlinkClick r:id="" action="ppaction://media"/>
            <a:extLst>
              <a:ext uri="{FF2B5EF4-FFF2-40B4-BE49-F238E27FC236}">
                <a16:creationId xmlns:a16="http://schemas.microsoft.com/office/drawing/2014/main" id="{CD5D037A-2C8E-41CA-B03E-273B2ABEC74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0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7CAF83C-004E-4246-8277-FBE93F1C6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3B73A-8B99-4D19-8230-06B37B7EF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007703"/>
            <a:ext cx="8676222" cy="1802297"/>
          </a:xfrm>
        </p:spPr>
        <p:txBody>
          <a:bodyPr>
            <a:normAutofit/>
          </a:bodyPr>
          <a:lstStyle/>
          <a:p>
            <a:r>
              <a:rPr lang="en-US" dirty="0"/>
              <a:t>Periodic Table of elements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BFFBA-1C15-4566-80F3-ADD779511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79558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78673-B4A7-49E4-8353-64C7794C7801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hemistry.stackexchange.com/questions/33453/periodic-table-groups-which-grouping-is-right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44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A2DF87-4A01-4CFB-8F9D-DFBB8AECA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504" b="87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F27F54-41DD-40F6-AE7D-190A02DC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US" dirty="0" err="1"/>
              <a:t>Bellwork</a:t>
            </a:r>
            <a:r>
              <a:rPr lang="en-US" dirty="0"/>
              <a:t> #2 – 01/25/18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BD43-B216-47AB-8277-F2A7E889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68749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From inside to out, describe the components of an atom.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CFB6D-2101-471D-BCEB-2F1F5B78B2F3}"/>
              </a:ext>
            </a:extLst>
          </p:cNvPr>
          <p:cNvSpPr txBox="1"/>
          <p:nvPr/>
        </p:nvSpPr>
        <p:spPr>
          <a:xfrm>
            <a:off x="9341540" y="6657945"/>
            <a:ext cx="28504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ontessorimuddle.org/tag/atoms-and-molecules/page/2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61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7CAF83C-004E-4246-8277-FBE93F1C6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3B73A-8B99-4D19-8230-06B37B7EF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007703"/>
            <a:ext cx="8676222" cy="1802297"/>
          </a:xfrm>
        </p:spPr>
        <p:txBody>
          <a:bodyPr>
            <a:normAutofit/>
          </a:bodyPr>
          <a:lstStyle/>
          <a:p>
            <a:r>
              <a:rPr lang="en-US" dirty="0"/>
              <a:t>Periodic Table of elements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BFFBA-1C15-4566-80F3-ADD779511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79558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78673-B4A7-49E4-8353-64C7794C7801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hemistry.stackexchange.com/questions/33453/periodic-table-groups-which-grouping-is-right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reptile, animal&#10;&#10;Description generated with very high confidence">
            <a:extLst>
              <a:ext uri="{FF2B5EF4-FFF2-40B4-BE49-F238E27FC236}">
                <a16:creationId xmlns:a16="http://schemas.microsoft.com/office/drawing/2014/main" id="{2A48CE06-0428-436C-ABE7-F0E8A8B21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5230" y="2947481"/>
            <a:ext cx="3010614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17974F-6A15-46E1-BC9E-47E526F79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4305" y="609600"/>
            <a:ext cx="4532465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49334-E1D7-4F54-90E2-6F86BFB0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599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Alkaline Earth metals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76570-D62A-48A0-90C6-46D3AFA78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06209"/>
            <a:ext cx="5435760" cy="4024960"/>
          </a:xfrm>
        </p:spPr>
        <p:txBody>
          <a:bodyPr>
            <a:normAutofit/>
          </a:bodyPr>
          <a:lstStyle/>
          <a:p>
            <a:r>
              <a:rPr lang="en-US" sz="2400" dirty="0"/>
              <a:t>Second column on the periodic table (group 2). </a:t>
            </a:r>
          </a:p>
          <a:p>
            <a:r>
              <a:rPr lang="en-US" sz="2400" dirty="0"/>
              <a:t>Reactive metals that are always combined with nonmetals in nature.</a:t>
            </a:r>
          </a:p>
          <a:p>
            <a:r>
              <a:rPr lang="en-US" sz="2400" dirty="0"/>
              <a:t>Several of these elements are important mineral nutrients (such as Mg and Ca).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A339B6-E876-4E40-8950-9AF197F6E5B0}"/>
              </a:ext>
            </a:extLst>
          </p:cNvPr>
          <p:cNvSpPr txBox="1"/>
          <p:nvPr/>
        </p:nvSpPr>
        <p:spPr>
          <a:xfrm>
            <a:off x="9511459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apchemcyhs.wikispaces.com/Alkaline+Earth+Metal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AF61E5-6DB3-4D0B-B211-D187EF0C2B01}"/>
              </a:ext>
            </a:extLst>
          </p:cNvPr>
          <p:cNvSpPr txBox="1"/>
          <p:nvPr/>
        </p:nvSpPr>
        <p:spPr>
          <a:xfrm>
            <a:off x="6818218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2011cccc9asci.wikispaces.com/Alkaline+Earth+Metal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gn&#10;&#10;Description generated with high confidence">
            <a:extLst>
              <a:ext uri="{FF2B5EF4-FFF2-40B4-BE49-F238E27FC236}">
                <a16:creationId xmlns:a16="http://schemas.microsoft.com/office/drawing/2014/main" id="{4BE82F56-355A-4DE7-9EC3-45D067698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5230" y="2947481"/>
            <a:ext cx="3010614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BA0C71-5B1A-4980-855F-5AB8C9C71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7175" y="609600"/>
            <a:ext cx="4366724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B2292-9029-4420-8ED5-EBF588ED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599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Transition Metals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C5BA-12E6-4DE5-B947-C332A11D2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10863"/>
            <a:ext cx="5435760" cy="4152008"/>
          </a:xfrm>
        </p:spPr>
        <p:txBody>
          <a:bodyPr>
            <a:normAutofit/>
          </a:bodyPr>
          <a:lstStyle/>
          <a:p>
            <a:r>
              <a:rPr lang="en-US" sz="2800" dirty="0"/>
              <a:t>Elements in groups 3-12. </a:t>
            </a:r>
          </a:p>
          <a:p>
            <a:r>
              <a:rPr lang="en-US" sz="2800" dirty="0"/>
              <a:t>Less reactive harder metals. </a:t>
            </a:r>
          </a:p>
          <a:p>
            <a:r>
              <a:rPr lang="en-US" sz="2800" dirty="0"/>
              <a:t>Includes metals used in jewelry and construction. </a:t>
            </a:r>
          </a:p>
          <a:p>
            <a:r>
              <a:rPr lang="en-US" sz="2800" dirty="0"/>
              <a:t>Metals used “as metal.”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F2584-70CF-4DBB-AE8D-EB15ACC6C6C6}"/>
              </a:ext>
            </a:extLst>
          </p:cNvPr>
          <p:cNvSpPr txBox="1"/>
          <p:nvPr/>
        </p:nvSpPr>
        <p:spPr>
          <a:xfrm>
            <a:off x="9511459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periodictable-mrstaylor.wikispaces.com/P8+-+Transition+Metal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60806-D7F6-467E-90D0-C2116A7B7A8C}"/>
              </a:ext>
            </a:extLst>
          </p:cNvPr>
          <p:cNvSpPr txBox="1"/>
          <p:nvPr/>
        </p:nvSpPr>
        <p:spPr>
          <a:xfrm>
            <a:off x="6648300" y="6870700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aterandpoop.wordpress.com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loor&#10;&#10;Description generated with high confidence">
            <a:extLst>
              <a:ext uri="{FF2B5EF4-FFF2-40B4-BE49-F238E27FC236}">
                <a16:creationId xmlns:a16="http://schemas.microsoft.com/office/drawing/2014/main" id="{0EBDD9DD-7B47-4D61-997A-AAFBA9696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461" y="2947481"/>
            <a:ext cx="4014152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9AD687-7587-48FD-A12C-63E641360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7739" y="673118"/>
            <a:ext cx="4765597" cy="1993881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4474B7-7759-43CC-B0A4-F7A5CB723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15814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Boron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9AA27-0DBB-48EE-A24F-EE979D8E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77963"/>
            <a:ext cx="5435760" cy="3614652"/>
          </a:xfrm>
        </p:spPr>
        <p:txBody>
          <a:bodyPr>
            <a:normAutofit/>
          </a:bodyPr>
          <a:lstStyle/>
          <a:p>
            <a:r>
              <a:rPr lang="en-US" sz="2800" dirty="0"/>
              <a:t>Elements in group 13.</a:t>
            </a:r>
          </a:p>
          <a:p>
            <a:r>
              <a:rPr lang="en-US" sz="2800" dirty="0"/>
              <a:t>Aluminum metal was once rare and expensive, not a “disposable metal.”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0D6A5-F943-4D6B-879D-FD0E11F6A53C}"/>
              </a:ext>
            </a:extLst>
          </p:cNvPr>
          <p:cNvSpPr txBox="1"/>
          <p:nvPr/>
        </p:nvSpPr>
        <p:spPr>
          <a:xfrm>
            <a:off x="9511459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np-apchemistry.wikispaces.com/chapter8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F8C95-0C45-4F88-A0C9-7E94559E2E2D}"/>
              </a:ext>
            </a:extLst>
          </p:cNvPr>
          <p:cNvSpPr txBox="1"/>
          <p:nvPr/>
        </p:nvSpPr>
        <p:spPr>
          <a:xfrm>
            <a:off x="6818218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aksreview.wikispaces.com/37+Periodic+Table-Classification+of+Element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BC6546C7-8C18-4A74-A55C-F03CBF43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3203" y="2947481"/>
            <a:ext cx="3074669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B65D541F-855B-4535-B4F8-41AEBB814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45337" y="609600"/>
            <a:ext cx="3690401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1FA61-5737-4C4C-9730-0033C5EFC6EC}"/>
              </a:ext>
            </a:extLst>
          </p:cNvPr>
          <p:cNvSpPr txBox="1"/>
          <p:nvPr/>
        </p:nvSpPr>
        <p:spPr>
          <a:xfrm>
            <a:off x="9341541" y="6870700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chemwiki.ucdavis.edu/Inorganic_Chemistry/Descriptive_Chemistry/p-Block_Elements/Group_14%3A_The_Carbon_Family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73DC3-5D11-406F-8E8E-232F46F6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7907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Carbon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98E0-7DAD-4370-AC04-BF23E673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77256"/>
            <a:ext cx="5435760" cy="3980839"/>
          </a:xfrm>
        </p:spPr>
        <p:txBody>
          <a:bodyPr>
            <a:normAutofit/>
          </a:bodyPr>
          <a:lstStyle/>
          <a:p>
            <a:r>
              <a:rPr lang="en-US" sz="2400" dirty="0"/>
              <a:t>Elements in group 14. </a:t>
            </a:r>
          </a:p>
          <a:p>
            <a:r>
              <a:rPr lang="en-US" sz="2400" dirty="0"/>
              <a:t>Contains elements important to life and computers. </a:t>
            </a:r>
          </a:p>
          <a:p>
            <a:r>
              <a:rPr lang="en-US" sz="2400" dirty="0"/>
              <a:t>Carbon is the basis for an entire branch of chemistry. </a:t>
            </a:r>
          </a:p>
          <a:p>
            <a:r>
              <a:rPr lang="en-US" sz="2400" dirty="0"/>
              <a:t>Silicon and Germanium are important semiconductors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A95C9-1A3C-4304-B28D-A0ACA1EC6116}"/>
              </a:ext>
            </a:extLst>
          </p:cNvPr>
          <p:cNvSpPr txBox="1"/>
          <p:nvPr/>
        </p:nvSpPr>
        <p:spPr>
          <a:xfrm>
            <a:off x="6648300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.wikipedia.org/wiki/Graphite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9D7EAA-4232-4574-A2E8-B3A65AABD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5230" y="2947481"/>
            <a:ext cx="3010614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96F284D2-2647-4CC6-8CCE-46CE43C2D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9595" y="609600"/>
            <a:ext cx="3881884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E5ECF1-DAA8-464E-A79A-71CBA74634E0}"/>
              </a:ext>
            </a:extLst>
          </p:cNvPr>
          <p:cNvSpPr txBox="1"/>
          <p:nvPr/>
        </p:nvSpPr>
        <p:spPr>
          <a:xfrm>
            <a:off x="9341541" y="6870700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chemwiki.ucdavis.edu/Inorganic_Chemistry/Descriptive_Chemistry/Main_Group_Elements/Group_15%3A_The_Nitrogen_Family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A1F2B-6AD5-4D81-AA38-61FC185B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Nitrogen Family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2BD77-476B-4449-9B14-F5E94B295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19822"/>
            <a:ext cx="5435760" cy="433827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Elements in group 15.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Nitrogen makes up over 75% of the atmosphere.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Nitrogen and phosphorus are both important in living things.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of the world’s nitrogen is not available to living things.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red stuff on the top of matches is phosphorus.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B479F-496C-4629-8E52-0613F7A33843}"/>
              </a:ext>
            </a:extLst>
          </p:cNvPr>
          <p:cNvSpPr txBox="1"/>
          <p:nvPr/>
        </p:nvSpPr>
        <p:spPr>
          <a:xfrm>
            <a:off x="6789364" y="6870700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images-of-elements.com/nitrogen.php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/3.0/"/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CF5D-08CD-4951-87DE-B81504DD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qI9caqBHkg">
            <a:hlinkClick r:id="" action="ppaction://media"/>
            <a:extLst>
              <a:ext uri="{FF2B5EF4-FFF2-40B4-BE49-F238E27FC236}">
                <a16:creationId xmlns:a16="http://schemas.microsoft.com/office/drawing/2014/main" id="{E722E3CE-EE7B-4BEC-A5B8-D16BD1D7F2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9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ud, nature&#10;&#10;Description generated with very high confidence">
            <a:extLst>
              <a:ext uri="{FF2B5EF4-FFF2-40B4-BE49-F238E27FC236}">
                <a16:creationId xmlns:a16="http://schemas.microsoft.com/office/drawing/2014/main" id="{AC3E324F-C235-4F5A-B228-2AE9BA612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5230" y="2947481"/>
            <a:ext cx="3010614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1AEF7-A0B1-4DB8-B21F-AE2708FF5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21511" y="609600"/>
            <a:ext cx="3138053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81BDFA-AA02-4636-8196-1D7D7F34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599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Oxygen Family or Chalcogens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76C4D-0120-49F6-9742-AC1B7BFA4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06210"/>
            <a:ext cx="5435760" cy="3288445"/>
          </a:xfrm>
        </p:spPr>
        <p:txBody>
          <a:bodyPr>
            <a:normAutofit/>
          </a:bodyPr>
          <a:lstStyle/>
          <a:p>
            <a:r>
              <a:rPr lang="en-US" sz="2800" dirty="0"/>
              <a:t>Elements in group 16. </a:t>
            </a:r>
          </a:p>
          <a:p>
            <a:r>
              <a:rPr lang="en-US" sz="2800" dirty="0"/>
              <a:t>Oxygen is necessary for respiration (breathing). </a:t>
            </a:r>
          </a:p>
          <a:p>
            <a:r>
              <a:rPr lang="en-US" sz="2800" dirty="0"/>
              <a:t>Many things that stink, contain sulfur (rotten eggs, garlic, skunks, etc.)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7DAA0-4B02-430D-ACC8-8CC9442DBA6A}"/>
              </a:ext>
            </a:extLst>
          </p:cNvPr>
          <p:cNvSpPr txBox="1"/>
          <p:nvPr/>
        </p:nvSpPr>
        <p:spPr>
          <a:xfrm>
            <a:off x="9511459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jennifergstrande.wikispaces.com/Group+16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33CCF-D640-4145-AA45-50443BE856F2}"/>
              </a:ext>
            </a:extLst>
          </p:cNvPr>
          <p:cNvSpPr txBox="1"/>
          <p:nvPr/>
        </p:nvSpPr>
        <p:spPr>
          <a:xfrm>
            <a:off x="6818218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.wikipedia.org/wiki/File:Oxygen_Inhale_cover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metalware, object&#10;&#10;Description generated with high confidence">
            <a:extLst>
              <a:ext uri="{FF2B5EF4-FFF2-40B4-BE49-F238E27FC236}">
                <a16:creationId xmlns:a16="http://schemas.microsoft.com/office/drawing/2014/main" id="{BE54A060-7B3B-4070-8AE7-D781ECCB4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5230" y="2947481"/>
            <a:ext cx="3010614" cy="3010614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5D2D53-C2EC-4BA9-98CC-1EFFF7C08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3816" y="609600"/>
            <a:ext cx="4073443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033BF-1660-4FFA-A820-BDC936FD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215" y="61266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Halogens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511DA-B058-413B-8B39-D48B2E67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71041"/>
            <a:ext cx="5435760" cy="328844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Elements in group 17.</a:t>
            </a:r>
          </a:p>
          <a:p>
            <a:r>
              <a:rPr lang="en-US" sz="2800" dirty="0"/>
              <a:t>Very reactive, volatile, diatomic, nonmetals. </a:t>
            </a:r>
          </a:p>
          <a:p>
            <a:r>
              <a:rPr lang="en-US" sz="2800" dirty="0"/>
              <a:t>Always found combined with other element in nature. </a:t>
            </a:r>
          </a:p>
          <a:p>
            <a:r>
              <a:rPr lang="en-US" sz="2800" dirty="0"/>
              <a:t>Used as disinfectants and to strengthen teeth.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FEDCD-6F78-432E-B68D-7A1E03E5CC4C}"/>
              </a:ext>
            </a:extLst>
          </p:cNvPr>
          <p:cNvSpPr txBox="1"/>
          <p:nvPr/>
        </p:nvSpPr>
        <p:spPr>
          <a:xfrm>
            <a:off x="9511459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isbchem1.wikispaces.com/hazardous_halogen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2.5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F8290-BC36-40FA-B2FD-1DC541CFD3DF}"/>
              </a:ext>
            </a:extLst>
          </p:cNvPr>
          <p:cNvSpPr txBox="1"/>
          <p:nvPr/>
        </p:nvSpPr>
        <p:spPr>
          <a:xfrm>
            <a:off x="6818218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dejagerscience.wikispaces.com/Chlorine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7AF3C99-28F5-44C0-B2A0-4E9D01ED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3700"/>
              <a:t>Objectives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191528"/>
              </p:ext>
            </p:extLst>
          </p:nvPr>
        </p:nvGraphicFramePr>
        <p:xfrm>
          <a:off x="5054375" y="965199"/>
          <a:ext cx="6460685" cy="529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832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5AFE-3370-4232-A8BF-4156A17D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Fluorine – Breaking Bad</a:t>
            </a:r>
          </a:p>
        </p:txBody>
      </p:sp>
      <p:pic>
        <p:nvPicPr>
          <p:cNvPr id="4" name="6QIt1r43aWw">
            <a:hlinkClick r:id="" action="ppaction://media"/>
            <a:extLst>
              <a:ext uri="{FF2B5EF4-FFF2-40B4-BE49-F238E27FC236}">
                <a16:creationId xmlns:a16="http://schemas.microsoft.com/office/drawing/2014/main" id="{11FD1481-46D9-464F-BF92-6AB1934DF7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35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604C6D7-7F0C-4218-9DD5-3712481E9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35" r="-3" b="20366"/>
          <a:stretch/>
        </p:blipFill>
        <p:spPr>
          <a:xfrm>
            <a:off x="7552042" y="2717975"/>
            <a:ext cx="3416888" cy="3240120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E305E0AB-C633-45A5-82F7-90AAB2532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" r="9471" b="3"/>
          <a:stretch/>
        </p:blipFill>
        <p:spPr>
          <a:xfrm>
            <a:off x="7552042" y="609600"/>
            <a:ext cx="3416888" cy="205739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090A6-DA06-44B8-BD31-1B19A3288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599"/>
            <a:ext cx="6132446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Noble gases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9A469-5070-4DF7-B689-FBF1A52BD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02555"/>
            <a:ext cx="6132446" cy="4232431"/>
          </a:xfrm>
        </p:spPr>
        <p:txBody>
          <a:bodyPr>
            <a:normAutofit/>
          </a:bodyPr>
          <a:lstStyle/>
          <a:p>
            <a:r>
              <a:rPr lang="en-US" sz="2400" dirty="0"/>
              <a:t>Elements in group 18. </a:t>
            </a:r>
          </a:p>
          <a:p>
            <a:r>
              <a:rPr lang="en-US" sz="2400" b="1" dirty="0"/>
              <a:t>Very</a:t>
            </a:r>
            <a:r>
              <a:rPr lang="en-US" sz="2400" dirty="0"/>
              <a:t> unreactive, monatomic gases.</a:t>
            </a:r>
          </a:p>
          <a:p>
            <a:r>
              <a:rPr lang="en-US" sz="2400" dirty="0"/>
              <a:t>Used in lighted “neon” signs. </a:t>
            </a:r>
          </a:p>
          <a:p>
            <a:r>
              <a:rPr lang="en-US" sz="2400" dirty="0"/>
              <a:t>Used in blimps to fix the Hindenburg problem</a:t>
            </a:r>
          </a:p>
          <a:p>
            <a:r>
              <a:rPr lang="en-US" sz="2400" dirty="0"/>
              <a:t>Have a full valence shell. </a:t>
            </a:r>
          </a:p>
        </p:txBody>
      </p:sp>
    </p:spTree>
    <p:extLst>
      <p:ext uri="{BB962C8B-B14F-4D97-AF65-F5344CB8AC3E}">
        <p14:creationId xmlns:p14="http://schemas.microsoft.com/office/powerpoint/2010/main" val="8013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22B31B-D8EE-4FAE-8C39-305CD1138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703" r="4" b="143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B59AF2-879E-455B-8240-7762F0A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rmAutofit/>
          </a:bodyPr>
          <a:lstStyle/>
          <a:p>
            <a:r>
              <a:rPr lang="en-US" dirty="0"/>
              <a:t>Exit ticket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CF24E-C3A2-483E-A794-156E5FCEA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EA506-D22F-4F3E-AE7F-11708B34CD84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ytcphyssci.wikispaces.com/Periodic+Table+of+Element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4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3BCDB2-D18F-498E-BD39-F979ECAD2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405" r="35121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5469B-2A44-4714-85E1-FA8DA8D2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6842381" cy="1905000"/>
          </a:xfrm>
        </p:spPr>
        <p:txBody>
          <a:bodyPr>
            <a:normAutofit/>
          </a:bodyPr>
          <a:lstStyle/>
          <a:p>
            <a:r>
              <a:rPr lang="en-US" dirty="0"/>
              <a:t>Creating the Periodic Table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547C-5627-4697-8FD2-16D94C0D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5355"/>
            <a:ext cx="6930871" cy="398584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periodic table is a tabular arrangement of the chemical elements according to atomic number. </a:t>
            </a:r>
          </a:p>
          <a:p>
            <a:r>
              <a:rPr lang="en-US" sz="2400" dirty="0"/>
              <a:t>In 1869, </a:t>
            </a:r>
            <a:r>
              <a:rPr lang="en-US" sz="2400" u="sng" dirty="0"/>
              <a:t>Dmitri Mendeleev</a:t>
            </a:r>
            <a:r>
              <a:rPr lang="en-US" sz="2400" dirty="0"/>
              <a:t> developed a table of the elements that showed a relationship between the chemical properties of elements and their atomic masses. </a:t>
            </a:r>
          </a:p>
          <a:p>
            <a:pPr lvl="1"/>
            <a:r>
              <a:rPr lang="en-US" sz="2000" dirty="0"/>
              <a:t>Organized the table based on how they reacted to water. </a:t>
            </a:r>
          </a:p>
          <a:p>
            <a:pPr lvl="1"/>
            <a:r>
              <a:rPr lang="en-US" sz="2000" dirty="0"/>
              <a:t>Similar chemical characteristics (solid, liquid, gas, etc.)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201AE-A257-4029-8D89-FBF0DFABBEAD}"/>
              </a:ext>
            </a:extLst>
          </p:cNvPr>
          <p:cNvSpPr txBox="1"/>
          <p:nvPr/>
        </p:nvSpPr>
        <p:spPr>
          <a:xfrm>
            <a:off x="9345164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reich-chemistry.wikispaces.com/422-002+a.+bertino+and+a.+bertino+big+timeline+project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39C4-6BCC-48C5-AD97-4AA71DC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PnwBITSmgU">
            <a:hlinkClick r:id="" action="ppaction://media"/>
            <a:extLst>
              <a:ext uri="{FF2B5EF4-FFF2-40B4-BE49-F238E27FC236}">
                <a16:creationId xmlns:a16="http://schemas.microsoft.com/office/drawing/2014/main" id="{27E688D6-54F2-4A8D-9C36-758B7DCC678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1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9C0017-4E55-4C3A-8965-17798EEFE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337" r="-5" b="104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Rounded 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042" y="573488"/>
            <a:ext cx="10463916" cy="5711024"/>
          </a:xfrm>
          <a:prstGeom prst="roundRect">
            <a:avLst>
              <a:gd name="adj" fmla="val 1827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F1C55-7B5A-4423-A034-22CFC1A8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170" y="879566"/>
            <a:ext cx="9556612" cy="1635034"/>
          </a:xfrm>
        </p:spPr>
        <p:txBody>
          <a:bodyPr>
            <a:normAutofit/>
          </a:bodyPr>
          <a:lstStyle/>
          <a:p>
            <a:r>
              <a:rPr lang="en-US" dirty="0"/>
              <a:t>What is the Periodic 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22206-790B-44D4-ACBA-C93F49B73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169" y="2250831"/>
            <a:ext cx="9556612" cy="3453283"/>
          </a:xfrm>
        </p:spPr>
        <p:txBody>
          <a:bodyPr>
            <a:normAutofit/>
          </a:bodyPr>
          <a:lstStyle/>
          <a:p>
            <a:r>
              <a:rPr lang="en-US" sz="3200" dirty="0"/>
              <a:t>Shows all known elements in the universe. </a:t>
            </a:r>
          </a:p>
          <a:p>
            <a:r>
              <a:rPr lang="en-US" sz="3200" dirty="0"/>
              <a:t>Organizes the elements by chemical properties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A8185-555A-4BAC-BB7D-A3794E03F406}"/>
              </a:ext>
            </a:extLst>
          </p:cNvPr>
          <p:cNvSpPr txBox="1"/>
          <p:nvPr/>
        </p:nvSpPr>
        <p:spPr>
          <a:xfrm>
            <a:off x="9511458" y="6657945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ac-science8.wikispaces.com/Introduction+to+Chemistry+-+Matter,+Atoms,+Elements+and+the+Periodic+Table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C8ECB-AB8B-497C-A15C-2D4675F6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32545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How do you read the periodic 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E7E6-1BCD-421A-B5DD-8141FD95D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PeriodicTable3">
            <a:extLst>
              <a:ext uri="{FF2B5EF4-FFF2-40B4-BE49-F238E27FC236}">
                <a16:creationId xmlns:a16="http://schemas.microsoft.com/office/drawing/2014/main" id="{4E16BEEA-E67F-43E7-902C-201B84F3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3412" y="1554403"/>
            <a:ext cx="8382000" cy="4713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0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C304-A59D-412A-B7CE-23D70F0F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atomic number?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81A2E-A0AC-47CD-90DD-8FEB445E2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69" y="2130286"/>
            <a:ext cx="5776222" cy="3713923"/>
          </a:xfrm>
        </p:spPr>
        <p:txBody>
          <a:bodyPr>
            <a:normAutofit/>
          </a:bodyPr>
          <a:lstStyle/>
          <a:p>
            <a:r>
              <a:rPr lang="en-US" sz="2800" dirty="0"/>
              <a:t>The number of protons found in the nucleus of an atom.</a:t>
            </a:r>
          </a:p>
          <a:p>
            <a:r>
              <a:rPr lang="en-US" sz="2800" dirty="0"/>
              <a:t>The number of electrons surrounding the nucleus of an atom.</a:t>
            </a:r>
          </a:p>
        </p:txBody>
      </p:sp>
      <p:pic>
        <p:nvPicPr>
          <p:cNvPr id="4" name="Picture 6" descr="PeriodicTable3a">
            <a:extLst>
              <a:ext uri="{FF2B5EF4-FFF2-40B4-BE49-F238E27FC236}">
                <a16:creationId xmlns:a16="http://schemas.microsoft.com/office/drawing/2014/main" id="{FABD4517-E267-4525-A4CA-58FE91116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55" y="1562100"/>
            <a:ext cx="3505200" cy="4724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29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C7A7-2507-4266-AC0B-23421CDC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Symbol?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0121F-A51C-4379-848F-EF37AD1BB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10" y="2110408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/>
              <a:t>An abbreviation of the element name. </a:t>
            </a:r>
          </a:p>
        </p:txBody>
      </p:sp>
      <p:pic>
        <p:nvPicPr>
          <p:cNvPr id="4" name="Picture 7" descr="PeriodicTable3b">
            <a:extLst>
              <a:ext uri="{FF2B5EF4-FFF2-40B4-BE49-F238E27FC236}">
                <a16:creationId xmlns:a16="http://schemas.microsoft.com/office/drawing/2014/main" id="{37FAEE00-06C3-4FA6-BA14-3047C2E8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6714" y="1562100"/>
            <a:ext cx="3657600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9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2748</TotalTime>
  <Words>1093</Words>
  <Application>Microsoft Office PowerPoint</Application>
  <PresentationFormat>Widescreen</PresentationFormat>
  <Paragraphs>146</Paragraphs>
  <Slides>32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Century Gothic</vt:lpstr>
      <vt:lpstr>Mesh</vt:lpstr>
      <vt:lpstr>Bellwork #1 – 01/24/18</vt:lpstr>
      <vt:lpstr>Periodic Table of elements</vt:lpstr>
      <vt:lpstr>Objectives</vt:lpstr>
      <vt:lpstr>Creating the Periodic Table </vt:lpstr>
      <vt:lpstr>PowerPoint Presentation</vt:lpstr>
      <vt:lpstr>What is the Periodic Table?</vt:lpstr>
      <vt:lpstr>How do you read the periodic table?</vt:lpstr>
      <vt:lpstr>What is the atomic number?</vt:lpstr>
      <vt:lpstr>What is the Symbol?</vt:lpstr>
      <vt:lpstr>What is the atomic weight?</vt:lpstr>
      <vt:lpstr>How do I find the number of protons, electrons, and neutrons in an element using the periodic table?</vt:lpstr>
      <vt:lpstr>Groups or Families of the Periodic table </vt:lpstr>
      <vt:lpstr>PowerPoint Presentation</vt:lpstr>
      <vt:lpstr>Periods of the Periodic Table</vt:lpstr>
      <vt:lpstr>Transition Metals </vt:lpstr>
      <vt:lpstr>Practice</vt:lpstr>
      <vt:lpstr>Hydrogen </vt:lpstr>
      <vt:lpstr>Alkali Metals </vt:lpstr>
      <vt:lpstr>PowerPoint Presentation</vt:lpstr>
      <vt:lpstr>Bellwork #2 – 01/25/18</vt:lpstr>
      <vt:lpstr>Periodic Table of elements</vt:lpstr>
      <vt:lpstr>Alkaline Earth metals</vt:lpstr>
      <vt:lpstr>Transition Metals </vt:lpstr>
      <vt:lpstr>Boron Family</vt:lpstr>
      <vt:lpstr>Carbon family</vt:lpstr>
      <vt:lpstr>Nitrogen Family </vt:lpstr>
      <vt:lpstr>PowerPoint Presentation</vt:lpstr>
      <vt:lpstr>Oxygen Family or Chalcogens </vt:lpstr>
      <vt:lpstr>Halogens</vt:lpstr>
      <vt:lpstr>Fluorine – Breaking Bad</vt:lpstr>
      <vt:lpstr>Noble gases 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#2 – 08/29/17</dc:title>
  <dc:creator>Megan Murphy</dc:creator>
  <cp:lastModifiedBy>Megan Murphy</cp:lastModifiedBy>
  <cp:revision>27</cp:revision>
  <dcterms:created xsi:type="dcterms:W3CDTF">2017-08-28T18:12:27Z</dcterms:created>
  <dcterms:modified xsi:type="dcterms:W3CDTF">2018-01-25T14:59:59Z</dcterms:modified>
</cp:coreProperties>
</file>