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75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94660"/>
  </p:normalViewPr>
  <p:slideViewPr>
    <p:cSldViewPr snapToGrid="0">
      <p:cViewPr varScale="1">
        <p:scale>
          <a:sx n="85" d="100"/>
          <a:sy n="85" d="100"/>
        </p:scale>
        <p:origin x="6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FFF8F4-983E-4DE0-B06C-67CD977EF628}" type="doc">
      <dgm:prSet loTypeId="urn:microsoft.com/office/officeart/2008/layout/LinedList" loCatId="list" qsTypeId="urn:microsoft.com/office/officeart/2005/8/quickstyle/simple2" qsCatId="simple" csTypeId="urn:microsoft.com/office/officeart/2005/8/colors/accent2_3" csCatId="accent2"/>
      <dgm:spPr/>
      <dgm:t>
        <a:bodyPr/>
        <a:lstStyle/>
        <a:p>
          <a:endParaRPr lang="en-US"/>
        </a:p>
      </dgm:t>
    </dgm:pt>
    <dgm:pt modelId="{79EC1765-0D3C-4286-9079-55C3C9B4C877}">
      <dgm:prSet/>
      <dgm:spPr/>
      <dgm:t>
        <a:bodyPr/>
        <a:lstStyle/>
        <a:p>
          <a:r>
            <a:rPr lang="en-US"/>
            <a:t>Compare and contrast cellular respiration and photosynthesis as energy conversion pathways. </a:t>
          </a:r>
        </a:p>
      </dgm:t>
    </dgm:pt>
    <dgm:pt modelId="{27BF8410-095A-4B80-89DF-22C5A239F728}" type="parTrans" cxnId="{8A20C3E8-42E6-48D5-AE54-FAE5D71D501C}">
      <dgm:prSet/>
      <dgm:spPr/>
      <dgm:t>
        <a:bodyPr/>
        <a:lstStyle/>
        <a:p>
          <a:endParaRPr lang="en-US"/>
        </a:p>
      </dgm:t>
    </dgm:pt>
    <dgm:pt modelId="{3B704FCB-8BBB-4DA7-AC1B-9E787A100E2E}" type="sibTrans" cxnId="{8A20C3E8-42E6-48D5-AE54-FAE5D71D501C}">
      <dgm:prSet/>
      <dgm:spPr/>
      <dgm:t>
        <a:bodyPr/>
        <a:lstStyle/>
        <a:p>
          <a:endParaRPr lang="en-US"/>
        </a:p>
      </dgm:t>
    </dgm:pt>
    <dgm:pt modelId="{E5DF5711-71AF-4A2F-854D-FF7B2C3FC9BE}">
      <dgm:prSet/>
      <dgm:spPr/>
      <dgm:t>
        <a:bodyPr/>
        <a:lstStyle/>
        <a:p>
          <a:r>
            <a:rPr lang="en-US"/>
            <a:t>Describe the model of the conversion of stored energy (Glycolysis, Krebs Cycle, electron transport chain) in organic molecules into usable cellular energy (ATP). </a:t>
          </a:r>
        </a:p>
      </dgm:t>
    </dgm:pt>
    <dgm:pt modelId="{A774C8E3-3E1C-45F6-ADA6-1BC760B08473}" type="parTrans" cxnId="{D354E961-2EB2-4756-A37F-2325E7E4BEF9}">
      <dgm:prSet/>
      <dgm:spPr/>
      <dgm:t>
        <a:bodyPr/>
        <a:lstStyle/>
        <a:p>
          <a:endParaRPr lang="en-US"/>
        </a:p>
      </dgm:t>
    </dgm:pt>
    <dgm:pt modelId="{0F1DC6D7-53BE-4947-92F1-2844E468822F}" type="sibTrans" cxnId="{D354E961-2EB2-4756-A37F-2325E7E4BEF9}">
      <dgm:prSet/>
      <dgm:spPr/>
      <dgm:t>
        <a:bodyPr/>
        <a:lstStyle/>
        <a:p>
          <a:endParaRPr lang="en-US"/>
        </a:p>
      </dgm:t>
    </dgm:pt>
    <dgm:pt modelId="{BC1A1751-F621-4ED9-80C1-D7F03734FCFC}" type="pres">
      <dgm:prSet presAssocID="{33FFF8F4-983E-4DE0-B06C-67CD977EF628}" presName="vert0" presStyleCnt="0">
        <dgm:presLayoutVars>
          <dgm:dir/>
          <dgm:animOne val="branch"/>
          <dgm:animLvl val="lvl"/>
        </dgm:presLayoutVars>
      </dgm:prSet>
      <dgm:spPr/>
    </dgm:pt>
    <dgm:pt modelId="{7B717CCD-62DF-423E-81DB-2407192DF0B5}" type="pres">
      <dgm:prSet presAssocID="{79EC1765-0D3C-4286-9079-55C3C9B4C877}" presName="thickLine" presStyleLbl="alignNode1" presStyleIdx="0" presStyleCnt="2"/>
      <dgm:spPr/>
    </dgm:pt>
    <dgm:pt modelId="{169E681A-5B15-419C-BAE1-890330663B69}" type="pres">
      <dgm:prSet presAssocID="{79EC1765-0D3C-4286-9079-55C3C9B4C877}" presName="horz1" presStyleCnt="0"/>
      <dgm:spPr/>
    </dgm:pt>
    <dgm:pt modelId="{BB466123-780A-47DE-BA32-05A1B8911AC9}" type="pres">
      <dgm:prSet presAssocID="{79EC1765-0D3C-4286-9079-55C3C9B4C877}" presName="tx1" presStyleLbl="revTx" presStyleIdx="0" presStyleCnt="2"/>
      <dgm:spPr/>
    </dgm:pt>
    <dgm:pt modelId="{7560FDB5-4386-4A55-B978-88726B606770}" type="pres">
      <dgm:prSet presAssocID="{79EC1765-0D3C-4286-9079-55C3C9B4C877}" presName="vert1" presStyleCnt="0"/>
      <dgm:spPr/>
    </dgm:pt>
    <dgm:pt modelId="{29A50032-CE71-4EC6-85DC-9B36FE2E6AD7}" type="pres">
      <dgm:prSet presAssocID="{E5DF5711-71AF-4A2F-854D-FF7B2C3FC9BE}" presName="thickLine" presStyleLbl="alignNode1" presStyleIdx="1" presStyleCnt="2"/>
      <dgm:spPr/>
    </dgm:pt>
    <dgm:pt modelId="{454B32FB-FC57-4E74-B337-85A8C85C023F}" type="pres">
      <dgm:prSet presAssocID="{E5DF5711-71AF-4A2F-854D-FF7B2C3FC9BE}" presName="horz1" presStyleCnt="0"/>
      <dgm:spPr/>
    </dgm:pt>
    <dgm:pt modelId="{C4EE5CB0-DE3B-4493-A6A0-B319F5E458E3}" type="pres">
      <dgm:prSet presAssocID="{E5DF5711-71AF-4A2F-854D-FF7B2C3FC9BE}" presName="tx1" presStyleLbl="revTx" presStyleIdx="1" presStyleCnt="2"/>
      <dgm:spPr/>
    </dgm:pt>
    <dgm:pt modelId="{25D35860-53A8-4171-A6DA-304DBE4A2C63}" type="pres">
      <dgm:prSet presAssocID="{E5DF5711-71AF-4A2F-854D-FF7B2C3FC9BE}" presName="vert1" presStyleCnt="0"/>
      <dgm:spPr/>
    </dgm:pt>
  </dgm:ptLst>
  <dgm:cxnLst>
    <dgm:cxn modelId="{AF398108-05BB-4519-8536-699262F2E66E}" type="presOf" srcId="{33FFF8F4-983E-4DE0-B06C-67CD977EF628}" destId="{BC1A1751-F621-4ED9-80C1-D7F03734FCFC}" srcOrd="0" destOrd="0" presId="urn:microsoft.com/office/officeart/2008/layout/LinedList"/>
    <dgm:cxn modelId="{D354E961-2EB2-4756-A37F-2325E7E4BEF9}" srcId="{33FFF8F4-983E-4DE0-B06C-67CD977EF628}" destId="{E5DF5711-71AF-4A2F-854D-FF7B2C3FC9BE}" srcOrd="1" destOrd="0" parTransId="{A774C8E3-3E1C-45F6-ADA6-1BC760B08473}" sibTransId="{0F1DC6D7-53BE-4947-92F1-2844E468822F}"/>
    <dgm:cxn modelId="{5380B658-ED8C-4105-8941-DDD9EFE9AD19}" type="presOf" srcId="{79EC1765-0D3C-4286-9079-55C3C9B4C877}" destId="{BB466123-780A-47DE-BA32-05A1B8911AC9}" srcOrd="0" destOrd="0" presId="urn:microsoft.com/office/officeart/2008/layout/LinedList"/>
    <dgm:cxn modelId="{8A20C3E8-42E6-48D5-AE54-FAE5D71D501C}" srcId="{33FFF8F4-983E-4DE0-B06C-67CD977EF628}" destId="{79EC1765-0D3C-4286-9079-55C3C9B4C877}" srcOrd="0" destOrd="0" parTransId="{27BF8410-095A-4B80-89DF-22C5A239F728}" sibTransId="{3B704FCB-8BBB-4DA7-AC1B-9E787A100E2E}"/>
    <dgm:cxn modelId="{F32EBDFC-3215-4CAE-B472-1A3B8E8B35CF}" type="presOf" srcId="{E5DF5711-71AF-4A2F-854D-FF7B2C3FC9BE}" destId="{C4EE5CB0-DE3B-4493-A6A0-B319F5E458E3}" srcOrd="0" destOrd="0" presId="urn:microsoft.com/office/officeart/2008/layout/LinedList"/>
    <dgm:cxn modelId="{9DAEBA15-0D02-423E-8C0C-8A89E0FA11CF}" type="presParOf" srcId="{BC1A1751-F621-4ED9-80C1-D7F03734FCFC}" destId="{7B717CCD-62DF-423E-81DB-2407192DF0B5}" srcOrd="0" destOrd="0" presId="urn:microsoft.com/office/officeart/2008/layout/LinedList"/>
    <dgm:cxn modelId="{E856EBAB-2C95-46CE-A1E9-B66956CD66C7}" type="presParOf" srcId="{BC1A1751-F621-4ED9-80C1-D7F03734FCFC}" destId="{169E681A-5B15-419C-BAE1-890330663B69}" srcOrd="1" destOrd="0" presId="urn:microsoft.com/office/officeart/2008/layout/LinedList"/>
    <dgm:cxn modelId="{DEACADF7-E733-4936-A7FC-58481DF082A1}" type="presParOf" srcId="{169E681A-5B15-419C-BAE1-890330663B69}" destId="{BB466123-780A-47DE-BA32-05A1B8911AC9}" srcOrd="0" destOrd="0" presId="urn:microsoft.com/office/officeart/2008/layout/LinedList"/>
    <dgm:cxn modelId="{38FC6099-89E2-42DB-A55E-98C98ACB02D5}" type="presParOf" srcId="{169E681A-5B15-419C-BAE1-890330663B69}" destId="{7560FDB5-4386-4A55-B978-88726B606770}" srcOrd="1" destOrd="0" presId="urn:microsoft.com/office/officeart/2008/layout/LinedList"/>
    <dgm:cxn modelId="{14541BE2-F356-4581-9FF8-92D8313FD75F}" type="presParOf" srcId="{BC1A1751-F621-4ED9-80C1-D7F03734FCFC}" destId="{29A50032-CE71-4EC6-85DC-9B36FE2E6AD7}" srcOrd="2" destOrd="0" presId="urn:microsoft.com/office/officeart/2008/layout/LinedList"/>
    <dgm:cxn modelId="{512D366E-F907-404D-A365-DED097947955}" type="presParOf" srcId="{BC1A1751-F621-4ED9-80C1-D7F03734FCFC}" destId="{454B32FB-FC57-4E74-B337-85A8C85C023F}" srcOrd="3" destOrd="0" presId="urn:microsoft.com/office/officeart/2008/layout/LinedList"/>
    <dgm:cxn modelId="{EB3E9AEF-38C2-46FD-9051-57D224C3EF81}" type="presParOf" srcId="{454B32FB-FC57-4E74-B337-85A8C85C023F}" destId="{C4EE5CB0-DE3B-4493-A6A0-B319F5E458E3}" srcOrd="0" destOrd="0" presId="urn:microsoft.com/office/officeart/2008/layout/LinedList"/>
    <dgm:cxn modelId="{B1117543-AFE5-4291-95A0-697C7EE5D944}" type="presParOf" srcId="{454B32FB-FC57-4E74-B337-85A8C85C023F}" destId="{25D35860-53A8-4171-A6DA-304DBE4A2C6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17CCD-62DF-423E-81DB-2407192DF0B5}">
      <dsp:nvSpPr>
        <dsp:cNvPr id="0" name=""/>
        <dsp:cNvSpPr/>
      </dsp:nvSpPr>
      <dsp:spPr>
        <a:xfrm>
          <a:off x="0" y="0"/>
          <a:ext cx="5889686" cy="0"/>
        </a:xfrm>
        <a:prstGeom prst="lin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B466123-780A-47DE-BA32-05A1B8911AC9}">
      <dsp:nvSpPr>
        <dsp:cNvPr id="0" name=""/>
        <dsp:cNvSpPr/>
      </dsp:nvSpPr>
      <dsp:spPr>
        <a:xfrm>
          <a:off x="0" y="0"/>
          <a:ext cx="5889686" cy="2659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Compare and contrast cellular respiration and photosynthesis as energy conversion pathways. </a:t>
          </a:r>
        </a:p>
      </dsp:txBody>
      <dsp:txXfrm>
        <a:off x="0" y="0"/>
        <a:ext cx="5889686" cy="2659620"/>
      </dsp:txXfrm>
    </dsp:sp>
    <dsp:sp modelId="{29A50032-CE71-4EC6-85DC-9B36FE2E6AD7}">
      <dsp:nvSpPr>
        <dsp:cNvPr id="0" name=""/>
        <dsp:cNvSpPr/>
      </dsp:nvSpPr>
      <dsp:spPr>
        <a:xfrm>
          <a:off x="0" y="2659620"/>
          <a:ext cx="5889686" cy="0"/>
        </a:xfrm>
        <a:prstGeom prst="line">
          <a:avLst/>
        </a:prstGeom>
        <a:solidFill>
          <a:schemeClr val="accent2">
            <a:shade val="80000"/>
            <a:hueOff val="-248286"/>
            <a:satOff val="2365"/>
            <a:lumOff val="23282"/>
            <a:alphaOff val="0"/>
          </a:schemeClr>
        </a:solidFill>
        <a:ln w="15875" cap="flat" cmpd="sng" algn="ctr">
          <a:solidFill>
            <a:schemeClr val="accent2">
              <a:shade val="80000"/>
              <a:hueOff val="-248286"/>
              <a:satOff val="2365"/>
              <a:lumOff val="232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4EE5CB0-DE3B-4493-A6A0-B319F5E458E3}">
      <dsp:nvSpPr>
        <dsp:cNvPr id="0" name=""/>
        <dsp:cNvSpPr/>
      </dsp:nvSpPr>
      <dsp:spPr>
        <a:xfrm>
          <a:off x="0" y="2659620"/>
          <a:ext cx="5889686" cy="2659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Describe the model of the conversion of stored energy (Glycolysis, Krebs Cycle, electron transport chain) in organic molecules into usable cellular energy (ATP). </a:t>
          </a:r>
        </a:p>
      </dsp:txBody>
      <dsp:txXfrm>
        <a:off x="0" y="2659620"/>
        <a:ext cx="5889686" cy="2659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9C45B-A57A-48FB-8853-AF3237F15B1F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A4AF6-2083-496A-8044-C47EE4311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38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A4AF6-2083-496A-8044-C47EE4311B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93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A4AF6-2083-496A-8044-C47EE4311B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2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A4AF6-2083-496A-8044-C47EE4311B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5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from website http://cms.gavirtualschool.org/Shared/Science/Biology17/CellEnergetics/Biology_CellEnergetics_Shared6.html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A4AF6-2083-496A-8044-C47EE4311B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95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blog.hotwhopper.com/2013/06/anthony-watts-promotes-another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0PawPSdk2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en.wikipedia.org/wiki/File:Green_Grass.JPG" TargetMode="Externa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commons.wikimedia.org/wiki/File:Bunch_of_flowers.jpg" TargetMode="Externa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commons.wikimedia.org/wiki/File:Exotic_flower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grade-56g.wikispaces.com/-/Ways%20of%20Classifying%20Living%20Things/Team%201/five+kingdoms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iologycorner.com/APbiology/cellular/notes_photosynthesis1.html" TargetMode="External"/><Relationship Id="rId5" Type="http://schemas.openxmlformats.org/officeDocument/2006/relationships/image" Target="../media/image20.gif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o5XndJaz-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bhsscience.wikispaces.com/B-Block+Photosynthesis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commons.wikimedia.org/wiki/File:Frog_in_pond_among_aquatic_plants.jpg" TargetMode="External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commons.wikimedia.org/wiki/File:Giant_sensitive_plant_after_touching.jpg" TargetMode="Externa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1395C1E-2648-4FFC-AC7C-2C17083518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7379FE-10D6-4FEA-BEA3-5E2034A44C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FB7BFA-EBDD-467C-B253-EFA70050418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A9D773-2FA9-4E93-A01A-AEECF93EB4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4E884E-CFA2-4B31-8157-DA73B884632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55E855-74FA-4AD3-B859-2488383A9DA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91CD00-2EAB-4689-A44A-C4687605E1D2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E4E23EB-7D1F-4223-8BC1-FB83F69F205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2698634-69E1-4F09-BCF7-366A5A5C4F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675C6A3-66C2-4CB7-AC7E-F274B7277E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B74DCE7-E922-457A-88B0-4299A3DA687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2E5A367-0F56-4156-A2AE-FAD07299AC0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AAEB5E-C547-4C88-B0D8-F24BE79FD12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3FE677-E565-46B5-8EBA-550573E05F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68" r="2" b="20151"/>
          <a:stretch/>
        </p:blipFill>
        <p:spPr>
          <a:xfrm>
            <a:off x="1648589" y="647190"/>
            <a:ext cx="4447502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7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2E2C6DB0-F23D-454E-813B-88507AF651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9922" r="3421" b="-5"/>
          <a:stretch/>
        </p:blipFill>
        <p:spPr>
          <a:xfrm>
            <a:off x="6275762" y="647191"/>
            <a:ext cx="446630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47B410D-C384-4834-95F7-EFE768C4394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DE15D7-76A8-4E90-B689-1EB905F9C275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589" y="5007362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CF03B0-5FC4-410E-881B-8EA362A3D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Bellwork #1 – 01/30/18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8588C-1952-4F34-A6D9-374923C49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536" y="4282897"/>
            <a:ext cx="8286075" cy="883523"/>
          </a:xfrm>
        </p:spPr>
        <p:txBody>
          <a:bodyPr vert="horz" lIns="91440" tIns="0" rIns="91440" bIns="45720" rtlCol="0" anchor="b">
            <a:normAutofit fontScale="92500"/>
          </a:bodyPr>
          <a:lstStyle/>
          <a:p>
            <a:pPr marL="0" indent="0" algn="r">
              <a:buNone/>
            </a:pPr>
            <a:r>
              <a:rPr lang="en-US" sz="2800" dirty="0"/>
              <a:t>In plants, what is considered to be the mitochondria? </a:t>
            </a:r>
          </a:p>
        </p:txBody>
      </p:sp>
    </p:spTree>
    <p:extLst>
      <p:ext uri="{BB962C8B-B14F-4D97-AF65-F5344CB8AC3E}">
        <p14:creationId xmlns:p14="http://schemas.microsoft.com/office/powerpoint/2010/main" val="2361376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E1F6-F06A-4A53-A30E-3A381CD63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BDBB21C0-8A38-4025-9768-3B6585397CC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82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EDFD2F-1480-498D-9A62-BA55B14A3B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2D381FB-9400-4C85-9074-8D2C4A88D8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48C39C2-D375-4197-8882-9EBD58C853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306EEC9-6E83-4555-A9D3-7910ED27BA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6F7B80-3B04-4C72-BA77-E34EF7FAC9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1AC6C6-FE68-4B13-BFCF-D0E8B3D817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2C0214-1438-4F5F-8BB7-847D7B2B3A6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151" y="0"/>
            <a:ext cx="59508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6DB7E9-B9E7-44A3-A967-8A62E4134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053" y="1121501"/>
            <a:ext cx="5303975" cy="4614458"/>
          </a:xfrm>
          <a:prstGeom prst="rect">
            <a:avLst/>
          </a:prstGeom>
          <a:ln w="12700"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BB289EA-43E0-4FC3-A38C-8168D8F18A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039C27-BB66-43C5-ABC1-A2D34E959CC6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8808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CFFB3C-DBCC-498B-B635-CD1FA730DB4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6044" y="240175"/>
            <a:ext cx="5461080" cy="63718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0AE98C-4CF8-4442-BE51-C7F532D49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5" y="808056"/>
            <a:ext cx="2668106" cy="1077229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Stop and Think: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C0F4-7849-476F-9400-E85477EE9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2664217" cy="3997828"/>
          </a:xfrm>
        </p:spPr>
        <p:txBody>
          <a:bodyPr>
            <a:normAutofit/>
          </a:bodyPr>
          <a:lstStyle/>
          <a:p>
            <a:r>
              <a:rPr lang="en-US" sz="1600" i="1"/>
              <a:t>Take a look at the T-shirt </a:t>
            </a:r>
            <a:endParaRPr lang="en-US" sz="1600"/>
          </a:p>
          <a:p>
            <a:pPr lvl="1"/>
            <a:r>
              <a:rPr lang="en-US" sz="1600"/>
              <a:t>What color(s) of visible light/is are reflected to your eyes?</a:t>
            </a:r>
          </a:p>
          <a:p>
            <a:pPr lvl="1"/>
            <a:r>
              <a:rPr lang="en-US" sz="1600"/>
              <a:t>What color(s) of visible light is/are absorbed?</a:t>
            </a:r>
          </a:p>
          <a:p>
            <a:pPr lvl="1"/>
            <a:r>
              <a:rPr lang="en-US" sz="1600"/>
              <a:t>Is light transmitted through the shirt?</a:t>
            </a:r>
          </a:p>
        </p:txBody>
      </p:sp>
    </p:spTree>
    <p:extLst>
      <p:ext uri="{BB962C8B-B14F-4D97-AF65-F5344CB8AC3E}">
        <p14:creationId xmlns:p14="http://schemas.microsoft.com/office/powerpoint/2010/main" val="1771406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53581F1-58F0-4AB7-A8A0-20906672774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all green grass&#10;&#10;Description generated with very high confidence">
            <a:extLst>
              <a:ext uri="{FF2B5EF4-FFF2-40B4-BE49-F238E27FC236}">
                <a16:creationId xmlns:a16="http://schemas.microsoft.com/office/drawing/2014/main" id="{B45FA108-77E3-4EDA-936C-C3DB6FA366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1163" r="9091" b="2512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805E00-AB38-4A7C-BECE-0DED0DECE7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805C35-00DC-4889-A7FD-065BDE84CE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4E6F7CC-42A8-4DCA-B793-34EE7A20CB6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9DF81A-9E35-48CB-A13A-0F3044872E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F782AB-FEB4-4E4B-B045-C02BC6558C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4" y="0"/>
            <a:ext cx="7925404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E9FDCC-E070-4D2E-9AE6-67D4AE6C0AC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937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318D73-6FD2-40C6-963A-D552D246F320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EBAA36-988F-4FB8-8FCF-B421C497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9" y="808056"/>
            <a:ext cx="5516236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What are pigments?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65D18-88B8-47EF-AA01-2B751A83E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53" y="2052116"/>
            <a:ext cx="6401352" cy="39978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 pigment is a molecule that absorbs certain wavelengths of light and reflects or transmits others. </a:t>
            </a:r>
          </a:p>
          <a:p>
            <a:pPr>
              <a:lnSpc>
                <a:spcPct val="110000"/>
              </a:lnSpc>
            </a:pPr>
            <a:r>
              <a:rPr lang="en-US" dirty="0"/>
              <a:t>Objects or organisms vary in color because of their specific combination of pigments. </a:t>
            </a:r>
          </a:p>
          <a:p>
            <a:pPr>
              <a:lnSpc>
                <a:spcPct val="110000"/>
              </a:lnSpc>
            </a:pPr>
            <a:r>
              <a:rPr lang="en-US" dirty="0"/>
              <a:t>Wavelengths that are reflected by pigments are seen as the object’s color. 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Example. Grass absorbs all of the colors of the spectrum except green. Since grass reflects green, green light waves travel to our eyes. Therefore, we see the grass as green.</a:t>
            </a:r>
          </a:p>
        </p:txBody>
      </p:sp>
    </p:spTree>
    <p:extLst>
      <p:ext uri="{BB962C8B-B14F-4D97-AF65-F5344CB8AC3E}">
        <p14:creationId xmlns:p14="http://schemas.microsoft.com/office/powerpoint/2010/main" val="1254414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CD557CE-2AB8-44E1-AABA-A21D2274F3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8DCB6E5-A344-4A17-A353-EC4D71E6C4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5" name="Picture 7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D82F4F2-6117-4CCD-94A7-4AFD603EC3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CCA9FB2-FFC7-4B6D-8E30-9D2CC14E7D2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CF6D6F6-E7F9-4521-BD22-74A61D8ED84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B566E74-1425-46AC-885D-D2DAEE365F6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6858379-D070-40E4-8A3D-F29E90C5C7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97C24CE-648A-4D3A-8241-7BCFE9A48351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0169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pic>
        <p:nvPicPr>
          <p:cNvPr id="7170" name="Picture 2" descr="http://cms.gavirtualschool.org/Shared/Science/Biology17/CellEnergetics/ChlAandB.png">
            <a:extLst>
              <a:ext uri="{FF2B5EF4-FFF2-40B4-BE49-F238E27FC236}">
                <a16:creationId xmlns:a16="http://schemas.microsoft.com/office/drawing/2014/main" id="{8A530B77-257E-4660-8504-E8C3B3EE8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66" y="685904"/>
            <a:ext cx="4651619" cy="5486854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366602-BD69-49D4-980C-E30D1733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808056"/>
            <a:ext cx="3317492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Chlorophyll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AF477-8F8E-4E65-8694-61750415D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9803" y="2052116"/>
            <a:ext cx="3317493" cy="39978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300"/>
              <a:t>Chlorophyll is a type of pigment used by plants to trap the energy in sunlight for use in photosynthesis. </a:t>
            </a:r>
          </a:p>
          <a:p>
            <a:pPr>
              <a:lnSpc>
                <a:spcPct val="110000"/>
              </a:lnSpc>
            </a:pPr>
            <a:r>
              <a:rPr lang="en-US" sz="1300"/>
              <a:t>Located in the membrane of the thylakoids are a variety of pigments. </a:t>
            </a:r>
          </a:p>
          <a:p>
            <a:pPr>
              <a:lnSpc>
                <a:spcPct val="110000"/>
              </a:lnSpc>
            </a:pPr>
            <a:r>
              <a:rPr lang="en-US" sz="1300"/>
              <a:t>Chlorophyll is the most common and important pigments in plants and algae. </a:t>
            </a:r>
          </a:p>
          <a:p>
            <a:pPr>
              <a:lnSpc>
                <a:spcPct val="110000"/>
              </a:lnSpc>
            </a:pPr>
            <a:r>
              <a:rPr lang="en-US" sz="1300"/>
              <a:t>The two </a:t>
            </a:r>
            <a:r>
              <a:rPr lang="en-US" sz="1300" i="1"/>
              <a:t>most common</a:t>
            </a:r>
            <a:r>
              <a:rPr lang="en-US" sz="1300"/>
              <a:t> types of chlorophyll are designated as:</a:t>
            </a:r>
          </a:p>
          <a:p>
            <a:pPr lvl="1">
              <a:lnSpc>
                <a:spcPct val="110000"/>
              </a:lnSpc>
            </a:pPr>
            <a:r>
              <a:rPr lang="en-US" sz="1300"/>
              <a:t>Chlorophyll </a:t>
            </a:r>
            <a:r>
              <a:rPr lang="en-US" sz="1300" i="1"/>
              <a:t>a</a:t>
            </a:r>
            <a:endParaRPr lang="en-US" sz="1300"/>
          </a:p>
          <a:p>
            <a:pPr lvl="1">
              <a:lnSpc>
                <a:spcPct val="110000"/>
              </a:lnSpc>
            </a:pPr>
            <a:r>
              <a:rPr lang="en-US" sz="1300"/>
              <a:t>Chlorophyll </a:t>
            </a:r>
            <a:r>
              <a:rPr lang="en-US" sz="1300" i="1"/>
              <a:t>b</a:t>
            </a:r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91030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1AF5FBB-9FDC-4D75-9DD6-DAF01ED197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3" name="Picture 7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33BBBE6-F4CF-483E-BA74-B51421B4D9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4C790028-99AE-4AE4-8269-9913E2D5062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6936A2A-FE08-4EE0-A409-3EF3FA2448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AF0407B-48CB-4C05-B0D7-7A69A0D407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DC50C3D-0DA0-4914-B5B4-D1819CC6981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CF9E583-1A92-4144-B4FA-81D98317FA04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4EF24D33-D7FD-4AFA-97E8-E6541798320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63116A1-886E-431E-B843-63DE3FED40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89" name="Picture 8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195D3C0-6106-4FF1-853F-09354C39CD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EC59019-9455-4128-A594-6FF355EE39C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8123" y="0"/>
            <a:ext cx="463972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5C7AD5E-20E1-4F31-A940-B73344A87533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95511" y="3265639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66CAA98-B8D1-460B-AB83-0C31A9984F5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A5FCFFA-7D76-43C7-A843-948F71C1120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761" y="0"/>
            <a:ext cx="573791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http://cms.gavirtualschool.org/Shared/Science/Biology17/CellEnergetics/absorbspectrum.png">
            <a:extLst>
              <a:ext uri="{FF2B5EF4-FFF2-40B4-BE49-F238E27FC236}">
                <a16:creationId xmlns:a16="http://schemas.microsoft.com/office/drawing/2014/main" id="{7E0145B4-DFF4-479F-ACBA-EC42BB2AF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991" y="1003760"/>
            <a:ext cx="5108036" cy="4838787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855115DC-16D5-43DB-BEA9-FF87B1A9A9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EC6DBF6-9B0F-437A-AF7D-C30DB2734A8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07B1315-448A-443D-8367-F1BCF69DD8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66" y="236475"/>
            <a:ext cx="5255628" cy="637335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57BC2-AB13-4E6F-97AE-C81641188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5963" y="1485900"/>
            <a:ext cx="3771703" cy="4914900"/>
          </a:xfrm>
        </p:spPr>
        <p:txBody>
          <a:bodyPr vert="horz" lIns="91440" tIns="0" rIns="91440" bIns="45720" rtlCol="0" anchor="b">
            <a:normAutofit lnSpcReduction="10000"/>
          </a:bodyPr>
          <a:lstStyle/>
          <a:p>
            <a:r>
              <a:rPr lang="en-US" sz="1800" dirty="0"/>
              <a:t>Both chlorophyll absorb blue, violet and red light</a:t>
            </a:r>
          </a:p>
          <a:p>
            <a:r>
              <a:rPr lang="en-US" sz="1800" dirty="0"/>
              <a:t>Notice that chlorophyll </a:t>
            </a:r>
            <a:r>
              <a:rPr lang="en-US" sz="1800" i="1" dirty="0"/>
              <a:t>a </a:t>
            </a:r>
            <a:r>
              <a:rPr lang="en-US" sz="1800" u="sng" dirty="0"/>
              <a:t>absorbs less blue</a:t>
            </a:r>
            <a:r>
              <a:rPr lang="en-US" sz="1800" dirty="0"/>
              <a:t> light but </a:t>
            </a:r>
            <a:r>
              <a:rPr lang="en-US" sz="1800" u="sng" dirty="0"/>
              <a:t>more red</a:t>
            </a:r>
            <a:r>
              <a:rPr lang="en-US" sz="1800" dirty="0"/>
              <a:t> light than chlorophyll </a:t>
            </a:r>
            <a:r>
              <a:rPr lang="en-US" sz="1800" i="1" dirty="0"/>
              <a:t>b</a:t>
            </a:r>
            <a:r>
              <a:rPr lang="en-US" sz="1800" dirty="0"/>
              <a:t> absorbs. </a:t>
            </a:r>
          </a:p>
          <a:p>
            <a:r>
              <a:rPr lang="en-US" sz="1800" dirty="0"/>
              <a:t>Only chlorophyll </a:t>
            </a:r>
            <a:r>
              <a:rPr lang="en-US" sz="1800" i="1" dirty="0"/>
              <a:t>a</a:t>
            </a:r>
            <a:r>
              <a:rPr lang="en-US" sz="1800" dirty="0"/>
              <a:t> is directly involved in the light reactions of photosynthesis. </a:t>
            </a:r>
          </a:p>
          <a:p>
            <a:r>
              <a:rPr lang="en-US" sz="1800" dirty="0"/>
              <a:t>Chlorophyll </a:t>
            </a:r>
            <a:r>
              <a:rPr lang="en-US" sz="1800" i="1" dirty="0"/>
              <a:t>b</a:t>
            </a:r>
            <a:r>
              <a:rPr lang="en-US" sz="1800" dirty="0"/>
              <a:t> assists chlorophyll </a:t>
            </a:r>
            <a:r>
              <a:rPr lang="en-US" sz="1800" i="1" dirty="0"/>
              <a:t>a</a:t>
            </a:r>
            <a:r>
              <a:rPr lang="en-US" sz="1800" dirty="0"/>
              <a:t> in capturing light energy and is called an accessory pigment.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9DE948-23C1-48F6-A7F7-9490B480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Chlorophyll</a:t>
            </a:r>
          </a:p>
        </p:txBody>
      </p:sp>
    </p:spTree>
    <p:extLst>
      <p:ext uri="{BB962C8B-B14F-4D97-AF65-F5344CB8AC3E}">
        <p14:creationId xmlns:p14="http://schemas.microsoft.com/office/powerpoint/2010/main" val="1905886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53581F1-58F0-4AB7-A8A0-20906672774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27E752FE-5CCF-420C-8F94-AC01C7966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8619" r="9091" b="13197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805E00-AB38-4A7C-BECE-0DED0DECE7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805C35-00DC-4889-A7FD-065BDE84CE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4E6F7CC-42A8-4DCA-B793-34EE7A20CB6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9DF81A-9E35-48CB-A13A-0F3044872E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F782AB-FEB4-4E4B-B045-C02BC6558C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4" y="0"/>
            <a:ext cx="7925404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E9FDCC-E070-4D2E-9AE6-67D4AE6C0AC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937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318D73-6FD2-40C6-963A-D552D246F320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DC2651-02F0-4EB7-AAB1-42DCE2CE5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9" y="808056"/>
            <a:ext cx="5516236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Accessory Pigments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3D525-9566-496F-B765-F62C91545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076" y="1535289"/>
            <a:ext cx="6825529" cy="451465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By absorbing colors that chlorophyll </a:t>
            </a:r>
            <a:r>
              <a:rPr lang="en-US" i="1" dirty="0"/>
              <a:t>a</a:t>
            </a:r>
            <a:r>
              <a:rPr lang="en-US" dirty="0"/>
              <a:t> cannot absorb, the accessory pigments enable plants to capture more of the energy in light. </a:t>
            </a:r>
          </a:p>
          <a:p>
            <a:pPr>
              <a:lnSpc>
                <a:spcPct val="110000"/>
              </a:lnSpc>
            </a:pPr>
            <a:r>
              <a:rPr lang="en-US" dirty="0"/>
              <a:t>The green we see in many plant leaves is actually a combination of a number of pigments, with the majority of those pigments being chlorophyll. </a:t>
            </a:r>
          </a:p>
          <a:p>
            <a:pPr>
              <a:lnSpc>
                <a:spcPct val="110000"/>
              </a:lnSpc>
            </a:pPr>
            <a:r>
              <a:rPr lang="en-US" dirty="0"/>
              <a:t>The amount and variety of those pigments determine the color of the leaf and result in the different shades of green that we see in nature. </a:t>
            </a:r>
          </a:p>
          <a:p>
            <a:pPr>
              <a:lnSpc>
                <a:spcPct val="110000"/>
              </a:lnSpc>
            </a:pPr>
            <a:r>
              <a:rPr lang="en-US" dirty="0"/>
              <a:t>Remember that the color of the pigment we see reflected is not absorbed by the plant for use in photosynthesis. </a:t>
            </a:r>
          </a:p>
        </p:txBody>
      </p:sp>
    </p:spTree>
    <p:extLst>
      <p:ext uri="{BB962C8B-B14F-4D97-AF65-F5344CB8AC3E}">
        <p14:creationId xmlns:p14="http://schemas.microsoft.com/office/powerpoint/2010/main" val="2099236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27">
            <a:extLst>
              <a:ext uri="{FF2B5EF4-FFF2-40B4-BE49-F238E27FC236}">
                <a16:creationId xmlns:a16="http://schemas.microsoft.com/office/drawing/2014/main" id="{796AFA90-1DF2-427D-B002-A09D93A15D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29">
            <a:extLst>
              <a:ext uri="{FF2B5EF4-FFF2-40B4-BE49-F238E27FC236}">
                <a16:creationId xmlns:a16="http://schemas.microsoft.com/office/drawing/2014/main" id="{805602A8-6E8C-46E5-8FDD-2BC227550E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9" name="Picture 31">
            <a:extLst>
              <a:ext uri="{FF2B5EF4-FFF2-40B4-BE49-F238E27FC236}">
                <a16:creationId xmlns:a16="http://schemas.microsoft.com/office/drawing/2014/main" id="{BB2E129B-3512-41A6-94F1-4B4FEA8178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50" name="Rectangle 33">
            <a:extLst>
              <a:ext uri="{FF2B5EF4-FFF2-40B4-BE49-F238E27FC236}">
                <a16:creationId xmlns:a16="http://schemas.microsoft.com/office/drawing/2014/main" id="{891C00A1-D917-4D03-B713-9881557CEF4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35">
            <a:extLst>
              <a:ext uri="{FF2B5EF4-FFF2-40B4-BE49-F238E27FC236}">
                <a16:creationId xmlns:a16="http://schemas.microsoft.com/office/drawing/2014/main" id="{1BA3F0C2-72FC-4945-8B22-3BE47B3972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37">
            <a:extLst>
              <a:ext uri="{FF2B5EF4-FFF2-40B4-BE49-F238E27FC236}">
                <a16:creationId xmlns:a16="http://schemas.microsoft.com/office/drawing/2014/main" id="{3410D66C-3847-4B32-B505-01B23358B6F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39">
            <a:extLst>
              <a:ext uri="{FF2B5EF4-FFF2-40B4-BE49-F238E27FC236}">
                <a16:creationId xmlns:a16="http://schemas.microsoft.com/office/drawing/2014/main" id="{C43DB4DB-4F6A-4E8D-B9A3-74E5A84537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4647" y="0"/>
            <a:ext cx="594354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EC5D0A0-1E8B-4D59-B594-BD9FE0067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967" y="3946674"/>
            <a:ext cx="5305219" cy="2221056"/>
          </a:xfrm>
          <a:prstGeom prst="rect">
            <a:avLst/>
          </a:prstGeom>
          <a:ln w="12700">
            <a:noFill/>
          </a:ln>
        </p:spPr>
      </p:pic>
      <p:pic>
        <p:nvPicPr>
          <p:cNvPr id="6" name="Picture 5" descr="A close up of a flower&#10;&#10;Description generated with very high confidence">
            <a:extLst>
              <a:ext uri="{FF2B5EF4-FFF2-40B4-BE49-F238E27FC236}">
                <a16:creationId xmlns:a16="http://schemas.microsoft.com/office/drawing/2014/main" id="{D3BF481D-956C-4987-88A3-081301AFC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42812" y="316486"/>
            <a:ext cx="3935530" cy="2951648"/>
          </a:xfrm>
          <a:prstGeom prst="rect">
            <a:avLst/>
          </a:prstGeom>
          <a:ln w="12700">
            <a:noFill/>
          </a:ln>
        </p:spPr>
      </p:pic>
      <p:sp>
        <p:nvSpPr>
          <p:cNvPr id="54" name="Rectangle 41">
            <a:extLst>
              <a:ext uri="{FF2B5EF4-FFF2-40B4-BE49-F238E27FC236}">
                <a16:creationId xmlns:a16="http://schemas.microsoft.com/office/drawing/2014/main" id="{A34BD4E6-C736-4064-AF1F-3C5B402E147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1B6A37B-34EB-4ADD-B0F1-48831CFD4792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8808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31FCBDC-FCD6-46FA-989A-9B74968965B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2490" y="232459"/>
            <a:ext cx="5446447" cy="3114340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66EB2AB-6794-4C3C-A92D-4876AB0BEF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2490" y="3500835"/>
            <a:ext cx="5446447" cy="3114340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7B806D-6793-40CD-A0E3-A04160CB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5" y="808056"/>
            <a:ext cx="2668106" cy="1077229"/>
          </a:xfrm>
        </p:spPr>
        <p:txBody>
          <a:bodyPr>
            <a:normAutofit/>
          </a:bodyPr>
          <a:lstStyle/>
          <a:p>
            <a:pPr algn="l"/>
            <a:r>
              <a:rPr lang="en-US" sz="2200"/>
              <a:t>Plant pigments and colors that they reflect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FE4C1-E734-40AB-98A5-4BB47D532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814" y="2052116"/>
            <a:ext cx="4250082" cy="3997828"/>
          </a:xfrm>
        </p:spPr>
        <p:txBody>
          <a:bodyPr>
            <a:normAutofit/>
          </a:bodyPr>
          <a:lstStyle/>
          <a:p>
            <a:r>
              <a:rPr lang="en-US" dirty="0"/>
              <a:t>Plant with other colors of leaves have more or less of the pigments in their leaves. </a:t>
            </a:r>
          </a:p>
          <a:p>
            <a:r>
              <a:rPr lang="en-US" dirty="0"/>
              <a:t>There are also plants that change their colors seasonally due to environmental triggers (leaves changing color in the fall).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DF6139-8959-4E57-9B3D-062C8FA33CF0}"/>
              </a:ext>
            </a:extLst>
          </p:cNvPr>
          <p:cNvSpPr txBox="1"/>
          <p:nvPr/>
        </p:nvSpPr>
        <p:spPr>
          <a:xfrm>
            <a:off x="7813217" y="3068079"/>
            <a:ext cx="256512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 tooltip="http://commons.wikimedia.org/wiki/File:Exotic_flower.jpg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 tooltip="https://creativecommons.org/licenses/by-sa/3.0/"/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46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796AFA90-1DF2-427D-B002-A09D93A15D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805602A8-6E8C-46E5-8FDD-2BC227550E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BB2E129B-3512-41A6-94F1-4B4FEA8178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891C00A1-D917-4D03-B713-9881557CEF4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BA3F0C2-72FC-4945-8B22-3BE47B3972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3410D66C-3847-4B32-B505-01B23358B6F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C43DB4DB-4F6A-4E8D-B9A3-74E5A845378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4647" y="0"/>
            <a:ext cx="594354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http://cms.gavirtualschool.org/Shared/Science/Biology17/CellEnergetics/PsEqn.png">
            <a:extLst>
              <a:ext uri="{FF2B5EF4-FFF2-40B4-BE49-F238E27FC236}">
                <a16:creationId xmlns:a16="http://schemas.microsoft.com/office/drawing/2014/main" id="{FF377176-E2C9-45F8-939E-2EBE00FCF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7967" y="4559838"/>
            <a:ext cx="5305219" cy="994728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plant&#10;&#10;Description generated with very high confidence">
            <a:extLst>
              <a:ext uri="{FF2B5EF4-FFF2-40B4-BE49-F238E27FC236}">
                <a16:creationId xmlns:a16="http://schemas.microsoft.com/office/drawing/2014/main" id="{D3A87628-5D83-43D7-BAAF-91ECC27B7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199605" y="316486"/>
            <a:ext cx="4421944" cy="2951648"/>
          </a:xfrm>
          <a:prstGeom prst="rect">
            <a:avLst/>
          </a:prstGeom>
          <a:ln w="12700">
            <a:noFill/>
          </a:ln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A34BD4E6-C736-4064-AF1F-3C5B402E147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21B6A37B-34EB-4ADD-B0F1-48831CFD4792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8808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431FCBDC-FCD6-46FA-989A-9B74968965B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2490" y="232459"/>
            <a:ext cx="5446447" cy="3114340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C66EB2AB-6794-4C3C-A92D-4876AB0BEF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2490" y="3500835"/>
            <a:ext cx="5446447" cy="3114340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64832-37F1-430D-B499-61AD21040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5" y="808056"/>
            <a:ext cx="2668106" cy="1077229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Photosynthesis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89432-7A03-413B-BA84-97DC740D8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814" y="2052116"/>
            <a:ext cx="4313177" cy="399782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/>
              <a:t>Photosynthesis is a process that provides energy for almost all life. </a:t>
            </a:r>
          </a:p>
          <a:p>
            <a:pPr>
              <a:lnSpc>
                <a:spcPct val="110000"/>
              </a:lnSpc>
            </a:pPr>
            <a:r>
              <a:rPr lang="en-US" sz="1800"/>
              <a:t>During photosynthesis, autotrophs use the sun’s energy to make carbohydrate molecules from water and carbon dioxide, releasing oxygen as a byproduct. </a:t>
            </a:r>
          </a:p>
          <a:p>
            <a:pPr>
              <a:lnSpc>
                <a:spcPct val="110000"/>
              </a:lnSpc>
            </a:pPr>
            <a:r>
              <a:rPr lang="en-US" sz="1800"/>
              <a:t>Photosynthesis occurs in the chloroplasts of plant cells and algae and in the cell membranes of certain bacteria. </a:t>
            </a:r>
          </a:p>
        </p:txBody>
      </p:sp>
    </p:spTree>
    <p:extLst>
      <p:ext uri="{BB962C8B-B14F-4D97-AF65-F5344CB8AC3E}">
        <p14:creationId xmlns:p14="http://schemas.microsoft.com/office/powerpoint/2010/main" val="3699390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BEDFD2F-1480-498D-9A62-BA55B14A3B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D381FB-9400-4C85-9074-8D2C4A88D8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8C39C2-D375-4197-8882-9EBD58C853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306EEC9-6E83-4555-A9D3-7910ED27BA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6F7B80-3B04-4C72-BA77-E34EF7FAC9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1AC6C6-FE68-4B13-BFCF-D0E8B3D817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2C0214-1438-4F5F-8BB7-847D7B2B3A6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151" y="0"/>
            <a:ext cx="59508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7A326540-51BD-4DC5-A781-660EAB424B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756053" y="1577161"/>
            <a:ext cx="5303975" cy="3703138"/>
          </a:xfrm>
          <a:prstGeom prst="rect">
            <a:avLst/>
          </a:prstGeom>
          <a:ln w="12700"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BB289EA-43E0-4FC3-A38C-8168D8F18A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039C27-BB66-43C5-ABC1-A2D34E959CC6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8808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CFFB3C-DBCC-498B-B635-CD1FA730DB4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6044" y="240175"/>
            <a:ext cx="5461080" cy="63718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1922DD-C2B1-456F-AC29-CA249D37C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5" y="808056"/>
            <a:ext cx="2668106" cy="1077229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Photosynthesis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98AE6-59BC-458F-A47D-7EA1D291F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4067" y="2052116"/>
            <a:ext cx="4063547" cy="3997828"/>
          </a:xfrm>
        </p:spPr>
        <p:txBody>
          <a:bodyPr>
            <a:normAutofit/>
          </a:bodyPr>
          <a:lstStyle/>
          <a:p>
            <a:r>
              <a:rPr lang="en-US"/>
              <a:t>There are two stages of photosynthesis: </a:t>
            </a:r>
          </a:p>
          <a:p>
            <a:pPr lvl="1"/>
            <a:r>
              <a:rPr lang="en-US" sz="2000" dirty="0"/>
              <a:t>Light dependent reactions </a:t>
            </a:r>
          </a:p>
          <a:p>
            <a:pPr lvl="1"/>
            <a:r>
              <a:rPr lang="en-US" sz="2000" dirty="0"/>
              <a:t>Light independent reactions (Calvin cycle) </a:t>
            </a:r>
          </a:p>
        </p:txBody>
      </p:sp>
    </p:spTree>
    <p:extLst>
      <p:ext uri="{BB962C8B-B14F-4D97-AF65-F5344CB8AC3E}">
        <p14:creationId xmlns:p14="http://schemas.microsoft.com/office/powerpoint/2010/main" val="3330373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846A-BC8E-485E-B139-DAF460B4E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1ADA9282-5DFE-4E17-B8D3-B36FCAC47D1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1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DA9E8CC-6C73-43E6-AF09-B4B1083BCDC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6DFF5FD-BEF9-4B06-B7C2-58C5CFC92B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9" name="Picture 2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9A18D1D-88E7-41EF-892F-C99BDEEE5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625649A-4F9D-4D90-8F0A-433D7A1F68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13E1A2F-E5D7-4888-BA8C-1CDDC7CE232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C739F7FD-B654-415C-A4BF-3C22903541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35006" r="-1" b="26162"/>
          <a:stretch/>
        </p:blipFill>
        <p:spPr>
          <a:xfrm>
            <a:off x="1005401" y="-1"/>
            <a:ext cx="10380133" cy="403067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593BF26-26FC-4F20-AF97-D90A981A6639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589" y="5007362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6F31202-25B1-43E6-94C1-CDCAFFE33C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8507C5-B772-411D-B50E-0C075AD253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05AAB-139E-42B7-927B-3C9F4B2C5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4254" y="5166421"/>
            <a:ext cx="8445357" cy="883524"/>
          </a:xfrm>
        </p:spPr>
        <p:txBody>
          <a:bodyPr>
            <a:normAutofit/>
          </a:bodyPr>
          <a:lstStyle/>
          <a:p>
            <a:r>
              <a:rPr lang="en-US" sz="4800" dirty="0"/>
              <a:t>Photosynthesis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B8FA49-F23E-4FAE-9C0F-E32ED10660A8}"/>
              </a:ext>
            </a:extLst>
          </p:cNvPr>
          <p:cNvSpPr txBox="1"/>
          <p:nvPr/>
        </p:nvSpPr>
        <p:spPr>
          <a:xfrm>
            <a:off x="8820409" y="3830623"/>
            <a:ext cx="256512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://abhsscience.wikispaces.com/B-Block+Photosynthesis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 tooltip="https://creativecommons.org/licenses/by-sa/3.0/"/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00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A3880A-8D8F-466C-A4A1-F07BCDD371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0A64CB-20A1-4508-B568-284EB04F78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A14841-53A4-4935-BE65-C8373B8A6D0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77C2CF-B2DD-41C8-8B5E-152673376B4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77EE36-E59D-4778-8F99-4B470DA4A30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86C6C5-47AF-450A-932D-880EF823E59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87901A-AA64-4940-9803-F67677851150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DA9E8CC-6C73-43E6-AF09-B4B1083BCDC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6DFF5FD-BEF9-4B06-B7C2-58C5CFC92B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A18D1D-88E7-41EF-892F-C99BDEEE5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625649A-4F9D-4D90-8F0A-433D7A1F68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3E1A2F-E5D7-4888-BA8C-1CDDC7CE232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frog&#10;&#10;Description generated with high confidence">
            <a:extLst>
              <a:ext uri="{FF2B5EF4-FFF2-40B4-BE49-F238E27FC236}">
                <a16:creationId xmlns:a16="http://schemas.microsoft.com/office/drawing/2014/main" id="{1C66C9EC-DC40-41CD-9C62-9B6250AAFD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37597" r="-1" b="4446"/>
          <a:stretch/>
        </p:blipFill>
        <p:spPr>
          <a:xfrm>
            <a:off x="1005401" y="-1"/>
            <a:ext cx="10380133" cy="403067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593BF26-26FC-4F20-AF97-D90A981A6639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589" y="5007362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6F31202-25B1-43E6-94C1-CDCAFFE33C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8507C5-B772-411D-B50E-0C075AD253C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F8821-2D85-4A12-810D-27DC6FED7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/>
              <a:t>Exit Ticket </a:t>
            </a:r>
          </a:p>
        </p:txBody>
      </p:sp>
    </p:spTree>
    <p:extLst>
      <p:ext uri="{BB962C8B-B14F-4D97-AF65-F5344CB8AC3E}">
        <p14:creationId xmlns:p14="http://schemas.microsoft.com/office/powerpoint/2010/main" val="81871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E326A3-EB92-4BDA-9F77-45197E0CBE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4E7D395-0531-4A17-A276-FDA3EB7792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AC996C7-7B84-4645-9AA1-6EA85EAB47D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229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DC315B-5680-47D9-B827-34D012FB14B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769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31BC3A-9EC6-4369-9402-4F1EF6BFB18F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325" y="89753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D4F5E-9F36-4ADC-B469-A8F77DFE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7191" y="1064365"/>
            <a:ext cx="2856582" cy="3313671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Objectives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3693483"/>
              </p:ext>
            </p:extLst>
          </p:nvPr>
        </p:nvGraphicFramePr>
        <p:xfrm>
          <a:off x="5507182" y="897534"/>
          <a:ext cx="5889686" cy="5319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9789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97B08B2-0DA5-4B7F-A47D-5C15ECFB0B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plant&#10;&#10;Description generated with very high confidence">
            <a:extLst>
              <a:ext uri="{FF2B5EF4-FFF2-40B4-BE49-F238E27FC236}">
                <a16:creationId xmlns:a16="http://schemas.microsoft.com/office/drawing/2014/main" id="{CC2E02C5-BC40-4CB4-A597-2C876F45BB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022" r="9091" b="19905"/>
          <a:stretch/>
        </p:blipFill>
        <p:spPr>
          <a:xfrm>
            <a:off x="20" y="227"/>
            <a:ext cx="1219167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C770FC-6D2D-4B73-8219-CFEB0B146F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D31FDA-BCB5-4B8D-8FB8-8CCF019C9F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90A298A-601D-412F-9A93-09DCA9DBE0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74A3CD-596C-4FAC-8913-C98848CD23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A99299-7151-43AF-94CF-2ADA8412BDD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5" y="0"/>
            <a:ext cx="4431479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BB4655-F250-4A6F-9526-13AFF611861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3755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5739DB-3328-42F4-B530-BC79F25F25E1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0645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FD0E7A-1F07-413B-908D-A2208E295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738" y="808056"/>
            <a:ext cx="2659944" cy="1225532"/>
          </a:xfrm>
        </p:spPr>
        <p:txBody>
          <a:bodyPr>
            <a:normAutofit/>
          </a:bodyPr>
          <a:lstStyle/>
          <a:p>
            <a:pPr algn="l"/>
            <a:r>
              <a:rPr lang="en-US" sz="2600"/>
              <a:t>Chloroplasts, Light, and Pigments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2CC7D-2964-4A8C-84FF-32B68674B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931" y="2171700"/>
            <a:ext cx="4082237" cy="3878243"/>
          </a:xfrm>
        </p:spPr>
        <p:txBody>
          <a:bodyPr>
            <a:normAutofit/>
          </a:bodyPr>
          <a:lstStyle/>
          <a:p>
            <a:r>
              <a:rPr lang="en-US" dirty="0"/>
              <a:t>A plant or algae cell contains anywhere from one to several thousand chloroplasts. </a:t>
            </a:r>
          </a:p>
          <a:p>
            <a:r>
              <a:rPr lang="en-US" dirty="0"/>
              <a:t>Each chloroplast’s role is to capture light and process it so that it can store the light energy in glucose.</a:t>
            </a:r>
          </a:p>
        </p:txBody>
      </p:sp>
    </p:spTree>
    <p:extLst>
      <p:ext uri="{BB962C8B-B14F-4D97-AF65-F5344CB8AC3E}">
        <p14:creationId xmlns:p14="http://schemas.microsoft.com/office/powerpoint/2010/main" val="4106213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ms.gavirtualschool.org/Shared/Science/Biology17/CellEnergetics/ChloroplastLabel.png">
            <a:extLst>
              <a:ext uri="{FF2B5EF4-FFF2-40B4-BE49-F238E27FC236}">
                <a16:creationId xmlns:a16="http://schemas.microsoft.com/office/drawing/2014/main" id="{34FD8ED9-82A1-4CD6-BBEA-AD103FDC1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68" y="0"/>
            <a:ext cx="9781674" cy="692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43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BEDFD2F-1480-498D-9A62-BA55B14A3B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2D381FB-9400-4C85-9074-8D2C4A88D8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5" name="Picture 7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48C39C2-D375-4197-8882-9EBD58C853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306EEC9-6E83-4555-A9D3-7910ED27BA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86F7B80-3B04-4C72-BA77-E34EF7FAC9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D1AC6C6-FE68-4B13-BFCF-D0E8B3D817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E2C0214-1438-4F5F-8BB7-847D7B2B3A6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151" y="0"/>
            <a:ext cx="59508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cms.gavirtualschool.org/Shared/Science/Biology17/CellEnergetics/ChloroplastLabel.png">
            <a:extLst>
              <a:ext uri="{FF2B5EF4-FFF2-40B4-BE49-F238E27FC236}">
                <a16:creationId xmlns:a16="http://schemas.microsoft.com/office/drawing/2014/main" id="{F6E4CD15-C135-4AD3-93BF-1511868D7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53" y="1552449"/>
            <a:ext cx="5303975" cy="3752561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7BB289EA-43E0-4FC3-A38C-8168D8F18A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3039C27-BB66-43C5-ABC1-A2D34E959CC6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8808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1CFFB3C-DBCC-498B-B635-CD1FA730DB4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6044" y="240175"/>
            <a:ext cx="5461080" cy="63718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E06F8-3E61-4AC4-9784-849084BF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4" y="808056"/>
            <a:ext cx="3588783" cy="1077229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Chloroplasts, light and pigments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713D1-202A-4B8C-8806-F2FD3BEF9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770" y="1563310"/>
            <a:ext cx="4099971" cy="50487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chloroplast has two membranes. </a:t>
            </a:r>
          </a:p>
          <a:p>
            <a:r>
              <a:rPr lang="en-US" dirty="0"/>
              <a:t>The inner membrane is folded into many layers. </a:t>
            </a:r>
          </a:p>
          <a:p>
            <a:r>
              <a:rPr lang="en-US" dirty="0"/>
              <a:t>The inner membrane layers fuse along the edges to form thylakoids. </a:t>
            </a:r>
          </a:p>
          <a:p>
            <a:r>
              <a:rPr lang="en-US" dirty="0"/>
              <a:t>Thylakoids are disk shaped structures that contain photosynthetic pigments. </a:t>
            </a:r>
          </a:p>
          <a:p>
            <a:r>
              <a:rPr lang="en-US" dirty="0"/>
              <a:t>Each thylakoid is a single, closed compartment</a:t>
            </a:r>
          </a:p>
        </p:txBody>
      </p:sp>
    </p:spTree>
    <p:extLst>
      <p:ext uri="{BB962C8B-B14F-4D97-AF65-F5344CB8AC3E}">
        <p14:creationId xmlns:p14="http://schemas.microsoft.com/office/powerpoint/2010/main" val="2064705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BEDFD2F-1480-498D-9A62-BA55B14A3B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52D381FB-9400-4C85-9074-8D2C4A88D8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48C39C2-D375-4197-8882-9EBD58C853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306EEC9-6E83-4555-A9D3-7910ED27BAD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86F7B80-3B04-4C72-BA77-E34EF7FAC9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D1AC6C6-FE68-4B13-BFCF-D0E8B3D817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E2C0214-1438-4F5F-8BB7-847D7B2B3A6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151" y="0"/>
            <a:ext cx="59508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cms.gavirtualschool.org/Shared/Science/Biology17/CellEnergetics/ChloroplastLabel.png">
            <a:extLst>
              <a:ext uri="{FF2B5EF4-FFF2-40B4-BE49-F238E27FC236}">
                <a16:creationId xmlns:a16="http://schemas.microsoft.com/office/drawing/2014/main" id="{F6E4CD15-C135-4AD3-93BF-1511868D7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053" y="1552449"/>
            <a:ext cx="5303975" cy="3752561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7BB289EA-43E0-4FC3-A38C-8168D8F18AB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3039C27-BB66-43C5-ABC1-A2D34E959CC6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8808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1CFFB3C-DBCC-498B-B635-CD1FA730DB4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6044" y="240175"/>
            <a:ext cx="5461080" cy="63718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E06F8-3E61-4AC4-9784-849084BF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5" y="808056"/>
            <a:ext cx="2668106" cy="1077229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Chloroplasts, light and pigments</a:t>
            </a:r>
            <a:endParaRPr lang="en-US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713D1-202A-4B8C-8806-F2FD3BEF9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4067" y="1651782"/>
            <a:ext cx="4229951" cy="439816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The neatly folded layers of the thylakoids that resemble stacks of pancakes, are called grana. 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The thylakoids are interconnected and are layered on top of one another to form the stacks of grana. 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Each chloroplast may contain hundreds or more grana. 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The thylakoids are surrounded by a gel like material called the stroma. </a:t>
            </a:r>
          </a:p>
        </p:txBody>
      </p:sp>
    </p:spTree>
    <p:extLst>
      <p:ext uri="{BB962C8B-B14F-4D97-AF65-F5344CB8AC3E}">
        <p14:creationId xmlns:p14="http://schemas.microsoft.com/office/powerpoint/2010/main" val="981551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D7E45EB-2082-42A1-A5FC-6D53F21DB3E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6A5C072-919B-4308-A48B-96DC0CBFBE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5" name="Picture 7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8F74E2F-7C51-4D72-96BA-528A507481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1B61F797-14BD-476F-B569-140E96CB6B4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A0235D8-BAC3-4440-8A9B-43D98243C72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DF2FD5C-3192-4646-91D2-C907BDC4C18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8564258-BA63-4452-B6A7-27E3497D933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DA8D0CB-6F06-4CF1-813A-C746972E97EA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0169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pic>
        <p:nvPicPr>
          <p:cNvPr id="3074" name="Picture 2" descr="http://cms.gavirtualschool.org/Shared/Science/Biology17/CellEnergetics/spectrum.jpg">
            <a:extLst>
              <a:ext uri="{FF2B5EF4-FFF2-40B4-BE49-F238E27FC236}">
                <a16:creationId xmlns:a16="http://schemas.microsoft.com/office/drawing/2014/main" id="{8DB7C8E0-F3C4-4BF3-B68A-67CAD377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719" y="2854638"/>
            <a:ext cx="4454381" cy="2383093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DBE431-B23F-43B7-BCEC-03AFAF3B9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Visible Light is Used in Photosynthesis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67A1D-D3F7-4338-A40A-4227A54FB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175" y="2052116"/>
            <a:ext cx="3289986" cy="3997828"/>
          </a:xfrm>
        </p:spPr>
        <p:txBody>
          <a:bodyPr>
            <a:normAutofit/>
          </a:bodyPr>
          <a:lstStyle/>
          <a:p>
            <a:r>
              <a:rPr lang="en-US" sz="1800"/>
              <a:t>Visible light is one component of the electromagnetic spectrum. </a:t>
            </a:r>
          </a:p>
          <a:p>
            <a:r>
              <a:rPr lang="en-US" sz="1800"/>
              <a:t>Although sunlight appears to be white light, it is actually made up of a variety of different colors. </a:t>
            </a:r>
          </a:p>
          <a:p>
            <a:pPr marL="0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46154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ms.gavirtualschool.org/Shared/Science/Biology17/CellEnergetics/spectrum.jpg">
            <a:extLst>
              <a:ext uri="{FF2B5EF4-FFF2-40B4-BE49-F238E27FC236}">
                <a16:creationId xmlns:a16="http://schemas.microsoft.com/office/drawing/2014/main" id="{8DB7C8E0-F3C4-4BF3-B68A-67CAD3777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719" y="2854638"/>
            <a:ext cx="4454381" cy="2383093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DBE431-B23F-43B7-BCEC-03AFAF3B9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3" y="808056"/>
            <a:ext cx="8608037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Visible Light is Used in Photosynthesis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67A1D-D3F7-4338-A40A-4227A54FB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175" y="2052116"/>
            <a:ext cx="3289986" cy="3997828"/>
          </a:xfrm>
        </p:spPr>
        <p:txBody>
          <a:bodyPr>
            <a:normAutofit/>
          </a:bodyPr>
          <a:lstStyle/>
          <a:p>
            <a:r>
              <a:rPr lang="en-US" sz="1800" dirty="0"/>
              <a:t>When light strikes an object, its component color cab be reflected, transmitted, or absorbed by an object. </a:t>
            </a:r>
          </a:p>
          <a:p>
            <a:r>
              <a:rPr lang="en-US" sz="1800" dirty="0"/>
              <a:t>An object that absorbs all colors appears black. 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519841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53</TotalTime>
  <Words>823</Words>
  <Application>Microsoft Office PowerPoint</Application>
  <PresentationFormat>Widescreen</PresentationFormat>
  <Paragraphs>91</Paragraphs>
  <Slides>20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MS Shell Dlg 2</vt:lpstr>
      <vt:lpstr>Wingdings</vt:lpstr>
      <vt:lpstr>Wingdings 3</vt:lpstr>
      <vt:lpstr>Madison</vt:lpstr>
      <vt:lpstr>Bellwork #1 – 01/30/18</vt:lpstr>
      <vt:lpstr>Photosynthesis</vt:lpstr>
      <vt:lpstr>Objectives</vt:lpstr>
      <vt:lpstr>Chloroplasts, Light, and Pigments</vt:lpstr>
      <vt:lpstr>PowerPoint Presentation</vt:lpstr>
      <vt:lpstr>Chloroplasts, light and pigments</vt:lpstr>
      <vt:lpstr>Chloroplasts, light and pigments</vt:lpstr>
      <vt:lpstr>Visible Light is Used in Photosynthesis</vt:lpstr>
      <vt:lpstr>Visible Light is Used in Photosynthesis</vt:lpstr>
      <vt:lpstr>PowerPoint Presentation</vt:lpstr>
      <vt:lpstr>Stop and Think:</vt:lpstr>
      <vt:lpstr>What are pigments?</vt:lpstr>
      <vt:lpstr>Chlorophyll</vt:lpstr>
      <vt:lpstr>Chlorophyll</vt:lpstr>
      <vt:lpstr>Accessory Pigments</vt:lpstr>
      <vt:lpstr>Plant pigments and colors that they reflect</vt:lpstr>
      <vt:lpstr>Photosynthesis</vt:lpstr>
      <vt:lpstr>Photosynthesis</vt:lpstr>
      <vt:lpstr>PowerPoint Presentation</vt:lpstr>
      <vt:lpstr>Exit Ticket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Photosynthesis</dc:title>
  <dc:creator>Megan Murphy</dc:creator>
  <cp:lastModifiedBy>Megan Murphy</cp:lastModifiedBy>
  <cp:revision>11</cp:revision>
  <dcterms:created xsi:type="dcterms:W3CDTF">2018-01-30T14:36:39Z</dcterms:created>
  <dcterms:modified xsi:type="dcterms:W3CDTF">2018-01-30T15:30:21Z</dcterms:modified>
</cp:coreProperties>
</file>