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70" d="100"/>
          <a:sy n="70" d="100"/>
        </p:scale>
        <p:origin x="54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90282-34DC-4F15-840C-0F91DF33A4A8}" type="doc">
      <dgm:prSet loTypeId="urn:microsoft.com/office/officeart/2016/7/layout/VerticalDownArrowProcess" loCatId="process" qsTypeId="urn:microsoft.com/office/officeart/2005/8/quickstyle/simple5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914BECC5-35CD-4D17-AE6B-F544593A766A}">
      <dgm:prSet/>
      <dgm:spPr/>
      <dgm:t>
        <a:bodyPr/>
        <a:lstStyle/>
        <a:p>
          <a:r>
            <a:rPr lang="en-US"/>
            <a:t>Understand</a:t>
          </a:r>
        </a:p>
      </dgm:t>
    </dgm:pt>
    <dgm:pt modelId="{8BCECEB7-9F5A-4192-A862-C647119D9967}" type="parTrans" cxnId="{D8CF983E-E610-45ED-B726-DDED8DB4D518}">
      <dgm:prSet/>
      <dgm:spPr/>
      <dgm:t>
        <a:bodyPr/>
        <a:lstStyle/>
        <a:p>
          <a:endParaRPr lang="en-US"/>
        </a:p>
      </dgm:t>
    </dgm:pt>
    <dgm:pt modelId="{FB6CE810-88DB-4633-B579-46437BCD62C9}" type="sibTrans" cxnId="{D8CF983E-E610-45ED-B726-DDED8DB4D518}">
      <dgm:prSet/>
      <dgm:spPr/>
      <dgm:t>
        <a:bodyPr/>
        <a:lstStyle/>
        <a:p>
          <a:endParaRPr lang="en-US"/>
        </a:p>
      </dgm:t>
    </dgm:pt>
    <dgm:pt modelId="{8746792D-CDC2-489F-9F6C-10636EAA06C7}">
      <dgm:prSet/>
      <dgm:spPr/>
      <dgm:t>
        <a:bodyPr/>
        <a:lstStyle/>
        <a:p>
          <a:r>
            <a:rPr lang="en-US"/>
            <a:t>Understand the movement of particles of a solid, liquid, and gas. </a:t>
          </a:r>
        </a:p>
      </dgm:t>
    </dgm:pt>
    <dgm:pt modelId="{4AB45534-8B57-47A7-965C-EB2B2CEB90FC}" type="parTrans" cxnId="{C503790E-306A-41BE-97BD-F41E3AA159D6}">
      <dgm:prSet/>
      <dgm:spPr/>
      <dgm:t>
        <a:bodyPr/>
        <a:lstStyle/>
        <a:p>
          <a:endParaRPr lang="en-US"/>
        </a:p>
      </dgm:t>
    </dgm:pt>
    <dgm:pt modelId="{82CDD6AC-3D0B-46EA-875A-70826033B0D0}" type="sibTrans" cxnId="{C503790E-306A-41BE-97BD-F41E3AA159D6}">
      <dgm:prSet/>
      <dgm:spPr/>
      <dgm:t>
        <a:bodyPr/>
        <a:lstStyle/>
        <a:p>
          <a:endParaRPr lang="en-US"/>
        </a:p>
      </dgm:t>
    </dgm:pt>
    <dgm:pt modelId="{A6163AA7-B110-4505-9EFF-6C154372CE6A}">
      <dgm:prSet/>
      <dgm:spPr/>
      <dgm:t>
        <a:bodyPr/>
        <a:lstStyle/>
        <a:p>
          <a:r>
            <a:rPr lang="en-US"/>
            <a:t>Distinguish</a:t>
          </a:r>
        </a:p>
      </dgm:t>
    </dgm:pt>
    <dgm:pt modelId="{EFA6DDF6-5CD8-4EB5-8B51-85352556A69C}" type="parTrans" cxnId="{04864492-B2AE-4C7D-BB21-4B0B71FD6A6A}">
      <dgm:prSet/>
      <dgm:spPr/>
      <dgm:t>
        <a:bodyPr/>
        <a:lstStyle/>
        <a:p>
          <a:endParaRPr lang="en-US"/>
        </a:p>
      </dgm:t>
    </dgm:pt>
    <dgm:pt modelId="{AC934343-36D9-41E2-A54F-097A8F659571}" type="sibTrans" cxnId="{04864492-B2AE-4C7D-BB21-4B0B71FD6A6A}">
      <dgm:prSet/>
      <dgm:spPr/>
      <dgm:t>
        <a:bodyPr/>
        <a:lstStyle/>
        <a:p>
          <a:endParaRPr lang="en-US"/>
        </a:p>
      </dgm:t>
    </dgm:pt>
    <dgm:pt modelId="{54C5FEF2-D650-4719-A6C1-C0DEEBB277E1}">
      <dgm:prSet/>
      <dgm:spPr/>
      <dgm:t>
        <a:bodyPr/>
        <a:lstStyle/>
        <a:p>
          <a:r>
            <a:rPr lang="en-US"/>
            <a:t>Distinguish the properties that affect the movement of particles. </a:t>
          </a:r>
        </a:p>
      </dgm:t>
    </dgm:pt>
    <dgm:pt modelId="{13ADA5B9-FABB-441C-AC09-F9D15701420A}" type="parTrans" cxnId="{66B56E6C-CF01-4BC7-A472-CFB6B1519D0B}">
      <dgm:prSet/>
      <dgm:spPr/>
      <dgm:t>
        <a:bodyPr/>
        <a:lstStyle/>
        <a:p>
          <a:endParaRPr lang="en-US"/>
        </a:p>
      </dgm:t>
    </dgm:pt>
    <dgm:pt modelId="{90E89FAD-0BC0-4850-913F-5B8755DAD018}" type="sibTrans" cxnId="{66B56E6C-CF01-4BC7-A472-CFB6B1519D0B}">
      <dgm:prSet/>
      <dgm:spPr/>
      <dgm:t>
        <a:bodyPr/>
        <a:lstStyle/>
        <a:p>
          <a:endParaRPr lang="en-US"/>
        </a:p>
      </dgm:t>
    </dgm:pt>
    <dgm:pt modelId="{94676D78-08AD-4B6F-B331-C961C1AEBF39}">
      <dgm:prSet/>
      <dgm:spPr/>
      <dgm:t>
        <a:bodyPr/>
        <a:lstStyle/>
        <a:p>
          <a:r>
            <a:rPr lang="en-US"/>
            <a:t>Determine</a:t>
          </a:r>
        </a:p>
      </dgm:t>
    </dgm:pt>
    <dgm:pt modelId="{F2B2B46D-1DF6-4375-A689-D028A36DCF43}" type="parTrans" cxnId="{91CE27C5-7EC2-4269-8E2C-030E306208C9}">
      <dgm:prSet/>
      <dgm:spPr/>
      <dgm:t>
        <a:bodyPr/>
        <a:lstStyle/>
        <a:p>
          <a:endParaRPr lang="en-US"/>
        </a:p>
      </dgm:t>
    </dgm:pt>
    <dgm:pt modelId="{BCDD0CF0-1792-4B42-AF72-45FC708DD7A4}" type="sibTrans" cxnId="{91CE27C5-7EC2-4269-8E2C-030E306208C9}">
      <dgm:prSet/>
      <dgm:spPr/>
      <dgm:t>
        <a:bodyPr/>
        <a:lstStyle/>
        <a:p>
          <a:endParaRPr lang="en-US"/>
        </a:p>
      </dgm:t>
    </dgm:pt>
    <dgm:pt modelId="{0B365C66-DBA0-45A0-AB0E-4CDEBAF2B954}">
      <dgm:prSet/>
      <dgm:spPr/>
      <dgm:t>
        <a:bodyPr/>
        <a:lstStyle/>
        <a:p>
          <a:r>
            <a:rPr lang="en-US"/>
            <a:t>Determine whether a substance is undergoing a chemical or physical change. </a:t>
          </a:r>
        </a:p>
      </dgm:t>
    </dgm:pt>
    <dgm:pt modelId="{140F66A5-835C-4967-8B44-30CB68F4152F}" type="parTrans" cxnId="{00762884-EEC2-43E3-81E2-43E55BC709D3}">
      <dgm:prSet/>
      <dgm:spPr/>
      <dgm:t>
        <a:bodyPr/>
        <a:lstStyle/>
        <a:p>
          <a:endParaRPr lang="en-US"/>
        </a:p>
      </dgm:t>
    </dgm:pt>
    <dgm:pt modelId="{36ABB6F1-18FE-47B8-9705-943E8C21F661}" type="sibTrans" cxnId="{00762884-EEC2-43E3-81E2-43E55BC709D3}">
      <dgm:prSet/>
      <dgm:spPr/>
      <dgm:t>
        <a:bodyPr/>
        <a:lstStyle/>
        <a:p>
          <a:endParaRPr lang="en-US"/>
        </a:p>
      </dgm:t>
    </dgm:pt>
    <dgm:pt modelId="{6C0A1918-54FB-4FA6-B808-82C3AB9A927A}" type="pres">
      <dgm:prSet presAssocID="{64A90282-34DC-4F15-840C-0F91DF33A4A8}" presName="Name0" presStyleCnt="0">
        <dgm:presLayoutVars>
          <dgm:dir/>
          <dgm:animLvl val="lvl"/>
          <dgm:resizeHandles val="exact"/>
        </dgm:presLayoutVars>
      </dgm:prSet>
      <dgm:spPr/>
    </dgm:pt>
    <dgm:pt modelId="{88657686-BECA-43D8-9B0F-24EE220BB76A}" type="pres">
      <dgm:prSet presAssocID="{94676D78-08AD-4B6F-B331-C961C1AEBF39}" presName="boxAndChildren" presStyleCnt="0"/>
      <dgm:spPr/>
    </dgm:pt>
    <dgm:pt modelId="{E4200AC6-EDFE-444B-9E15-154E8EF03135}" type="pres">
      <dgm:prSet presAssocID="{94676D78-08AD-4B6F-B331-C961C1AEBF39}" presName="parentTextBox" presStyleLbl="alignNode1" presStyleIdx="0" presStyleCnt="3"/>
      <dgm:spPr/>
    </dgm:pt>
    <dgm:pt modelId="{71F3A5B4-F8B5-453C-B0FB-2FBB5EE77075}" type="pres">
      <dgm:prSet presAssocID="{94676D78-08AD-4B6F-B331-C961C1AEBF39}" presName="descendantBox" presStyleLbl="bgAccFollowNode1" presStyleIdx="0" presStyleCnt="3"/>
      <dgm:spPr/>
    </dgm:pt>
    <dgm:pt modelId="{B23866F8-F55A-42F9-B976-C1E169B0BA2D}" type="pres">
      <dgm:prSet presAssocID="{AC934343-36D9-41E2-A54F-097A8F659571}" presName="sp" presStyleCnt="0"/>
      <dgm:spPr/>
    </dgm:pt>
    <dgm:pt modelId="{78345358-1BA1-4E1A-9C87-63EE8EEB5EE9}" type="pres">
      <dgm:prSet presAssocID="{A6163AA7-B110-4505-9EFF-6C154372CE6A}" presName="arrowAndChildren" presStyleCnt="0"/>
      <dgm:spPr/>
    </dgm:pt>
    <dgm:pt modelId="{0C6491D3-15DE-4FD4-80F7-14A949F7D619}" type="pres">
      <dgm:prSet presAssocID="{A6163AA7-B110-4505-9EFF-6C154372CE6A}" presName="parentTextArrow" presStyleLbl="node1" presStyleIdx="0" presStyleCnt="0"/>
      <dgm:spPr/>
    </dgm:pt>
    <dgm:pt modelId="{8B92E165-47A9-4002-8BE2-9C8641475019}" type="pres">
      <dgm:prSet presAssocID="{A6163AA7-B110-4505-9EFF-6C154372CE6A}" presName="arrow" presStyleLbl="alignNode1" presStyleIdx="1" presStyleCnt="3"/>
      <dgm:spPr/>
    </dgm:pt>
    <dgm:pt modelId="{E588CEA9-05F6-41E5-ABFB-5397F75BCB82}" type="pres">
      <dgm:prSet presAssocID="{A6163AA7-B110-4505-9EFF-6C154372CE6A}" presName="descendantArrow" presStyleLbl="bgAccFollowNode1" presStyleIdx="1" presStyleCnt="3"/>
      <dgm:spPr/>
    </dgm:pt>
    <dgm:pt modelId="{3E3213D7-1586-4A7C-AB87-47813F073B29}" type="pres">
      <dgm:prSet presAssocID="{FB6CE810-88DB-4633-B579-46437BCD62C9}" presName="sp" presStyleCnt="0"/>
      <dgm:spPr/>
    </dgm:pt>
    <dgm:pt modelId="{5153E0BB-4E93-4C33-BA5E-7A7D71C07B40}" type="pres">
      <dgm:prSet presAssocID="{914BECC5-35CD-4D17-AE6B-F544593A766A}" presName="arrowAndChildren" presStyleCnt="0"/>
      <dgm:spPr/>
    </dgm:pt>
    <dgm:pt modelId="{62174066-603E-4C3F-BE21-5714F5877783}" type="pres">
      <dgm:prSet presAssocID="{914BECC5-35CD-4D17-AE6B-F544593A766A}" presName="parentTextArrow" presStyleLbl="node1" presStyleIdx="0" presStyleCnt="0"/>
      <dgm:spPr/>
    </dgm:pt>
    <dgm:pt modelId="{CA65DCB4-2FD3-42E4-9AB8-294FA6DD3331}" type="pres">
      <dgm:prSet presAssocID="{914BECC5-35CD-4D17-AE6B-F544593A766A}" presName="arrow" presStyleLbl="alignNode1" presStyleIdx="2" presStyleCnt="3"/>
      <dgm:spPr/>
    </dgm:pt>
    <dgm:pt modelId="{09D3AD99-4756-40AC-9D10-6932DE0A4668}" type="pres">
      <dgm:prSet presAssocID="{914BECC5-35CD-4D17-AE6B-F544593A766A}" presName="descendantArrow" presStyleLbl="bgAccFollowNode1" presStyleIdx="2" presStyleCnt="3"/>
      <dgm:spPr/>
    </dgm:pt>
  </dgm:ptLst>
  <dgm:cxnLst>
    <dgm:cxn modelId="{C503790E-306A-41BE-97BD-F41E3AA159D6}" srcId="{914BECC5-35CD-4D17-AE6B-F544593A766A}" destId="{8746792D-CDC2-489F-9F6C-10636EAA06C7}" srcOrd="0" destOrd="0" parTransId="{4AB45534-8B57-47A7-965C-EB2B2CEB90FC}" sibTransId="{82CDD6AC-3D0B-46EA-875A-70826033B0D0}"/>
    <dgm:cxn modelId="{D8CF983E-E610-45ED-B726-DDED8DB4D518}" srcId="{64A90282-34DC-4F15-840C-0F91DF33A4A8}" destId="{914BECC5-35CD-4D17-AE6B-F544593A766A}" srcOrd="0" destOrd="0" parTransId="{8BCECEB7-9F5A-4192-A862-C647119D9967}" sibTransId="{FB6CE810-88DB-4633-B579-46437BCD62C9}"/>
    <dgm:cxn modelId="{9BD23448-8CC2-45BC-B17E-40CDE84EE674}" type="presOf" srcId="{0B365C66-DBA0-45A0-AB0E-4CDEBAF2B954}" destId="{71F3A5B4-F8B5-453C-B0FB-2FBB5EE77075}" srcOrd="0" destOrd="0" presId="urn:microsoft.com/office/officeart/2016/7/layout/VerticalDownArrowProcess"/>
    <dgm:cxn modelId="{0C60A06A-70F7-4C53-848D-8248AC4893CA}" type="presOf" srcId="{64A90282-34DC-4F15-840C-0F91DF33A4A8}" destId="{6C0A1918-54FB-4FA6-B808-82C3AB9A927A}" srcOrd="0" destOrd="0" presId="urn:microsoft.com/office/officeart/2016/7/layout/VerticalDownArrowProcess"/>
    <dgm:cxn modelId="{66B56E6C-CF01-4BC7-A472-CFB6B1519D0B}" srcId="{A6163AA7-B110-4505-9EFF-6C154372CE6A}" destId="{54C5FEF2-D650-4719-A6C1-C0DEEBB277E1}" srcOrd="0" destOrd="0" parTransId="{13ADA5B9-FABB-441C-AC09-F9D15701420A}" sibTransId="{90E89FAD-0BC0-4850-913F-5B8755DAD018}"/>
    <dgm:cxn modelId="{0F8C0177-D87B-405E-AE3C-EE0484E0D861}" type="presOf" srcId="{914BECC5-35CD-4D17-AE6B-F544593A766A}" destId="{CA65DCB4-2FD3-42E4-9AB8-294FA6DD3331}" srcOrd="1" destOrd="0" presId="urn:microsoft.com/office/officeart/2016/7/layout/VerticalDownArrowProcess"/>
    <dgm:cxn modelId="{00762884-EEC2-43E3-81E2-43E55BC709D3}" srcId="{94676D78-08AD-4B6F-B331-C961C1AEBF39}" destId="{0B365C66-DBA0-45A0-AB0E-4CDEBAF2B954}" srcOrd="0" destOrd="0" parTransId="{140F66A5-835C-4967-8B44-30CB68F4152F}" sibTransId="{36ABB6F1-18FE-47B8-9705-943E8C21F661}"/>
    <dgm:cxn modelId="{3A75048D-7965-4CE3-BA25-51326F787C38}" type="presOf" srcId="{54C5FEF2-D650-4719-A6C1-C0DEEBB277E1}" destId="{E588CEA9-05F6-41E5-ABFB-5397F75BCB82}" srcOrd="0" destOrd="0" presId="urn:microsoft.com/office/officeart/2016/7/layout/VerticalDownArrowProcess"/>
    <dgm:cxn modelId="{04864492-B2AE-4C7D-BB21-4B0B71FD6A6A}" srcId="{64A90282-34DC-4F15-840C-0F91DF33A4A8}" destId="{A6163AA7-B110-4505-9EFF-6C154372CE6A}" srcOrd="1" destOrd="0" parTransId="{EFA6DDF6-5CD8-4EB5-8B51-85352556A69C}" sibTransId="{AC934343-36D9-41E2-A54F-097A8F659571}"/>
    <dgm:cxn modelId="{19BC0E98-9709-4A6D-A87F-63F8559F0F99}" type="presOf" srcId="{A6163AA7-B110-4505-9EFF-6C154372CE6A}" destId="{8B92E165-47A9-4002-8BE2-9C8641475019}" srcOrd="1" destOrd="0" presId="urn:microsoft.com/office/officeart/2016/7/layout/VerticalDownArrowProcess"/>
    <dgm:cxn modelId="{CB6609A0-7858-47D7-9E73-9773A542158C}" type="presOf" srcId="{8746792D-CDC2-489F-9F6C-10636EAA06C7}" destId="{09D3AD99-4756-40AC-9D10-6932DE0A4668}" srcOrd="0" destOrd="0" presId="urn:microsoft.com/office/officeart/2016/7/layout/VerticalDownArrowProcess"/>
    <dgm:cxn modelId="{3AFF10AA-119C-43E4-A696-C7EFA1AC2C50}" type="presOf" srcId="{A6163AA7-B110-4505-9EFF-6C154372CE6A}" destId="{0C6491D3-15DE-4FD4-80F7-14A949F7D619}" srcOrd="0" destOrd="0" presId="urn:microsoft.com/office/officeart/2016/7/layout/VerticalDownArrowProcess"/>
    <dgm:cxn modelId="{91CE27C5-7EC2-4269-8E2C-030E306208C9}" srcId="{64A90282-34DC-4F15-840C-0F91DF33A4A8}" destId="{94676D78-08AD-4B6F-B331-C961C1AEBF39}" srcOrd="2" destOrd="0" parTransId="{F2B2B46D-1DF6-4375-A689-D028A36DCF43}" sibTransId="{BCDD0CF0-1792-4B42-AF72-45FC708DD7A4}"/>
    <dgm:cxn modelId="{C10E92DA-B2E2-4724-A02D-AB297214F561}" type="presOf" srcId="{914BECC5-35CD-4D17-AE6B-F544593A766A}" destId="{62174066-603E-4C3F-BE21-5714F5877783}" srcOrd="0" destOrd="0" presId="urn:microsoft.com/office/officeart/2016/7/layout/VerticalDownArrowProcess"/>
    <dgm:cxn modelId="{4ECE50EB-E47C-406E-8A08-06B22565FBF8}" type="presOf" srcId="{94676D78-08AD-4B6F-B331-C961C1AEBF39}" destId="{E4200AC6-EDFE-444B-9E15-154E8EF03135}" srcOrd="0" destOrd="0" presId="urn:microsoft.com/office/officeart/2016/7/layout/VerticalDownArrowProcess"/>
    <dgm:cxn modelId="{D5D00E1C-3F85-44C7-8EA3-0189ED4C4DBC}" type="presParOf" srcId="{6C0A1918-54FB-4FA6-B808-82C3AB9A927A}" destId="{88657686-BECA-43D8-9B0F-24EE220BB76A}" srcOrd="0" destOrd="0" presId="urn:microsoft.com/office/officeart/2016/7/layout/VerticalDownArrowProcess"/>
    <dgm:cxn modelId="{05C1A048-1E76-4EAA-9FB8-119F722AD9B7}" type="presParOf" srcId="{88657686-BECA-43D8-9B0F-24EE220BB76A}" destId="{E4200AC6-EDFE-444B-9E15-154E8EF03135}" srcOrd="0" destOrd="0" presId="urn:microsoft.com/office/officeart/2016/7/layout/VerticalDownArrowProcess"/>
    <dgm:cxn modelId="{11E32834-2071-40B6-B78D-A32251E0E94E}" type="presParOf" srcId="{88657686-BECA-43D8-9B0F-24EE220BB76A}" destId="{71F3A5B4-F8B5-453C-B0FB-2FBB5EE77075}" srcOrd="1" destOrd="0" presId="urn:microsoft.com/office/officeart/2016/7/layout/VerticalDownArrowProcess"/>
    <dgm:cxn modelId="{DD293D8F-9282-4CD9-AFA5-A001119DBDBE}" type="presParOf" srcId="{6C0A1918-54FB-4FA6-B808-82C3AB9A927A}" destId="{B23866F8-F55A-42F9-B976-C1E169B0BA2D}" srcOrd="1" destOrd="0" presId="urn:microsoft.com/office/officeart/2016/7/layout/VerticalDownArrowProcess"/>
    <dgm:cxn modelId="{452A743E-395E-48A0-8EB1-1AF9F958B6E0}" type="presParOf" srcId="{6C0A1918-54FB-4FA6-B808-82C3AB9A927A}" destId="{78345358-1BA1-4E1A-9C87-63EE8EEB5EE9}" srcOrd="2" destOrd="0" presId="urn:microsoft.com/office/officeart/2016/7/layout/VerticalDownArrowProcess"/>
    <dgm:cxn modelId="{40A85A7B-56E7-4B88-9DB0-4A8538DAFFD8}" type="presParOf" srcId="{78345358-1BA1-4E1A-9C87-63EE8EEB5EE9}" destId="{0C6491D3-15DE-4FD4-80F7-14A949F7D619}" srcOrd="0" destOrd="0" presId="urn:microsoft.com/office/officeart/2016/7/layout/VerticalDownArrowProcess"/>
    <dgm:cxn modelId="{3ACD645F-BD62-40D5-B939-2C4E57817D71}" type="presParOf" srcId="{78345358-1BA1-4E1A-9C87-63EE8EEB5EE9}" destId="{8B92E165-47A9-4002-8BE2-9C8641475019}" srcOrd="1" destOrd="0" presId="urn:microsoft.com/office/officeart/2016/7/layout/VerticalDownArrowProcess"/>
    <dgm:cxn modelId="{CDEED751-61B9-471C-8E8C-9A376B4D656F}" type="presParOf" srcId="{78345358-1BA1-4E1A-9C87-63EE8EEB5EE9}" destId="{E588CEA9-05F6-41E5-ABFB-5397F75BCB82}" srcOrd="2" destOrd="0" presId="urn:microsoft.com/office/officeart/2016/7/layout/VerticalDownArrowProcess"/>
    <dgm:cxn modelId="{845646D1-23D4-43A4-88DD-960ED9E1DD30}" type="presParOf" srcId="{6C0A1918-54FB-4FA6-B808-82C3AB9A927A}" destId="{3E3213D7-1586-4A7C-AB87-47813F073B29}" srcOrd="3" destOrd="0" presId="urn:microsoft.com/office/officeart/2016/7/layout/VerticalDownArrowProcess"/>
    <dgm:cxn modelId="{B63CE0CB-1579-43CA-97A8-E7EAEA4E0A52}" type="presParOf" srcId="{6C0A1918-54FB-4FA6-B808-82C3AB9A927A}" destId="{5153E0BB-4E93-4C33-BA5E-7A7D71C07B40}" srcOrd="4" destOrd="0" presId="urn:microsoft.com/office/officeart/2016/7/layout/VerticalDownArrowProcess"/>
    <dgm:cxn modelId="{D978E833-382F-4D7B-B2C9-BA9971F1A98C}" type="presParOf" srcId="{5153E0BB-4E93-4C33-BA5E-7A7D71C07B40}" destId="{62174066-603E-4C3F-BE21-5714F5877783}" srcOrd="0" destOrd="0" presId="urn:microsoft.com/office/officeart/2016/7/layout/VerticalDownArrowProcess"/>
    <dgm:cxn modelId="{9B74F052-9B10-40A4-83DE-C303851886FB}" type="presParOf" srcId="{5153E0BB-4E93-4C33-BA5E-7A7D71C07B40}" destId="{CA65DCB4-2FD3-42E4-9AB8-294FA6DD3331}" srcOrd="1" destOrd="0" presId="urn:microsoft.com/office/officeart/2016/7/layout/VerticalDownArrowProcess"/>
    <dgm:cxn modelId="{E6B8FAD6-1A39-4C76-8E4C-A56E1B232100}" type="presParOf" srcId="{5153E0BB-4E93-4C33-BA5E-7A7D71C07B40}" destId="{09D3AD99-4756-40AC-9D10-6932DE0A4668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00AC6-EDFE-444B-9E15-154E8EF03135}">
      <dsp:nvSpPr>
        <dsp:cNvPr id="0" name=""/>
        <dsp:cNvSpPr/>
      </dsp:nvSpPr>
      <dsp:spPr>
        <a:xfrm>
          <a:off x="0" y="4194433"/>
          <a:ext cx="1567259" cy="1376706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56464" rIns="111463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Determine</a:t>
          </a:r>
        </a:p>
      </dsp:txBody>
      <dsp:txXfrm>
        <a:off x="0" y="4194433"/>
        <a:ext cx="1567259" cy="1376706"/>
      </dsp:txXfrm>
    </dsp:sp>
    <dsp:sp modelId="{71F3A5B4-F8B5-453C-B0FB-2FBB5EE77075}">
      <dsp:nvSpPr>
        <dsp:cNvPr id="0" name=""/>
        <dsp:cNvSpPr/>
      </dsp:nvSpPr>
      <dsp:spPr>
        <a:xfrm>
          <a:off x="1567259" y="4194433"/>
          <a:ext cx="4701778" cy="1376706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374" tIns="254000" rIns="9537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whether a substance is undergoing a chemical or physical change. </a:t>
          </a:r>
        </a:p>
      </dsp:txBody>
      <dsp:txXfrm>
        <a:off x="1567259" y="4194433"/>
        <a:ext cx="4701778" cy="1376706"/>
      </dsp:txXfrm>
    </dsp:sp>
    <dsp:sp modelId="{8B92E165-47A9-4002-8BE2-9C8641475019}">
      <dsp:nvSpPr>
        <dsp:cNvPr id="0" name=""/>
        <dsp:cNvSpPr/>
      </dsp:nvSpPr>
      <dsp:spPr>
        <a:xfrm rot="10800000">
          <a:off x="0" y="2097709"/>
          <a:ext cx="1567259" cy="2117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56464" rIns="111463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Distinguish</a:t>
          </a:r>
        </a:p>
      </dsp:txBody>
      <dsp:txXfrm rot="-10800000">
        <a:off x="0" y="2097709"/>
        <a:ext cx="1567259" cy="1376293"/>
      </dsp:txXfrm>
    </dsp:sp>
    <dsp:sp modelId="{E588CEA9-05F6-41E5-ABFB-5397F75BCB82}">
      <dsp:nvSpPr>
        <dsp:cNvPr id="0" name=""/>
        <dsp:cNvSpPr/>
      </dsp:nvSpPr>
      <dsp:spPr>
        <a:xfrm>
          <a:off x="1567259" y="2097709"/>
          <a:ext cx="4701778" cy="137629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374" tIns="254000" rIns="9537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Distinguish the properties that affect the movement of particles. </a:t>
          </a:r>
        </a:p>
      </dsp:txBody>
      <dsp:txXfrm>
        <a:off x="1567259" y="2097709"/>
        <a:ext cx="4701778" cy="1376293"/>
      </dsp:txXfrm>
    </dsp:sp>
    <dsp:sp modelId="{CA65DCB4-2FD3-42E4-9AB8-294FA6DD3331}">
      <dsp:nvSpPr>
        <dsp:cNvPr id="0" name=""/>
        <dsp:cNvSpPr/>
      </dsp:nvSpPr>
      <dsp:spPr>
        <a:xfrm rot="10800000">
          <a:off x="0" y="984"/>
          <a:ext cx="1567259" cy="211737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gradFill rotWithShape="0">
          <a:gsLst>
            <a:gs pos="0">
              <a:schemeClr val="accent2">
                <a:shade val="50000"/>
                <a:hueOff val="-394115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5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5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5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463" tIns="156464" rIns="111463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Understand</a:t>
          </a:r>
        </a:p>
      </dsp:txBody>
      <dsp:txXfrm rot="-10800000">
        <a:off x="0" y="984"/>
        <a:ext cx="1567259" cy="1376293"/>
      </dsp:txXfrm>
    </dsp:sp>
    <dsp:sp modelId="{09D3AD99-4756-40AC-9D10-6932DE0A4668}">
      <dsp:nvSpPr>
        <dsp:cNvPr id="0" name=""/>
        <dsp:cNvSpPr/>
      </dsp:nvSpPr>
      <dsp:spPr>
        <a:xfrm>
          <a:off x="1567259" y="984"/>
          <a:ext cx="4701778" cy="1376293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374" tIns="254000" rIns="95374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 the movement of particles of a solid, liquid, and gas. </a:t>
          </a:r>
        </a:p>
      </dsp:txBody>
      <dsp:txXfrm>
        <a:off x="1567259" y="984"/>
        <a:ext cx="4701778" cy="1376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8E61-D12A-4211-B16C-B18EF4B35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67534-C72D-421E-8A77-53442BD36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0F472-6290-4C9D-A9D7-5BA27B225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072C2-7733-4D95-B826-00EBD65B8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C6A3-CC52-47FC-ADF0-85AD772F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0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3DB5-BE0A-425B-B3B1-446558AD6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DE5C4-15EA-429E-BD6F-4D49C68F0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1E068-B896-4FB1-A989-4CF28A72A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5228-DA42-4D5B-B1F4-1E9493755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0AA4-C506-4FD4-8959-D36B1728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8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D63E83-DCAE-484C-851E-E612ACECB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032090-449D-4D28-8083-6D1BDFA2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24BFB-A766-4658-BF2C-6F644A13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B14CE-BC6B-4D8F-B134-CED8A345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71120-5A4F-43B0-9545-ACCEA6DD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1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1A37-91F3-4D60-800C-96DDAE21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9C6D5-4CD5-4C1F-B24B-77C2F54F8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17DA4-0A10-436F-8579-25A3F81F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80889-1187-4C04-B593-9DC31097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541E1-832D-4E22-907A-BCE1C547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1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35760-116D-4C9D-A8C4-8AC772016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1CFB1-35B4-42C4-A978-099F4EF94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0BF9-662D-4F27-9575-1122C91D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03D35-7635-4911-B367-71CD0E85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8720-4343-429E-A1E2-52B7E606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4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13968-B800-4108-A2C7-1F8D4F32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87AD-38E3-4E9D-B1E0-DCB6C0D60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2DC21-A9CC-4FF0-82E1-E490B7F10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5B12B-0C2F-46C1-94BC-2E2A2F51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6B916-A7F5-41AD-B2B0-F85ABDB6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582DC-11B6-4E5C-9EB8-7E09065E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21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85329-20F2-4BDD-BA59-24A4111B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147E5-7923-4247-8F2B-DCEC1D32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77B6F-D16C-4FD6-9C0D-F14CC75F6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7FF8E-DEC5-4D39-BCEA-4698EDE6F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B5959E-214D-4672-A957-23C5BE849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F53792-604C-4427-9FF5-C5E8B2B3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5B4889-3281-4349-8DE8-6E2B4159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99E3E-8436-4583-8BB6-E5C8923B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8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DAC72-27CA-4CC7-9161-BFAAA159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2F967-7436-4E6C-99B9-A46BE6C4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DFC58-926E-4D13-8C8B-1FD49A71A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EDE36-2FCD-4455-8302-6DD6EF72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5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21A8E-FC0E-468C-A4EF-0D909B69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746C8-4AA0-420E-B33C-86F54FE4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DE1F1-5CFC-44C0-B3AD-5C7B4D74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A24A-D866-4873-8CEA-6E21B626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36A64-7A6D-4F8E-9963-5F856A78A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A5B14-5745-429D-85D6-C1E690734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C0FB3-9376-4D67-826C-7D5AF723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7ACE6-3946-4DA3-9096-12D22470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92E12-9D8D-4964-B528-3078A536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EA8C-3689-4E39-8637-3D2BBC1F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7AABA-7EF9-4B5D-8464-3AFCC8F10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26AD2-A92F-4451-97F3-82FFE0422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C78AB-9E65-4853-A0E3-97ACAEDB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A1B4C-8067-4017-AF80-5AE26D9E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7B792-25EB-44A8-A290-45FF85F5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7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456D69-61B6-4A89-8327-BFB52150D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02E5B-ED09-498A-B8A9-56E231067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28A04-4837-4F5D-90A8-58B9B51E6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F55C9-9D5C-4A25-AAE2-95C8CB1FFE0B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BE421-4CCC-450E-B8AE-5717B2D62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DC975-C21E-411F-8C4B-83D0E1C1E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1D12A-A305-4B01-8107-8A7D317A1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LibreTexts/Valley_City_State_University/Chem_121/Chapter_2%3A_Atomic_Structure/2.03%3A_Families_and_Periods_of_the_Periodic_Tabl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hem.libretexts.org/LibreTexts/Valley_City_State_University/Chem_121/Chapter_2:_Atomic_Structure/2.03:_Families_and_Periods_of_the_Periodic_Tabl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rstinechemistry.wikispaces.com/Matter+and+Change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period8falk.wikispaces.com/reisimerjoshua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viromatters.wikispaces.com/melting+of+the+polar+ice+caps" TargetMode="Externa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EJOO3xAjT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eamforce.wikispaces.com/ntkj+homep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ranges_and_orange_juice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urocritic.blogspot.com/2014_01_01_archive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ryllium_hydroxide" TargetMode="External"/><Relationship Id="rId7" Type="http://schemas.openxmlformats.org/officeDocument/2006/relationships/hyperlink" Target="https://allthetropes.org/wiki/Amazing_Technicolor_Wildlif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flickr.com/photos/peterhellberg/6909860171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rdesjardinsdd12wiki.wikispaces.com/Matter+and+the+Periodic+Tabl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d/3.0/" TargetMode="External"/><Relationship Id="rId3" Type="http://schemas.openxmlformats.org/officeDocument/2006/relationships/hyperlink" Target="http://schragerscience5.wikispaces.com/Physical+and+Chemical+Changes" TargetMode="External"/><Relationship Id="rId7" Type="http://schemas.openxmlformats.org/officeDocument/2006/relationships/hyperlink" Target="http://nuic.deviantart.com/art/Fireworks-269800551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://aftermathmagazine.blogspot.com/2009/01/mentos-and-diet-coke-truth-revealed.html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1.jpg"/><Relationship Id="rId9" Type="http://schemas.openxmlformats.org/officeDocument/2006/relationships/hyperlink" Target="https://creativecommons.org/licenses/by-nc-nd/2.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wvsciencefair.wikispaces.com/rylp-tem3" TargetMode="External"/><Relationship Id="rId7" Type="http://schemas.openxmlformats.org/officeDocument/2006/relationships/hyperlink" Target="http://www.flickr.com/photos/revjim/4255337199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hyperlink" Target="http://wagingnonviolence.org/feature/torontos-garbage-strike-public-outrage-and-labor-chaos/" TargetMode="Externa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FCA6E-0894-46CD-BD49-5955A51E00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78C6E4B-A1F1-4B6C-97EC-BE997495D6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keyboard&#10;&#10;Description generated with very high confidence">
            <a:extLst>
              <a:ext uri="{FF2B5EF4-FFF2-40B4-BE49-F238E27FC236}">
                <a16:creationId xmlns:a16="http://schemas.microsoft.com/office/drawing/2014/main" id="{260D48C5-3DD3-4B82-B275-5715C5B90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3290" y="1230923"/>
            <a:ext cx="6697899" cy="31065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685313-B8C0-40E1-88E7-E605FC1EEE8F}"/>
              </a:ext>
            </a:extLst>
          </p:cNvPr>
          <p:cNvSpPr txBox="1"/>
          <p:nvPr/>
        </p:nvSpPr>
        <p:spPr>
          <a:xfrm>
            <a:off x="9751908" y="6870700"/>
            <a:ext cx="24400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hem.libretexts.org/LibreTexts/Valley_City_State_University/Chem_121/Chapter_2%3A_Atomic_Structure/2.03%3A_Families_and_Periods_of_the_Periodic_Tabl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0F713-2AA9-42C8-9D94-2DC92E35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121" y="5529884"/>
            <a:ext cx="5693783" cy="1096331"/>
          </a:xfrm>
        </p:spPr>
        <p:txBody>
          <a:bodyPr>
            <a:normAutofit/>
          </a:bodyPr>
          <a:lstStyle/>
          <a:p>
            <a:r>
              <a:rPr lang="en-US" sz="4000"/>
              <a:t>Bellwork #1 – 02/13/18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AAC2-01D0-4A20-A0E1-ADD49D037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926" y="-125047"/>
            <a:ext cx="4008101" cy="297375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Describe how the atomic radii change from left to right across period 2, and explain this change in atomic size. </a:t>
            </a:r>
          </a:p>
        </p:txBody>
      </p:sp>
    </p:spTree>
    <p:extLst>
      <p:ext uri="{BB962C8B-B14F-4D97-AF65-F5344CB8AC3E}">
        <p14:creationId xmlns:p14="http://schemas.microsoft.com/office/powerpoint/2010/main" val="3986366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AC6D7F-F068-4E11-BB06-F601D89BB9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0160F554-F945-4DA3-B7FC-7F0327BED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4057" y="1857975"/>
            <a:ext cx="3796790" cy="1366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9084F-0CB0-49E7-92CF-6FCD8A5F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3700"/>
              <a:t>Chemical or Physical Change? </a:t>
            </a:r>
            <a:r>
              <a:rPr lang="en-US" sz="3700" i="1"/>
              <a:t>Write in notebook</a:t>
            </a:r>
            <a:endParaRPr lang="en-US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EFEC2-8B84-4BA4-9351-8ECCB152D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7"/>
            <a:ext cx="5314543" cy="4510743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Cutting paper</a:t>
            </a:r>
          </a:p>
          <a:p>
            <a:r>
              <a:rPr lang="en-US" dirty="0"/>
              <a:t>Ice Melting</a:t>
            </a:r>
          </a:p>
          <a:p>
            <a:r>
              <a:rPr lang="en-US" dirty="0"/>
              <a:t>Toast Burning</a:t>
            </a:r>
          </a:p>
          <a:p>
            <a:r>
              <a:rPr lang="en-US" dirty="0"/>
              <a:t>Rocket fuel burning</a:t>
            </a:r>
          </a:p>
          <a:p>
            <a:r>
              <a:rPr lang="en-US" dirty="0"/>
              <a:t>Sawing wood</a:t>
            </a:r>
          </a:p>
          <a:p>
            <a:r>
              <a:rPr lang="en-US" dirty="0"/>
              <a:t>Melting rusting</a:t>
            </a:r>
          </a:p>
          <a:p>
            <a:r>
              <a:rPr lang="en-US" dirty="0"/>
              <a:t>Disappearing puddle</a:t>
            </a:r>
          </a:p>
          <a:p>
            <a:r>
              <a:rPr lang="en-US" dirty="0"/>
              <a:t>Candle burning</a:t>
            </a:r>
          </a:p>
          <a:p>
            <a:r>
              <a:rPr lang="en-US" dirty="0"/>
              <a:t>Dry 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CB893F-2A84-4DA9-A238-40F8899E500F}"/>
              </a:ext>
            </a:extLst>
          </p:cNvPr>
          <p:cNvSpPr txBox="1"/>
          <p:nvPr/>
        </p:nvSpPr>
        <p:spPr>
          <a:xfrm>
            <a:off x="3275463" y="2279017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Physical</a:t>
            </a:r>
            <a:r>
              <a:rPr lang="en-US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2E2C2-F20D-4820-9909-A2AC868F6087}"/>
              </a:ext>
            </a:extLst>
          </p:cNvPr>
          <p:cNvSpPr txBox="1"/>
          <p:nvPr/>
        </p:nvSpPr>
        <p:spPr>
          <a:xfrm>
            <a:off x="2854657" y="2733465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Physical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183A6-3C1B-4FC8-986E-EB9314748C98}"/>
              </a:ext>
            </a:extLst>
          </p:cNvPr>
          <p:cNvSpPr txBox="1"/>
          <p:nvPr/>
        </p:nvSpPr>
        <p:spPr>
          <a:xfrm>
            <a:off x="3113965" y="4165056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Physical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987F6-8D30-4059-A746-3D6F571517E4}"/>
              </a:ext>
            </a:extLst>
          </p:cNvPr>
          <p:cNvSpPr txBox="1"/>
          <p:nvPr/>
        </p:nvSpPr>
        <p:spPr>
          <a:xfrm>
            <a:off x="4138212" y="5117281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Physical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CE8E9-C52D-4F4C-803B-4987D6A44181}"/>
              </a:ext>
            </a:extLst>
          </p:cNvPr>
          <p:cNvSpPr txBox="1"/>
          <p:nvPr/>
        </p:nvSpPr>
        <p:spPr>
          <a:xfrm>
            <a:off x="3143536" y="3214707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Chemical</a:t>
            </a:r>
            <a:r>
              <a:rPr lang="en-US" dirty="0"/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246327-46FA-4048-AA15-15068066924F}"/>
              </a:ext>
            </a:extLst>
          </p:cNvPr>
          <p:cNvSpPr txBox="1"/>
          <p:nvPr/>
        </p:nvSpPr>
        <p:spPr>
          <a:xfrm>
            <a:off x="3956714" y="3734168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Chemical</a:t>
            </a:r>
            <a:r>
              <a:rPr lang="en-US" dirty="0"/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9DCD6A-958D-495D-A32B-F36E5556E9E3}"/>
              </a:ext>
            </a:extLst>
          </p:cNvPr>
          <p:cNvSpPr txBox="1"/>
          <p:nvPr/>
        </p:nvSpPr>
        <p:spPr>
          <a:xfrm>
            <a:off x="3419269" y="4631963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Chemical</a:t>
            </a:r>
            <a:r>
              <a:rPr lang="en-US" dirty="0"/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2FB3B-4D9C-441F-8C53-2D29A4282686}"/>
              </a:ext>
            </a:extLst>
          </p:cNvPr>
          <p:cNvSpPr txBox="1"/>
          <p:nvPr/>
        </p:nvSpPr>
        <p:spPr>
          <a:xfrm>
            <a:off x="3419268" y="5617776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Chemical</a:t>
            </a:r>
            <a:r>
              <a:rPr lang="en-US" dirty="0"/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EC93D8-39B1-4463-9981-031F28A56F95}"/>
              </a:ext>
            </a:extLst>
          </p:cNvPr>
          <p:cNvSpPr txBox="1"/>
          <p:nvPr/>
        </p:nvSpPr>
        <p:spPr>
          <a:xfrm>
            <a:off x="2182033" y="6084683"/>
            <a:ext cx="16854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Physical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88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D83F26F-C55B-4A92-9AFF-4894D14E27C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062381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64940E8-4031-4205-8D84-CBBB398C914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062381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water, outdoor, nature, sky&#10;&#10;Description generated with very high confidence">
            <a:extLst>
              <a:ext uri="{FF2B5EF4-FFF2-40B4-BE49-F238E27FC236}">
                <a16:creationId xmlns:a16="http://schemas.microsoft.com/office/drawing/2014/main" id="{261809D9-E835-4D18-A4BC-D6C2DB301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20308" y="706727"/>
            <a:ext cx="3631036" cy="2832208"/>
          </a:xfrm>
          <a:prstGeom prst="rect">
            <a:avLst/>
          </a:prstGeom>
        </p:spPr>
      </p:pic>
      <p:pic>
        <p:nvPicPr>
          <p:cNvPr id="11" name="Picture 10" descr="A picture containing nature, ice, outdoor&#10;&#10;Description generated with very high confidence">
            <a:extLst>
              <a:ext uri="{FF2B5EF4-FFF2-40B4-BE49-F238E27FC236}">
                <a16:creationId xmlns:a16="http://schemas.microsoft.com/office/drawing/2014/main" id="{7FCDA059-CEED-4993-8AD1-7A6FA92D67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271647" y="1124390"/>
            <a:ext cx="3647276" cy="1996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8C32C8-A37F-4997-A4ED-AE53F18968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8222987" y="1074239"/>
            <a:ext cx="3647275" cy="2097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967BD-30C3-4E17-9935-D0F75F6CD5B1}"/>
              </a:ext>
            </a:extLst>
          </p:cNvPr>
          <p:cNvSpPr txBox="1"/>
          <p:nvPr/>
        </p:nvSpPr>
        <p:spPr>
          <a:xfrm>
            <a:off x="9884958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iologyperiod8falk.wikispaces.com/reisimerjoshua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22834-D159-4898-8678-1108567024DE}"/>
              </a:ext>
            </a:extLst>
          </p:cNvPr>
          <p:cNvSpPr txBox="1"/>
          <p:nvPr/>
        </p:nvSpPr>
        <p:spPr>
          <a:xfrm>
            <a:off x="7565216" y="6870700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biologyperiod8falk.wikispaces.com/reisimerjoshua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CE6D4-28BE-4EBF-A4F2-0A5750D0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Ice Melting: Physical Change </a:t>
            </a:r>
            <a:b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90A5A9-7849-455F-92CD-32DFAD1F9787}"/>
              </a:ext>
            </a:extLst>
          </p:cNvPr>
          <p:cNvSpPr txBox="1"/>
          <p:nvPr/>
        </p:nvSpPr>
        <p:spPr>
          <a:xfrm>
            <a:off x="9563220" y="297136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enviromatters.wikispaces.com/melting+of+the+polar+ice+cap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6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203D-2AD5-4774-87C5-04CBC255C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421E864E-CC47-4B34-B91F-FB84BAA3F69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3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525B3F1-8484-439C-8EF3-FD4A3DDC27E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outdoor, grass, nature, sky&#10;&#10;Description generated with very high confidence">
            <a:extLst>
              <a:ext uri="{FF2B5EF4-FFF2-40B4-BE49-F238E27FC236}">
                <a16:creationId xmlns:a16="http://schemas.microsoft.com/office/drawing/2014/main" id="{402310E0-6A9B-43B1-A66F-460B05076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1" b="-1"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4981E3D-0876-46C5-845F-8D4FD1E435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651" y="1731772"/>
            <a:ext cx="4700016" cy="3236976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water, outdoor, bird, lake&#10;&#10;Description generated with very high confidence">
            <a:extLst>
              <a:ext uri="{FF2B5EF4-FFF2-40B4-BE49-F238E27FC236}">
                <a16:creationId xmlns:a16="http://schemas.microsoft.com/office/drawing/2014/main" id="{1B255338-62A2-4D01-A27F-B19E380330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812" r="4526" b="1"/>
          <a:stretch/>
        </p:blipFill>
        <p:spPr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43A1A6-DC6E-4B8E-8FA7-30555CE6E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523" y="2233700"/>
            <a:ext cx="4232272" cy="1948770"/>
          </a:xfrm>
        </p:spPr>
        <p:txBody>
          <a:bodyPr anchor="t"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Physical and Chemical Changes</a:t>
            </a:r>
          </a:p>
        </p:txBody>
      </p:sp>
    </p:spTree>
    <p:extLst>
      <p:ext uri="{BB962C8B-B14F-4D97-AF65-F5344CB8AC3E}">
        <p14:creationId xmlns:p14="http://schemas.microsoft.com/office/powerpoint/2010/main" val="309207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31305F-ED43-4674-8415-EDB6768E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Objectives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47499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243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glass of orange juice&#10;&#10;Description generated with very high confidence">
            <a:extLst>
              <a:ext uri="{FF2B5EF4-FFF2-40B4-BE49-F238E27FC236}">
                <a16:creationId xmlns:a16="http://schemas.microsoft.com/office/drawing/2014/main" id="{D0197FC0-0ADA-4BFF-B4D0-5CDB0C5741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2857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71E955-82D8-46AB-8319-9D38D88C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What is a physical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979FB-7AB5-4E8E-A463-E0AB71A9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3200" dirty="0"/>
              <a:t>A physical change alters the form of a substance, but does not change it to another substance. </a:t>
            </a:r>
          </a:p>
          <a:p>
            <a:r>
              <a:rPr lang="en-US" sz="3200" dirty="0"/>
              <a:t>Example: making orange juice </a:t>
            </a:r>
          </a:p>
        </p:txBody>
      </p:sp>
    </p:spTree>
    <p:extLst>
      <p:ext uri="{BB962C8B-B14F-4D97-AF65-F5344CB8AC3E}">
        <p14:creationId xmlns:p14="http://schemas.microsoft.com/office/powerpoint/2010/main" val="7346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able, indoor, plate, wall&#10;&#10;Description generated with very high confidence">
            <a:extLst>
              <a:ext uri="{FF2B5EF4-FFF2-40B4-BE49-F238E27FC236}">
                <a16:creationId xmlns:a16="http://schemas.microsoft.com/office/drawing/2014/main" id="{325E0012-B06D-4919-A014-12F3500FD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5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06DB97-E530-4B3C-889D-539BF8B0D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US" dirty="0"/>
              <a:t>What is a chemical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9F3CF-0A7B-443F-A4B2-8EBD768B2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3200" dirty="0"/>
              <a:t>When a substance undergoes a chemical change, it is changed into a different substance with different properties. </a:t>
            </a:r>
          </a:p>
          <a:p>
            <a:r>
              <a:rPr lang="en-US" sz="3200" dirty="0"/>
              <a:t>Example: Baking a cake </a:t>
            </a:r>
          </a:p>
        </p:txBody>
      </p:sp>
    </p:spTree>
    <p:extLst>
      <p:ext uri="{BB962C8B-B14F-4D97-AF65-F5344CB8AC3E}">
        <p14:creationId xmlns:p14="http://schemas.microsoft.com/office/powerpoint/2010/main" val="224944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5BEE692-38FF-45D5-BACD-3ED0107AB1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2246" y="0"/>
            <a:ext cx="7559754" cy="6858000"/>
          </a:xfrm>
          <a:prstGeom prst="rect">
            <a:avLst/>
          </a:prstGeom>
          <a:solidFill>
            <a:srgbClr val="36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FFC0ABB7-3FF2-48CA-AF41-7C90BA14B7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2995" y="484632"/>
            <a:ext cx="670914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tall glass with a blue background&#10;&#10;Description generated with high confidence">
            <a:extLst>
              <a:ext uri="{FF2B5EF4-FFF2-40B4-BE49-F238E27FC236}">
                <a16:creationId xmlns:a16="http://schemas.microsoft.com/office/drawing/2014/main" id="{F4B9018C-A703-4012-B6C4-E194999F1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638" r="23513" b="-1"/>
          <a:stretch/>
        </p:blipFill>
        <p:spPr>
          <a:xfrm>
            <a:off x="9173937" y="827678"/>
            <a:ext cx="2315724" cy="5086759"/>
          </a:xfrm>
          <a:prstGeom prst="rect">
            <a:avLst/>
          </a:prstGeom>
        </p:spPr>
      </p:pic>
      <p:pic>
        <p:nvPicPr>
          <p:cNvPr id="11" name="Picture 10" descr="A picture containing animal, sitting, indoor&#10;&#10;Description generated with very high confidence">
            <a:extLst>
              <a:ext uri="{FF2B5EF4-FFF2-40B4-BE49-F238E27FC236}">
                <a16:creationId xmlns:a16="http://schemas.microsoft.com/office/drawing/2014/main" id="{AFA11D9B-98C0-4FA8-8317-8A7D51D1C7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861" r="-3" b="11051"/>
          <a:stretch/>
        </p:blipFill>
        <p:spPr>
          <a:xfrm>
            <a:off x="5414729" y="2989903"/>
            <a:ext cx="3603723" cy="2922096"/>
          </a:xfrm>
          <a:prstGeom prst="rect">
            <a:avLst/>
          </a:prstGeom>
        </p:spPr>
      </p:pic>
      <p:pic>
        <p:nvPicPr>
          <p:cNvPr id="5" name="Picture 4" descr="A close up of a reptile&#10;&#10;Description generated with very high confidence">
            <a:extLst>
              <a:ext uri="{FF2B5EF4-FFF2-40B4-BE49-F238E27FC236}">
                <a16:creationId xmlns:a16="http://schemas.microsoft.com/office/drawing/2014/main" id="{701F198F-C4BF-45CB-B1FA-8F1CE563C7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4504" r="-3" b="25103"/>
          <a:stretch/>
        </p:blipFill>
        <p:spPr>
          <a:xfrm>
            <a:off x="5414728" y="827678"/>
            <a:ext cx="3603723" cy="19967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66A2F8-8360-4EB8-A8D3-58BF2737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3697511" cy="1676603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5 signs of a 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99303-E6CE-428B-8A61-6B6F7ED32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13" y="2438400"/>
            <a:ext cx="3697510" cy="378541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36485C"/>
              </a:buClr>
              <a:buFont typeface="+mj-lt"/>
              <a:buAutoNum type="arabicPeriod"/>
            </a:pPr>
            <a:r>
              <a:rPr lang="en-US" sz="3600" dirty="0"/>
              <a:t>Color change </a:t>
            </a:r>
          </a:p>
          <a:p>
            <a:pPr marL="514350" indent="-514350">
              <a:buClr>
                <a:srgbClr val="36485C"/>
              </a:buClr>
              <a:buFont typeface="+mj-lt"/>
              <a:buAutoNum type="arabicPeriod"/>
            </a:pPr>
            <a:r>
              <a:rPr lang="en-US" sz="3600" dirty="0"/>
              <a:t>Precipitation </a:t>
            </a:r>
          </a:p>
        </p:txBody>
      </p:sp>
    </p:spTree>
    <p:extLst>
      <p:ext uri="{BB962C8B-B14F-4D97-AF65-F5344CB8AC3E}">
        <p14:creationId xmlns:p14="http://schemas.microsoft.com/office/powerpoint/2010/main" val="274624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D60ECE-8986-45DC-B7FE-EC7699B46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964194-5878-40D2-8EC0-DDC58387FA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898FA-958D-4223-83EE-61E025766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1733" y="442201"/>
            <a:ext cx="3835488" cy="4037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86560C-140B-4651-BB59-15E8A17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Precipitation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432D8-B433-4B10-B128-7F18248E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3200" dirty="0"/>
              <a:t>Precipitation: the solid that forms from a solution during a chemical reaction. </a:t>
            </a:r>
          </a:p>
          <a:p>
            <a:r>
              <a:rPr lang="en-US" sz="3200" dirty="0"/>
              <a:t>It look like a cloudy solid in an other clear solution. </a:t>
            </a:r>
          </a:p>
        </p:txBody>
      </p:sp>
    </p:spTree>
    <p:extLst>
      <p:ext uri="{BB962C8B-B14F-4D97-AF65-F5344CB8AC3E}">
        <p14:creationId xmlns:p14="http://schemas.microsoft.com/office/powerpoint/2010/main" val="32578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EEE8F11-3582-44B7-9869-F2D26D7DD9D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1B2B49-7142-4CA8-A929-4671548E6A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blurry photo of a fire oven&#10;&#10;Description generated with high confidence">
            <a:extLst>
              <a:ext uri="{FF2B5EF4-FFF2-40B4-BE49-F238E27FC236}">
                <a16:creationId xmlns:a16="http://schemas.microsoft.com/office/drawing/2014/main" id="{70087C59-375F-410D-A2B2-FEBFC031E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886" r="17616" b="3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7" descr="A picture containing table, cup, glass, food&#10;&#10;Description generated with very high confidence">
            <a:extLst>
              <a:ext uri="{FF2B5EF4-FFF2-40B4-BE49-F238E27FC236}">
                <a16:creationId xmlns:a16="http://schemas.microsoft.com/office/drawing/2014/main" id="{C4DBC2B6-8C37-4F4A-9730-864AB656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332" r="-3" b="-3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5" name="Picture 4" descr="Fireworks in the sky&#10;&#10;Description generated with very high confidence">
            <a:extLst>
              <a:ext uri="{FF2B5EF4-FFF2-40B4-BE49-F238E27FC236}">
                <a16:creationId xmlns:a16="http://schemas.microsoft.com/office/drawing/2014/main" id="{915779BA-99E3-4EF0-ABBB-FBA3B10A9B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4464" r="11660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6F48DB-50ED-43E6-A5E9-609C9B40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 dirty="0"/>
              <a:t>5 signs of a chemical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F607-6C48-4453-B2A3-0F83AB391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/>
              <a:t>3. Gas production </a:t>
            </a:r>
          </a:p>
          <a:p>
            <a:pPr marL="0" indent="0">
              <a:buNone/>
            </a:pPr>
            <a:r>
              <a:rPr lang="en-US" sz="3600" dirty="0"/>
              <a:t>4. Temperature change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F0995-4769-4305-BDB5-C5E3AAA87DCE}"/>
              </a:ext>
            </a:extLst>
          </p:cNvPr>
          <p:cNvSpPr txBox="1"/>
          <p:nvPr/>
        </p:nvSpPr>
        <p:spPr>
          <a:xfrm>
            <a:off x="9865722" y="6870700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nuic.deviantart.com/art/Fireworks-269800551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d/3.0/"/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1DAF62-EC11-4737-82E0-551ABF81187D}"/>
              </a:ext>
            </a:extLst>
          </p:cNvPr>
          <p:cNvSpPr txBox="1"/>
          <p:nvPr/>
        </p:nvSpPr>
        <p:spPr>
          <a:xfrm>
            <a:off x="7393695" y="6870700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aftermathmagazine.blogspot.com/2009/01/mentos-and-diet-coke-truth-revealed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nc-nd/2.5/"/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D7D477-5D5B-4415-9A79-1562CA958F1A}"/>
              </a:ext>
            </a:extLst>
          </p:cNvPr>
          <p:cNvSpPr txBox="1"/>
          <p:nvPr/>
        </p:nvSpPr>
        <p:spPr>
          <a:xfrm>
            <a:off x="5085175" y="6870700"/>
            <a:ext cx="229582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chragerscience5.wikispaces.com/Physical+and+Chemical+Change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64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383B190-6BFB-422F-B667-06B7B25F096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28E597-4AF8-4D69-A9AB-A1EDC6156B0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writing implement, stationary, object&#10;&#10;Description generated with high confidence">
            <a:extLst>
              <a:ext uri="{FF2B5EF4-FFF2-40B4-BE49-F238E27FC236}">
                <a16:creationId xmlns:a16="http://schemas.microsoft.com/office/drawing/2014/main" id="{731805FB-956C-4A42-B162-DDED9EAF4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906" r="-3" b="372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8" name="Picture 7" descr="A picture containing building, outdoor, sky&#10;&#10;Description generated with very high confidence">
            <a:extLst>
              <a:ext uri="{FF2B5EF4-FFF2-40B4-BE49-F238E27FC236}">
                <a16:creationId xmlns:a16="http://schemas.microsoft.com/office/drawing/2014/main" id="{E6FEA007-2A86-403A-8ACC-4BF99FA3F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760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pic>
        <p:nvPicPr>
          <p:cNvPr id="11" name="Picture 10" descr="A candle that is lit up at night&#10;&#10;Description generated with high confidence">
            <a:extLst>
              <a:ext uri="{FF2B5EF4-FFF2-40B4-BE49-F238E27FC236}">
                <a16:creationId xmlns:a16="http://schemas.microsoft.com/office/drawing/2014/main" id="{DD32F470-1FC8-44FF-8211-B3DC62643A0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6804" r="2460" b="-2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30ECE0-8772-4B3E-B189-66706480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 signs of a chemical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C6763-FF1A-41A6-B3E2-37FAD4886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821" y="5550568"/>
            <a:ext cx="6465286" cy="9272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5. Changes in characteristic properties (odor, light given off) </a:t>
            </a:r>
          </a:p>
        </p:txBody>
      </p:sp>
    </p:spTree>
    <p:extLst>
      <p:ext uri="{BB962C8B-B14F-4D97-AF65-F5344CB8AC3E}">
        <p14:creationId xmlns:p14="http://schemas.microsoft.com/office/powerpoint/2010/main" val="246953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311</Words>
  <Application>Microsoft Office PowerPoint</Application>
  <PresentationFormat>Widescreen</PresentationFormat>
  <Paragraphs>54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Bellwork #1 – 02/13/18</vt:lpstr>
      <vt:lpstr>Physical and Chemical Changes</vt:lpstr>
      <vt:lpstr>Objectives </vt:lpstr>
      <vt:lpstr>What is a physical change?</vt:lpstr>
      <vt:lpstr>What is a chemical change?</vt:lpstr>
      <vt:lpstr>5 signs of a chemical change</vt:lpstr>
      <vt:lpstr>Precipitation </vt:lpstr>
      <vt:lpstr>5 signs of a chemical change</vt:lpstr>
      <vt:lpstr>5 signs of a chemical change </vt:lpstr>
      <vt:lpstr>Chemical or Physical Change? Write in notebook</vt:lpstr>
      <vt:lpstr>Ice Melting: Physical Change  How?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Chemical Changes</dc:title>
  <dc:creator>Megan Murphy</dc:creator>
  <cp:lastModifiedBy>Megan Murphy</cp:lastModifiedBy>
  <cp:revision>8</cp:revision>
  <dcterms:created xsi:type="dcterms:W3CDTF">2018-02-13T01:45:08Z</dcterms:created>
  <dcterms:modified xsi:type="dcterms:W3CDTF">2018-02-13T02:53:05Z</dcterms:modified>
</cp:coreProperties>
</file>