
<file path=[Content_Types].xml><?xml version="1.0" encoding="utf-8"?>
<Types xmlns="http://schemas.openxmlformats.org/package/2006/content-types">
  <Default Extension="png" ContentType="image/png"/>
  <Default Extension="JPG&amp;ehk=3NQG2zw7Te" ContentType="image/jpeg"/>
  <Default Extension="jpg&amp;ehk=" ContentType="image/jpeg"/>
  <Default Extension="wmf" ContentType="image/x-wmf"/>
  <Default Extension="jpeg" ContentType="image/jpeg"/>
  <Default Extension="rels" ContentType="application/vnd.openxmlformats-package.relationships+xml"/>
  <Default Extension="xml" ContentType="application/xml"/>
  <Default Extension="wav" ContentType="audio/x-wav"/>
  <Default Extension="jpg&amp;ehk=3rWxqe00dqn" ContentType="image/jpeg"/>
  <Default Extension="jpg&amp;ehk=oghZ8Cu0bs0TTxH0ZyrfsA&amp;r=0&amp;pid=OfficeInsert" ContentType="image/jpeg"/>
  <Default Extension="png&amp;ehk=NNfBafkYeb0sXqfrLDghOA&amp;r=0&amp;pid=OfficeInsert"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7" r:id="rId2"/>
    <p:sldId id="256" r:id="rId3"/>
    <p:sldId id="258" r:id="rId4"/>
    <p:sldId id="284"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6" r:id="rId18"/>
    <p:sldId id="271" r:id="rId19"/>
    <p:sldId id="282" r:id="rId20"/>
    <p:sldId id="277" r:id="rId21"/>
    <p:sldId id="278" r:id="rId22"/>
    <p:sldId id="279" r:id="rId23"/>
    <p:sldId id="280" r:id="rId24"/>
    <p:sldId id="281" r:id="rId25"/>
    <p:sldId id="272" r:id="rId26"/>
    <p:sldId id="273" r:id="rId27"/>
    <p:sldId id="274"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0" d="100"/>
          <a:sy n="90" d="100"/>
        </p:scale>
        <p:origin x="4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B6FDF-4B6C-4604-9550-FDC804BBBD57}" type="doc">
      <dgm:prSet loTypeId="urn:microsoft.com/office/officeart/2016/7/layout/BasicLinearProcessNumbered" loCatId="process" qsTypeId="urn:microsoft.com/office/officeart/2005/8/quickstyle/simple1" qsCatId="simple" csTypeId="urn:microsoft.com/office/officeart/2005/8/colors/accent0_3" csCatId="mainScheme"/>
      <dgm:spPr/>
      <dgm:t>
        <a:bodyPr/>
        <a:lstStyle/>
        <a:p>
          <a:endParaRPr lang="en-US"/>
        </a:p>
      </dgm:t>
    </dgm:pt>
    <dgm:pt modelId="{7FA69458-CD0E-4B66-A1A6-CCA52A33E64D}">
      <dgm:prSet/>
      <dgm:spPr/>
      <dgm:t>
        <a:bodyPr/>
        <a:lstStyle/>
        <a:p>
          <a:r>
            <a:rPr lang="en-US" baseline="0"/>
            <a:t>Describe the relationship between pressure and fluid speed. </a:t>
          </a:r>
          <a:endParaRPr lang="en-US"/>
        </a:p>
      </dgm:t>
    </dgm:pt>
    <dgm:pt modelId="{840B989E-39D9-47AF-8881-1A855576F93C}" type="parTrans" cxnId="{C29A8804-F85F-4043-8EDB-A6A4CA710E29}">
      <dgm:prSet/>
      <dgm:spPr/>
      <dgm:t>
        <a:bodyPr/>
        <a:lstStyle/>
        <a:p>
          <a:endParaRPr lang="en-US"/>
        </a:p>
      </dgm:t>
    </dgm:pt>
    <dgm:pt modelId="{34916666-D9C2-410C-9BBA-97238DFC7CAB}" type="sibTrans" cxnId="{C29A8804-F85F-4043-8EDB-A6A4CA710E29}">
      <dgm:prSet phldrT="1" phldr="0"/>
      <dgm:spPr/>
      <dgm:t>
        <a:bodyPr/>
        <a:lstStyle/>
        <a:p>
          <a:r>
            <a:rPr lang="en-US"/>
            <a:t>1</a:t>
          </a:r>
        </a:p>
      </dgm:t>
    </dgm:pt>
    <dgm:pt modelId="{FF1AEAA3-8232-4159-B238-2FE91EDD04B3}">
      <dgm:prSet/>
      <dgm:spPr/>
      <dgm:t>
        <a:bodyPr/>
        <a:lstStyle/>
        <a:p>
          <a:r>
            <a:rPr lang="en-US" baseline="0"/>
            <a:t>Calculate the force and pressure with given variables. </a:t>
          </a:r>
          <a:endParaRPr lang="en-US"/>
        </a:p>
      </dgm:t>
    </dgm:pt>
    <dgm:pt modelId="{C1ECF332-1916-4B66-95B4-CE654B390B42}" type="parTrans" cxnId="{20038CE6-9738-4227-B533-0818BCD51DC0}">
      <dgm:prSet/>
      <dgm:spPr/>
      <dgm:t>
        <a:bodyPr/>
        <a:lstStyle/>
        <a:p>
          <a:endParaRPr lang="en-US"/>
        </a:p>
      </dgm:t>
    </dgm:pt>
    <dgm:pt modelId="{E2878D9D-A9C9-4074-96E5-DF39FF4BB968}" type="sibTrans" cxnId="{20038CE6-9738-4227-B533-0818BCD51DC0}">
      <dgm:prSet phldrT="2" phldr="0"/>
      <dgm:spPr/>
      <dgm:t>
        <a:bodyPr/>
        <a:lstStyle/>
        <a:p>
          <a:r>
            <a:rPr lang="en-US"/>
            <a:t>2</a:t>
          </a:r>
        </a:p>
      </dgm:t>
    </dgm:pt>
    <dgm:pt modelId="{173CB480-A6C5-4B0A-8EE2-2747D31006CD}">
      <dgm:prSet/>
      <dgm:spPr/>
      <dgm:t>
        <a:bodyPr/>
        <a:lstStyle/>
        <a:p>
          <a:r>
            <a:rPr lang="en-US" baseline="0"/>
            <a:t>Explain how surface area contributes to pressure</a:t>
          </a:r>
          <a:endParaRPr lang="en-US"/>
        </a:p>
      </dgm:t>
    </dgm:pt>
    <dgm:pt modelId="{413860FB-C735-424F-858F-FBE6CA5DBAE0}" type="parTrans" cxnId="{82D20C94-F357-4153-949E-CCCCEAC49296}">
      <dgm:prSet/>
      <dgm:spPr/>
      <dgm:t>
        <a:bodyPr/>
        <a:lstStyle/>
        <a:p>
          <a:endParaRPr lang="en-US"/>
        </a:p>
      </dgm:t>
    </dgm:pt>
    <dgm:pt modelId="{B1AA6E17-6473-487C-8F41-FDFC590EB26E}" type="sibTrans" cxnId="{82D20C94-F357-4153-949E-CCCCEAC49296}">
      <dgm:prSet phldrT="3" phldr="0"/>
      <dgm:spPr/>
      <dgm:t>
        <a:bodyPr/>
        <a:lstStyle/>
        <a:p>
          <a:r>
            <a:rPr lang="en-US"/>
            <a:t>3</a:t>
          </a:r>
        </a:p>
      </dgm:t>
    </dgm:pt>
    <dgm:pt modelId="{6EC7977B-6CEB-4A09-9BF9-63DBD4A2CE0F}" type="pres">
      <dgm:prSet presAssocID="{12CB6FDF-4B6C-4604-9550-FDC804BBBD57}" presName="Name0" presStyleCnt="0">
        <dgm:presLayoutVars>
          <dgm:animLvl val="lvl"/>
          <dgm:resizeHandles val="exact"/>
        </dgm:presLayoutVars>
      </dgm:prSet>
      <dgm:spPr/>
    </dgm:pt>
    <dgm:pt modelId="{49ED959E-E752-4700-B316-B7D21AC7BD7F}" type="pres">
      <dgm:prSet presAssocID="{7FA69458-CD0E-4B66-A1A6-CCA52A33E64D}" presName="compositeNode" presStyleCnt="0">
        <dgm:presLayoutVars>
          <dgm:bulletEnabled val="1"/>
        </dgm:presLayoutVars>
      </dgm:prSet>
      <dgm:spPr/>
    </dgm:pt>
    <dgm:pt modelId="{E09BED2C-520E-4927-B670-9182B0C8E141}" type="pres">
      <dgm:prSet presAssocID="{7FA69458-CD0E-4B66-A1A6-CCA52A33E64D}" presName="bgRect" presStyleLbl="bgAccFollowNode1" presStyleIdx="0" presStyleCnt="3"/>
      <dgm:spPr/>
    </dgm:pt>
    <dgm:pt modelId="{A6B88D44-885C-46FC-A2F1-8FD90BBF7AA9}" type="pres">
      <dgm:prSet presAssocID="{34916666-D9C2-410C-9BBA-97238DFC7CAB}" presName="sibTransNodeCircle" presStyleLbl="alignNode1" presStyleIdx="0" presStyleCnt="6">
        <dgm:presLayoutVars>
          <dgm:chMax val="0"/>
          <dgm:bulletEnabled/>
        </dgm:presLayoutVars>
      </dgm:prSet>
      <dgm:spPr/>
    </dgm:pt>
    <dgm:pt modelId="{E3B05A2E-9AFC-41B6-B207-30D116E2F76E}" type="pres">
      <dgm:prSet presAssocID="{7FA69458-CD0E-4B66-A1A6-CCA52A33E64D}" presName="bottomLine" presStyleLbl="alignNode1" presStyleIdx="1" presStyleCnt="6">
        <dgm:presLayoutVars/>
      </dgm:prSet>
      <dgm:spPr/>
    </dgm:pt>
    <dgm:pt modelId="{EE5DD24D-AF26-462C-A4AB-79110D51FD71}" type="pres">
      <dgm:prSet presAssocID="{7FA69458-CD0E-4B66-A1A6-CCA52A33E64D}" presName="nodeText" presStyleLbl="bgAccFollowNode1" presStyleIdx="0" presStyleCnt="3">
        <dgm:presLayoutVars>
          <dgm:bulletEnabled val="1"/>
        </dgm:presLayoutVars>
      </dgm:prSet>
      <dgm:spPr/>
    </dgm:pt>
    <dgm:pt modelId="{73445A8D-CBE8-48E9-999A-7CE1FE4A8EAB}" type="pres">
      <dgm:prSet presAssocID="{34916666-D9C2-410C-9BBA-97238DFC7CAB}" presName="sibTrans" presStyleCnt="0"/>
      <dgm:spPr/>
    </dgm:pt>
    <dgm:pt modelId="{F36B5EF1-253B-429E-B3E6-3C30D48F63FA}" type="pres">
      <dgm:prSet presAssocID="{FF1AEAA3-8232-4159-B238-2FE91EDD04B3}" presName="compositeNode" presStyleCnt="0">
        <dgm:presLayoutVars>
          <dgm:bulletEnabled val="1"/>
        </dgm:presLayoutVars>
      </dgm:prSet>
      <dgm:spPr/>
    </dgm:pt>
    <dgm:pt modelId="{3664AD3E-B1E9-4844-BC94-1DAA51A56187}" type="pres">
      <dgm:prSet presAssocID="{FF1AEAA3-8232-4159-B238-2FE91EDD04B3}" presName="bgRect" presStyleLbl="bgAccFollowNode1" presStyleIdx="1" presStyleCnt="3"/>
      <dgm:spPr/>
    </dgm:pt>
    <dgm:pt modelId="{BB341032-2F4C-439F-A2D4-5ECDBEA0FD2F}" type="pres">
      <dgm:prSet presAssocID="{E2878D9D-A9C9-4074-96E5-DF39FF4BB968}" presName="sibTransNodeCircle" presStyleLbl="alignNode1" presStyleIdx="2" presStyleCnt="6">
        <dgm:presLayoutVars>
          <dgm:chMax val="0"/>
          <dgm:bulletEnabled/>
        </dgm:presLayoutVars>
      </dgm:prSet>
      <dgm:spPr/>
    </dgm:pt>
    <dgm:pt modelId="{A6403780-8700-4527-AA35-0B4A3F9A3BAC}" type="pres">
      <dgm:prSet presAssocID="{FF1AEAA3-8232-4159-B238-2FE91EDD04B3}" presName="bottomLine" presStyleLbl="alignNode1" presStyleIdx="3" presStyleCnt="6">
        <dgm:presLayoutVars/>
      </dgm:prSet>
      <dgm:spPr/>
    </dgm:pt>
    <dgm:pt modelId="{ED149A29-1080-4EB7-AE10-D32976D6C330}" type="pres">
      <dgm:prSet presAssocID="{FF1AEAA3-8232-4159-B238-2FE91EDD04B3}" presName="nodeText" presStyleLbl="bgAccFollowNode1" presStyleIdx="1" presStyleCnt="3">
        <dgm:presLayoutVars>
          <dgm:bulletEnabled val="1"/>
        </dgm:presLayoutVars>
      </dgm:prSet>
      <dgm:spPr/>
    </dgm:pt>
    <dgm:pt modelId="{27E2FCA5-8CE2-4A0F-8EFD-3C62BA1CFF6F}" type="pres">
      <dgm:prSet presAssocID="{E2878D9D-A9C9-4074-96E5-DF39FF4BB968}" presName="sibTrans" presStyleCnt="0"/>
      <dgm:spPr/>
    </dgm:pt>
    <dgm:pt modelId="{6CFA2122-544E-4B86-B9C3-D3D428481470}" type="pres">
      <dgm:prSet presAssocID="{173CB480-A6C5-4B0A-8EE2-2747D31006CD}" presName="compositeNode" presStyleCnt="0">
        <dgm:presLayoutVars>
          <dgm:bulletEnabled val="1"/>
        </dgm:presLayoutVars>
      </dgm:prSet>
      <dgm:spPr/>
    </dgm:pt>
    <dgm:pt modelId="{585335BC-0BFA-4E96-A888-A974D7079782}" type="pres">
      <dgm:prSet presAssocID="{173CB480-A6C5-4B0A-8EE2-2747D31006CD}" presName="bgRect" presStyleLbl="bgAccFollowNode1" presStyleIdx="2" presStyleCnt="3"/>
      <dgm:spPr/>
    </dgm:pt>
    <dgm:pt modelId="{FC5AB106-D1F0-45A5-B630-7F893FECEC14}" type="pres">
      <dgm:prSet presAssocID="{B1AA6E17-6473-487C-8F41-FDFC590EB26E}" presName="sibTransNodeCircle" presStyleLbl="alignNode1" presStyleIdx="4" presStyleCnt="6">
        <dgm:presLayoutVars>
          <dgm:chMax val="0"/>
          <dgm:bulletEnabled/>
        </dgm:presLayoutVars>
      </dgm:prSet>
      <dgm:spPr/>
    </dgm:pt>
    <dgm:pt modelId="{0A08A1F2-853A-4177-AA98-66E0DF865C29}" type="pres">
      <dgm:prSet presAssocID="{173CB480-A6C5-4B0A-8EE2-2747D31006CD}" presName="bottomLine" presStyleLbl="alignNode1" presStyleIdx="5" presStyleCnt="6">
        <dgm:presLayoutVars/>
      </dgm:prSet>
      <dgm:spPr/>
    </dgm:pt>
    <dgm:pt modelId="{D78434A5-806D-4B18-9E9A-00E2ADD5EF27}" type="pres">
      <dgm:prSet presAssocID="{173CB480-A6C5-4B0A-8EE2-2747D31006CD}" presName="nodeText" presStyleLbl="bgAccFollowNode1" presStyleIdx="2" presStyleCnt="3">
        <dgm:presLayoutVars>
          <dgm:bulletEnabled val="1"/>
        </dgm:presLayoutVars>
      </dgm:prSet>
      <dgm:spPr/>
    </dgm:pt>
  </dgm:ptLst>
  <dgm:cxnLst>
    <dgm:cxn modelId="{C29A8804-F85F-4043-8EDB-A6A4CA710E29}" srcId="{12CB6FDF-4B6C-4604-9550-FDC804BBBD57}" destId="{7FA69458-CD0E-4B66-A1A6-CCA52A33E64D}" srcOrd="0" destOrd="0" parTransId="{840B989E-39D9-47AF-8881-1A855576F93C}" sibTransId="{34916666-D9C2-410C-9BBA-97238DFC7CAB}"/>
    <dgm:cxn modelId="{5499A30C-33CB-4769-8DF9-035F007E10A9}" type="presOf" srcId="{FF1AEAA3-8232-4159-B238-2FE91EDD04B3}" destId="{3664AD3E-B1E9-4844-BC94-1DAA51A56187}" srcOrd="0" destOrd="0" presId="urn:microsoft.com/office/officeart/2016/7/layout/BasicLinearProcessNumbered"/>
    <dgm:cxn modelId="{62339812-5649-4C75-982D-8691BF084B27}" type="presOf" srcId="{34916666-D9C2-410C-9BBA-97238DFC7CAB}" destId="{A6B88D44-885C-46FC-A2F1-8FD90BBF7AA9}" srcOrd="0" destOrd="0" presId="urn:microsoft.com/office/officeart/2016/7/layout/BasicLinearProcessNumbered"/>
    <dgm:cxn modelId="{3352E449-B55C-4F72-B9BC-9A16FE77017D}" type="presOf" srcId="{12CB6FDF-4B6C-4604-9550-FDC804BBBD57}" destId="{6EC7977B-6CEB-4A09-9BF9-63DBD4A2CE0F}" srcOrd="0" destOrd="0" presId="urn:microsoft.com/office/officeart/2016/7/layout/BasicLinearProcessNumbered"/>
    <dgm:cxn modelId="{4D92F94B-7EF6-4B95-BE2F-69BA71D559FC}" type="presOf" srcId="{173CB480-A6C5-4B0A-8EE2-2747D31006CD}" destId="{D78434A5-806D-4B18-9E9A-00E2ADD5EF27}" srcOrd="1" destOrd="0" presId="urn:microsoft.com/office/officeart/2016/7/layout/BasicLinearProcessNumbered"/>
    <dgm:cxn modelId="{48955383-4D43-4B90-BEC3-1849CF341695}" type="presOf" srcId="{173CB480-A6C5-4B0A-8EE2-2747D31006CD}" destId="{585335BC-0BFA-4E96-A888-A974D7079782}" srcOrd="0" destOrd="0" presId="urn:microsoft.com/office/officeart/2016/7/layout/BasicLinearProcessNumbered"/>
    <dgm:cxn modelId="{4C352B86-F793-4F2F-A4B9-B70A5B62EF93}" type="presOf" srcId="{FF1AEAA3-8232-4159-B238-2FE91EDD04B3}" destId="{ED149A29-1080-4EB7-AE10-D32976D6C330}" srcOrd="1" destOrd="0" presId="urn:microsoft.com/office/officeart/2016/7/layout/BasicLinearProcessNumbered"/>
    <dgm:cxn modelId="{82D20C94-F357-4153-949E-CCCCEAC49296}" srcId="{12CB6FDF-4B6C-4604-9550-FDC804BBBD57}" destId="{173CB480-A6C5-4B0A-8EE2-2747D31006CD}" srcOrd="2" destOrd="0" parTransId="{413860FB-C735-424F-858F-FBE6CA5DBAE0}" sibTransId="{B1AA6E17-6473-487C-8F41-FDFC590EB26E}"/>
    <dgm:cxn modelId="{3259469B-0D5D-4BA6-BC23-1E8F2B24B9E1}" type="presOf" srcId="{E2878D9D-A9C9-4074-96E5-DF39FF4BB968}" destId="{BB341032-2F4C-439F-A2D4-5ECDBEA0FD2F}" srcOrd="0" destOrd="0" presId="urn:microsoft.com/office/officeart/2016/7/layout/BasicLinearProcessNumbered"/>
    <dgm:cxn modelId="{F7D0D5AB-5A44-4F61-9362-D490BB629C8C}" type="presOf" srcId="{7FA69458-CD0E-4B66-A1A6-CCA52A33E64D}" destId="{EE5DD24D-AF26-462C-A4AB-79110D51FD71}" srcOrd="1" destOrd="0" presId="urn:microsoft.com/office/officeart/2016/7/layout/BasicLinearProcessNumbered"/>
    <dgm:cxn modelId="{31D6C9C9-0629-4446-A563-1584D5DD358A}" type="presOf" srcId="{7FA69458-CD0E-4B66-A1A6-CCA52A33E64D}" destId="{E09BED2C-520E-4927-B670-9182B0C8E141}" srcOrd="0" destOrd="0" presId="urn:microsoft.com/office/officeart/2016/7/layout/BasicLinearProcessNumbered"/>
    <dgm:cxn modelId="{CED390DA-C9DD-4633-A26E-02CB31F7DFAE}" type="presOf" srcId="{B1AA6E17-6473-487C-8F41-FDFC590EB26E}" destId="{FC5AB106-D1F0-45A5-B630-7F893FECEC14}" srcOrd="0" destOrd="0" presId="urn:microsoft.com/office/officeart/2016/7/layout/BasicLinearProcessNumbered"/>
    <dgm:cxn modelId="{20038CE6-9738-4227-B533-0818BCD51DC0}" srcId="{12CB6FDF-4B6C-4604-9550-FDC804BBBD57}" destId="{FF1AEAA3-8232-4159-B238-2FE91EDD04B3}" srcOrd="1" destOrd="0" parTransId="{C1ECF332-1916-4B66-95B4-CE654B390B42}" sibTransId="{E2878D9D-A9C9-4074-96E5-DF39FF4BB968}"/>
    <dgm:cxn modelId="{2546DA7E-0E17-4FAD-B065-16A957DC36F8}" type="presParOf" srcId="{6EC7977B-6CEB-4A09-9BF9-63DBD4A2CE0F}" destId="{49ED959E-E752-4700-B316-B7D21AC7BD7F}" srcOrd="0" destOrd="0" presId="urn:microsoft.com/office/officeart/2016/7/layout/BasicLinearProcessNumbered"/>
    <dgm:cxn modelId="{F4F0E1F5-7611-4E09-BDA3-AAC2E1AD4777}" type="presParOf" srcId="{49ED959E-E752-4700-B316-B7D21AC7BD7F}" destId="{E09BED2C-520E-4927-B670-9182B0C8E141}" srcOrd="0" destOrd="0" presId="urn:microsoft.com/office/officeart/2016/7/layout/BasicLinearProcessNumbered"/>
    <dgm:cxn modelId="{29C17DDB-C08B-4FA1-93F2-F89C0D2A4AD9}" type="presParOf" srcId="{49ED959E-E752-4700-B316-B7D21AC7BD7F}" destId="{A6B88D44-885C-46FC-A2F1-8FD90BBF7AA9}" srcOrd="1" destOrd="0" presId="urn:microsoft.com/office/officeart/2016/7/layout/BasicLinearProcessNumbered"/>
    <dgm:cxn modelId="{3BEE2EE5-AA6C-4FD3-8C6D-02F9C6BB0C92}" type="presParOf" srcId="{49ED959E-E752-4700-B316-B7D21AC7BD7F}" destId="{E3B05A2E-9AFC-41B6-B207-30D116E2F76E}" srcOrd="2" destOrd="0" presId="urn:microsoft.com/office/officeart/2016/7/layout/BasicLinearProcessNumbered"/>
    <dgm:cxn modelId="{804F7261-C1A8-49E1-B0A7-23FE4D2C2962}" type="presParOf" srcId="{49ED959E-E752-4700-B316-B7D21AC7BD7F}" destId="{EE5DD24D-AF26-462C-A4AB-79110D51FD71}" srcOrd="3" destOrd="0" presId="urn:microsoft.com/office/officeart/2016/7/layout/BasicLinearProcessNumbered"/>
    <dgm:cxn modelId="{BC8260F6-FD4A-4851-B48B-38E89DD9178E}" type="presParOf" srcId="{6EC7977B-6CEB-4A09-9BF9-63DBD4A2CE0F}" destId="{73445A8D-CBE8-48E9-999A-7CE1FE4A8EAB}" srcOrd="1" destOrd="0" presId="urn:microsoft.com/office/officeart/2016/7/layout/BasicLinearProcessNumbered"/>
    <dgm:cxn modelId="{2EF345B7-C908-4AF2-B4A0-D041072954B8}" type="presParOf" srcId="{6EC7977B-6CEB-4A09-9BF9-63DBD4A2CE0F}" destId="{F36B5EF1-253B-429E-B3E6-3C30D48F63FA}" srcOrd="2" destOrd="0" presId="urn:microsoft.com/office/officeart/2016/7/layout/BasicLinearProcessNumbered"/>
    <dgm:cxn modelId="{382D792D-8217-4559-B180-4B1FF0DDF7D8}" type="presParOf" srcId="{F36B5EF1-253B-429E-B3E6-3C30D48F63FA}" destId="{3664AD3E-B1E9-4844-BC94-1DAA51A56187}" srcOrd="0" destOrd="0" presId="urn:microsoft.com/office/officeart/2016/7/layout/BasicLinearProcessNumbered"/>
    <dgm:cxn modelId="{2E1D55E4-996C-48AC-BFF3-16B517BAE0FB}" type="presParOf" srcId="{F36B5EF1-253B-429E-B3E6-3C30D48F63FA}" destId="{BB341032-2F4C-439F-A2D4-5ECDBEA0FD2F}" srcOrd="1" destOrd="0" presId="urn:microsoft.com/office/officeart/2016/7/layout/BasicLinearProcessNumbered"/>
    <dgm:cxn modelId="{F859773B-44E1-4CE7-8482-16C0F7EB1BFE}" type="presParOf" srcId="{F36B5EF1-253B-429E-B3E6-3C30D48F63FA}" destId="{A6403780-8700-4527-AA35-0B4A3F9A3BAC}" srcOrd="2" destOrd="0" presId="urn:microsoft.com/office/officeart/2016/7/layout/BasicLinearProcessNumbered"/>
    <dgm:cxn modelId="{6163232E-4856-4459-80B2-7795CD4BBDBB}" type="presParOf" srcId="{F36B5EF1-253B-429E-B3E6-3C30D48F63FA}" destId="{ED149A29-1080-4EB7-AE10-D32976D6C330}" srcOrd="3" destOrd="0" presId="urn:microsoft.com/office/officeart/2016/7/layout/BasicLinearProcessNumbered"/>
    <dgm:cxn modelId="{3C06AEC6-0263-45AD-9678-636C32796C85}" type="presParOf" srcId="{6EC7977B-6CEB-4A09-9BF9-63DBD4A2CE0F}" destId="{27E2FCA5-8CE2-4A0F-8EFD-3C62BA1CFF6F}" srcOrd="3" destOrd="0" presId="urn:microsoft.com/office/officeart/2016/7/layout/BasicLinearProcessNumbered"/>
    <dgm:cxn modelId="{0BAE8A41-F0BF-4130-942B-6DB8E94D92A4}" type="presParOf" srcId="{6EC7977B-6CEB-4A09-9BF9-63DBD4A2CE0F}" destId="{6CFA2122-544E-4B86-B9C3-D3D428481470}" srcOrd="4" destOrd="0" presId="urn:microsoft.com/office/officeart/2016/7/layout/BasicLinearProcessNumbered"/>
    <dgm:cxn modelId="{0911E2A5-9F93-4007-A931-3D9525C9AFBB}" type="presParOf" srcId="{6CFA2122-544E-4B86-B9C3-D3D428481470}" destId="{585335BC-0BFA-4E96-A888-A974D7079782}" srcOrd="0" destOrd="0" presId="urn:microsoft.com/office/officeart/2016/7/layout/BasicLinearProcessNumbered"/>
    <dgm:cxn modelId="{8BFE90A6-F67F-4822-9A65-545963DD8830}" type="presParOf" srcId="{6CFA2122-544E-4B86-B9C3-D3D428481470}" destId="{FC5AB106-D1F0-45A5-B630-7F893FECEC14}" srcOrd="1" destOrd="0" presId="urn:microsoft.com/office/officeart/2016/7/layout/BasicLinearProcessNumbered"/>
    <dgm:cxn modelId="{4D69E9F1-7AB2-4F4C-A582-CBB3C49F137D}" type="presParOf" srcId="{6CFA2122-544E-4B86-B9C3-D3D428481470}" destId="{0A08A1F2-853A-4177-AA98-66E0DF865C29}" srcOrd="2" destOrd="0" presId="urn:microsoft.com/office/officeart/2016/7/layout/BasicLinearProcessNumbered"/>
    <dgm:cxn modelId="{957046F6-C871-4416-A1C6-9B01123ADB6B}" type="presParOf" srcId="{6CFA2122-544E-4B86-B9C3-D3D428481470}" destId="{D78434A5-806D-4B18-9E9A-00E2ADD5EF2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BED2C-520E-4927-B670-9182B0C8E141}">
      <dsp:nvSpPr>
        <dsp:cNvPr id="0" name=""/>
        <dsp:cNvSpPr/>
      </dsp:nvSpPr>
      <dsp:spPr>
        <a:xfrm>
          <a:off x="0" y="0"/>
          <a:ext cx="3238500" cy="3029067"/>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486" tIns="330200" rIns="252486" bIns="330200" numCol="1" spcCol="1270" anchor="t" anchorCtr="0">
          <a:noAutofit/>
        </a:bodyPr>
        <a:lstStyle/>
        <a:p>
          <a:pPr marL="0" lvl="0" indent="0" algn="l" defTabSz="1022350">
            <a:lnSpc>
              <a:spcPct val="90000"/>
            </a:lnSpc>
            <a:spcBef>
              <a:spcPct val="0"/>
            </a:spcBef>
            <a:spcAft>
              <a:spcPct val="35000"/>
            </a:spcAft>
            <a:buNone/>
          </a:pPr>
          <a:r>
            <a:rPr lang="en-US" sz="2300" kern="1200" baseline="0"/>
            <a:t>Describe the relationship between pressure and fluid speed. </a:t>
          </a:r>
          <a:endParaRPr lang="en-US" sz="2300" kern="1200"/>
        </a:p>
      </dsp:txBody>
      <dsp:txXfrm>
        <a:off x="0" y="1151045"/>
        <a:ext cx="3238500" cy="1817440"/>
      </dsp:txXfrm>
    </dsp:sp>
    <dsp:sp modelId="{A6B88D44-885C-46FC-A2F1-8FD90BBF7AA9}">
      <dsp:nvSpPr>
        <dsp:cNvPr id="0" name=""/>
        <dsp:cNvSpPr/>
      </dsp:nvSpPr>
      <dsp:spPr>
        <a:xfrm>
          <a:off x="1164889" y="302906"/>
          <a:ext cx="908720" cy="908720"/>
        </a:xfrm>
        <a:prstGeom prst="ellips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47" tIns="12700" rIns="7084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97968" y="435985"/>
        <a:ext cx="642562" cy="642562"/>
      </dsp:txXfrm>
    </dsp:sp>
    <dsp:sp modelId="{E3B05A2E-9AFC-41B6-B207-30D116E2F76E}">
      <dsp:nvSpPr>
        <dsp:cNvPr id="0" name=""/>
        <dsp:cNvSpPr/>
      </dsp:nvSpPr>
      <dsp:spPr>
        <a:xfrm>
          <a:off x="0" y="3028995"/>
          <a:ext cx="3238500" cy="72"/>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4AD3E-B1E9-4844-BC94-1DAA51A56187}">
      <dsp:nvSpPr>
        <dsp:cNvPr id="0" name=""/>
        <dsp:cNvSpPr/>
      </dsp:nvSpPr>
      <dsp:spPr>
        <a:xfrm>
          <a:off x="3562350" y="0"/>
          <a:ext cx="3238500" cy="3029067"/>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486" tIns="330200" rIns="252486" bIns="330200" numCol="1" spcCol="1270" anchor="t" anchorCtr="0">
          <a:noAutofit/>
        </a:bodyPr>
        <a:lstStyle/>
        <a:p>
          <a:pPr marL="0" lvl="0" indent="0" algn="l" defTabSz="1022350">
            <a:lnSpc>
              <a:spcPct val="90000"/>
            </a:lnSpc>
            <a:spcBef>
              <a:spcPct val="0"/>
            </a:spcBef>
            <a:spcAft>
              <a:spcPct val="35000"/>
            </a:spcAft>
            <a:buNone/>
          </a:pPr>
          <a:r>
            <a:rPr lang="en-US" sz="2300" kern="1200" baseline="0"/>
            <a:t>Calculate the force and pressure with given variables. </a:t>
          </a:r>
          <a:endParaRPr lang="en-US" sz="2300" kern="1200"/>
        </a:p>
      </dsp:txBody>
      <dsp:txXfrm>
        <a:off x="3562350" y="1151045"/>
        <a:ext cx="3238500" cy="1817440"/>
      </dsp:txXfrm>
    </dsp:sp>
    <dsp:sp modelId="{BB341032-2F4C-439F-A2D4-5ECDBEA0FD2F}">
      <dsp:nvSpPr>
        <dsp:cNvPr id="0" name=""/>
        <dsp:cNvSpPr/>
      </dsp:nvSpPr>
      <dsp:spPr>
        <a:xfrm>
          <a:off x="4727239" y="302906"/>
          <a:ext cx="908720" cy="908720"/>
        </a:xfrm>
        <a:prstGeom prst="ellips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47" tIns="12700" rIns="7084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60318" y="435985"/>
        <a:ext cx="642562" cy="642562"/>
      </dsp:txXfrm>
    </dsp:sp>
    <dsp:sp modelId="{A6403780-8700-4527-AA35-0B4A3F9A3BAC}">
      <dsp:nvSpPr>
        <dsp:cNvPr id="0" name=""/>
        <dsp:cNvSpPr/>
      </dsp:nvSpPr>
      <dsp:spPr>
        <a:xfrm>
          <a:off x="3562350" y="3028995"/>
          <a:ext cx="3238500" cy="72"/>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335BC-0BFA-4E96-A888-A974D7079782}">
      <dsp:nvSpPr>
        <dsp:cNvPr id="0" name=""/>
        <dsp:cNvSpPr/>
      </dsp:nvSpPr>
      <dsp:spPr>
        <a:xfrm>
          <a:off x="7124700" y="0"/>
          <a:ext cx="3238500" cy="3029067"/>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486" tIns="330200" rIns="252486" bIns="330200" numCol="1" spcCol="1270" anchor="t" anchorCtr="0">
          <a:noAutofit/>
        </a:bodyPr>
        <a:lstStyle/>
        <a:p>
          <a:pPr marL="0" lvl="0" indent="0" algn="l" defTabSz="1022350">
            <a:lnSpc>
              <a:spcPct val="90000"/>
            </a:lnSpc>
            <a:spcBef>
              <a:spcPct val="0"/>
            </a:spcBef>
            <a:spcAft>
              <a:spcPct val="35000"/>
            </a:spcAft>
            <a:buNone/>
          </a:pPr>
          <a:r>
            <a:rPr lang="en-US" sz="2300" kern="1200" baseline="0"/>
            <a:t>Explain how surface area contributes to pressure</a:t>
          </a:r>
          <a:endParaRPr lang="en-US" sz="2300" kern="1200"/>
        </a:p>
      </dsp:txBody>
      <dsp:txXfrm>
        <a:off x="7124700" y="1151045"/>
        <a:ext cx="3238500" cy="1817440"/>
      </dsp:txXfrm>
    </dsp:sp>
    <dsp:sp modelId="{FC5AB106-D1F0-45A5-B630-7F893FECEC14}">
      <dsp:nvSpPr>
        <dsp:cNvPr id="0" name=""/>
        <dsp:cNvSpPr/>
      </dsp:nvSpPr>
      <dsp:spPr>
        <a:xfrm>
          <a:off x="8289589" y="302906"/>
          <a:ext cx="908720" cy="908720"/>
        </a:xfrm>
        <a:prstGeom prst="ellips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47" tIns="12700" rIns="7084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22668" y="435985"/>
        <a:ext cx="642562" cy="642562"/>
      </dsp:txXfrm>
    </dsp:sp>
    <dsp:sp modelId="{0A08A1F2-853A-4177-AA98-66E0DF865C29}">
      <dsp:nvSpPr>
        <dsp:cNvPr id="0" name=""/>
        <dsp:cNvSpPr/>
      </dsp:nvSpPr>
      <dsp:spPr>
        <a:xfrm>
          <a:off x="7124700" y="3028995"/>
          <a:ext cx="3238500" cy="72"/>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D20A4-6BFB-44DE-BFCB-B390E684B0B3}" type="datetimeFigureOut">
              <a:rPr lang="en-US" smtClean="0"/>
              <a:t>8/30/2017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B8CD7-A510-459E-B06B-BFA68DC34C15}" type="slidenum">
              <a:rPr lang="en-US" smtClean="0"/>
              <a:t>‹#›</a:t>
            </a:fld>
            <a:endParaRPr lang="en-US"/>
          </a:p>
        </p:txBody>
      </p:sp>
    </p:spTree>
    <p:extLst>
      <p:ext uri="{BB962C8B-B14F-4D97-AF65-F5344CB8AC3E}">
        <p14:creationId xmlns:p14="http://schemas.microsoft.com/office/powerpoint/2010/main" val="225018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5696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87568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27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a:p>
        </p:txBody>
      </p:sp>
    </p:spTree>
    <p:extLst>
      <p:ext uri="{BB962C8B-B14F-4D97-AF65-F5344CB8AC3E}">
        <p14:creationId xmlns:p14="http://schemas.microsoft.com/office/powerpoint/2010/main" val="2294778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01579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25996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8" name="Shape 36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a:p>
        </p:txBody>
      </p:sp>
    </p:spTree>
    <p:extLst>
      <p:ext uri="{BB962C8B-B14F-4D97-AF65-F5344CB8AC3E}">
        <p14:creationId xmlns:p14="http://schemas.microsoft.com/office/powerpoint/2010/main" val="1260227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2923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452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5819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989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2289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488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008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066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7900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09600" y="274636"/>
            <a:ext cx="10972800" cy="1143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1pPr>
            <a:lvl2pPr marL="0" marR="0" lvl="1" indent="0" algn="l" rtl="0">
              <a:spcBef>
                <a:spcPts val="0"/>
              </a:spcBef>
              <a:buClr>
                <a:schemeClr val="dk1"/>
              </a:buClr>
              <a:buFont typeface="Arial"/>
              <a:buNone/>
              <a:defRPr sz="4800" b="1" i="0" u="none" strike="noStrike" cap="none">
                <a:solidFill>
                  <a:schemeClr val="dk1"/>
                </a:solidFill>
                <a:latin typeface="Arial"/>
                <a:ea typeface="Arial"/>
                <a:cs typeface="Arial"/>
                <a:sym typeface="Arial"/>
              </a:defRPr>
            </a:lvl2pPr>
            <a:lvl3pPr marL="0" marR="0" lvl="2" indent="0" algn="l" rtl="0">
              <a:spcBef>
                <a:spcPts val="0"/>
              </a:spcBef>
              <a:buClr>
                <a:schemeClr val="dk1"/>
              </a:buClr>
              <a:buFont typeface="Arial"/>
              <a:buNone/>
              <a:defRPr sz="4800" b="1" i="0" u="none" strike="noStrike" cap="none">
                <a:solidFill>
                  <a:schemeClr val="dk1"/>
                </a:solidFill>
                <a:latin typeface="Arial"/>
                <a:ea typeface="Arial"/>
                <a:cs typeface="Arial"/>
                <a:sym typeface="Arial"/>
              </a:defRPr>
            </a:lvl3pPr>
            <a:lvl4pPr marL="0" marR="0" lvl="3" indent="0" algn="l" rtl="0">
              <a:spcBef>
                <a:spcPts val="0"/>
              </a:spcBef>
              <a:buClr>
                <a:schemeClr val="dk1"/>
              </a:buClr>
              <a:buFont typeface="Arial"/>
              <a:buNone/>
              <a:defRPr sz="4800" b="1" i="0" u="none" strike="noStrike" cap="none">
                <a:solidFill>
                  <a:schemeClr val="dk1"/>
                </a:solidFill>
                <a:latin typeface="Arial"/>
                <a:ea typeface="Arial"/>
                <a:cs typeface="Arial"/>
                <a:sym typeface="Arial"/>
              </a:defRPr>
            </a:lvl4pPr>
            <a:lvl5pPr marL="0" marR="0" lvl="4" indent="0" algn="l" rtl="0">
              <a:spcBef>
                <a:spcPts val="0"/>
              </a:spcBef>
              <a:buClr>
                <a:schemeClr val="dk1"/>
              </a:buClr>
              <a:buFont typeface="Arial"/>
              <a:buNone/>
              <a:defRPr sz="4800" b="1" i="0" u="none" strike="noStrike" cap="none">
                <a:solidFill>
                  <a:schemeClr val="dk1"/>
                </a:solidFill>
                <a:latin typeface="Arial"/>
                <a:ea typeface="Arial"/>
                <a:cs typeface="Arial"/>
                <a:sym typeface="Arial"/>
              </a:defRPr>
            </a:lvl5pPr>
            <a:lvl6pPr marL="0" marR="0" lvl="5" indent="0" algn="l" rtl="0">
              <a:spcBef>
                <a:spcPts val="0"/>
              </a:spcBef>
              <a:buClr>
                <a:schemeClr val="dk1"/>
              </a:buClr>
              <a:buFont typeface="Arial"/>
              <a:buNone/>
              <a:defRPr sz="4800" b="1" i="0" u="none" strike="noStrike" cap="none">
                <a:solidFill>
                  <a:schemeClr val="dk1"/>
                </a:solidFill>
                <a:latin typeface="Arial"/>
                <a:ea typeface="Arial"/>
                <a:cs typeface="Arial"/>
                <a:sym typeface="Arial"/>
              </a:defRPr>
            </a:lvl6pPr>
            <a:lvl7pPr marL="0" marR="0" lvl="6" indent="0" algn="l" rtl="0">
              <a:spcBef>
                <a:spcPts val="0"/>
              </a:spcBef>
              <a:buClr>
                <a:schemeClr val="dk1"/>
              </a:buClr>
              <a:buFont typeface="Arial"/>
              <a:buNone/>
              <a:defRPr sz="4800" b="1" i="0" u="none" strike="noStrike" cap="none">
                <a:solidFill>
                  <a:schemeClr val="dk1"/>
                </a:solidFill>
                <a:latin typeface="Arial"/>
                <a:ea typeface="Arial"/>
                <a:cs typeface="Arial"/>
                <a:sym typeface="Arial"/>
              </a:defRPr>
            </a:lvl7pPr>
            <a:lvl8pPr marL="0" marR="0" lvl="7" indent="0" algn="l" rtl="0">
              <a:spcBef>
                <a:spcPts val="0"/>
              </a:spcBef>
              <a:buClr>
                <a:schemeClr val="dk1"/>
              </a:buClr>
              <a:buFont typeface="Arial"/>
              <a:buNone/>
              <a:defRPr sz="4800" b="1" i="0" u="none" strike="noStrike" cap="none">
                <a:solidFill>
                  <a:schemeClr val="dk1"/>
                </a:solidFill>
                <a:latin typeface="Arial"/>
                <a:ea typeface="Arial"/>
                <a:cs typeface="Arial"/>
                <a:sym typeface="Arial"/>
              </a:defRPr>
            </a:lvl8pPr>
            <a:lvl9pPr marL="0" marR="0" lvl="8" indent="0" algn="l" rtl="0">
              <a:spcBef>
                <a:spcPts val="0"/>
              </a:spcBef>
              <a:buClr>
                <a:schemeClr val="dk1"/>
              </a:buClr>
              <a:buFont typeface="Arial"/>
              <a:buNone/>
              <a:defRPr sz="4800" b="1" i="0" u="none" strike="noStrike" cap="none">
                <a:solidFill>
                  <a:schemeClr val="dk1"/>
                </a:solidFill>
                <a:latin typeface="Arial"/>
                <a:ea typeface="Arial"/>
                <a:cs typeface="Arial"/>
                <a:sym typeface="Arial"/>
              </a:defRPr>
            </a:lvl9pPr>
          </a:lstStyle>
          <a:p>
            <a:endParaRPr/>
          </a:p>
        </p:txBody>
      </p:sp>
      <p:sp>
        <p:nvSpPr>
          <p:cNvPr id="164" name="Shape 164"/>
          <p:cNvSpPr txBox="1">
            <a:spLocks noGrp="1"/>
          </p:cNvSpPr>
          <p:nvPr>
            <p:ph type="body" idx="1"/>
          </p:nvPr>
        </p:nvSpPr>
        <p:spPr>
          <a:xfrm>
            <a:off x="609600" y="1600200"/>
            <a:ext cx="10972800" cy="4967600"/>
          </a:xfrm>
          <a:prstGeom prst="rect">
            <a:avLst/>
          </a:prstGeom>
          <a:noFill/>
          <a:ln>
            <a:noFill/>
          </a:ln>
        </p:spPr>
        <p:txBody>
          <a:bodyPr lIns="91425" tIns="91425" rIns="91425" bIns="91425" anchor="t" anchorCtr="0"/>
          <a:lstStyle>
            <a:lvl1pPr marL="0" marR="0" lvl="0" indent="592652" algn="l" rtl="0">
              <a:lnSpc>
                <a:spcPct val="100000"/>
              </a:lnSpc>
              <a:spcBef>
                <a:spcPts val="0"/>
              </a:spcBef>
              <a:spcAft>
                <a:spcPts val="0"/>
              </a:spcAft>
              <a:buClr>
                <a:schemeClr val="dk1"/>
              </a:buClr>
              <a:buSzPct val="100000"/>
              <a:buFont typeface="Arial"/>
              <a:buChar char="●"/>
              <a:defRPr sz="4000" b="0" i="0" u="none" strike="noStrike" cap="none">
                <a:solidFill>
                  <a:schemeClr val="dk1"/>
                </a:solidFill>
                <a:latin typeface="Arial"/>
                <a:ea typeface="Arial"/>
                <a:cs typeface="Arial"/>
                <a:sym typeface="Arial"/>
              </a:defRPr>
            </a:lvl1pPr>
            <a:lvl2pPr marL="0" marR="0" lvl="1" indent="491054" algn="l" rtl="0">
              <a:lnSpc>
                <a:spcPct val="100000"/>
              </a:lnSpc>
              <a:spcBef>
                <a:spcPts val="0"/>
              </a:spcBef>
              <a:spcAft>
                <a:spcPts val="0"/>
              </a:spcAft>
              <a:buClr>
                <a:schemeClr val="dk1"/>
              </a:buClr>
              <a:buSzPct val="100000"/>
              <a:buFont typeface="Courier New"/>
              <a:buChar char="o"/>
              <a:defRPr sz="3200" b="0" i="0" u="none" strike="noStrike" cap="none">
                <a:solidFill>
                  <a:schemeClr val="dk1"/>
                </a:solidFill>
                <a:latin typeface="Arial"/>
                <a:ea typeface="Arial"/>
                <a:cs typeface="Arial"/>
                <a:sym typeface="Arial"/>
              </a:defRPr>
            </a:lvl2pPr>
            <a:lvl3pPr marL="0" marR="0" lvl="2" indent="491054" algn="l" rtl="0">
              <a:lnSpc>
                <a:spcPct val="100000"/>
              </a:lnSpc>
              <a:spcBef>
                <a:spcPts val="0"/>
              </a:spcBef>
              <a:spcAft>
                <a:spcPts val="0"/>
              </a:spcAft>
              <a:buClr>
                <a:schemeClr val="dk1"/>
              </a:buClr>
              <a:buSzPct val="100000"/>
              <a:buFont typeface="Noto Sans Symbols"/>
              <a:buChar char="▪"/>
              <a:defRPr sz="3200" b="0" i="0" u="none" strike="noStrike" cap="none">
                <a:solidFill>
                  <a:schemeClr val="dk1"/>
                </a:solidFill>
                <a:latin typeface="Arial"/>
                <a:ea typeface="Arial"/>
                <a:cs typeface="Arial"/>
                <a:sym typeface="Arial"/>
              </a:defRPr>
            </a:lvl3pPr>
            <a:lvl4pPr marL="0" marR="0" lvl="3" indent="389457" algn="l" rtl="0">
              <a:lnSpc>
                <a:spcPct val="100000"/>
              </a:lnSpc>
              <a:spcBef>
                <a:spcPts val="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0" marR="0" lvl="4" indent="389457" algn="l" rtl="0">
              <a:lnSpc>
                <a:spcPct val="100000"/>
              </a:lnSpc>
              <a:spcBef>
                <a:spcPts val="0"/>
              </a:spcBef>
              <a:spcAft>
                <a:spcPts val="0"/>
              </a:spcAft>
              <a:buClr>
                <a:schemeClr val="dk1"/>
              </a:buClr>
              <a:buSzPct val="100000"/>
              <a:buFont typeface="Courier New"/>
              <a:buChar char="o"/>
              <a:defRPr sz="2400" b="0" i="0" u="none" strike="noStrike" cap="none">
                <a:solidFill>
                  <a:schemeClr val="dk1"/>
                </a:solidFill>
                <a:latin typeface="Arial"/>
                <a:ea typeface="Arial"/>
                <a:cs typeface="Arial"/>
                <a:sym typeface="Arial"/>
              </a:defRPr>
            </a:lvl5pPr>
            <a:lvl6pPr marL="0" marR="0" lvl="5" indent="389457" algn="l" rtl="0">
              <a:lnSpc>
                <a:spcPct val="100000"/>
              </a:lnSpc>
              <a:spcBef>
                <a:spcPts val="0"/>
              </a:spcBef>
              <a:spcAft>
                <a:spcPts val="0"/>
              </a:spcAft>
              <a:buClr>
                <a:schemeClr val="dk1"/>
              </a:buClr>
              <a:buSzPct val="100000"/>
              <a:buFont typeface="Noto Sans Symbols"/>
              <a:buChar char="▪"/>
              <a:defRPr sz="2400" b="0" i="0" u="none" strike="noStrike" cap="none">
                <a:solidFill>
                  <a:schemeClr val="dk1"/>
                </a:solidFill>
                <a:latin typeface="Arial"/>
                <a:ea typeface="Arial"/>
                <a:cs typeface="Arial"/>
                <a:sym typeface="Arial"/>
              </a:defRPr>
            </a:lvl6pPr>
            <a:lvl7pPr marL="0" marR="0" lvl="6" indent="389457" algn="l" rtl="0">
              <a:lnSpc>
                <a:spcPct val="100000"/>
              </a:lnSpc>
              <a:spcBef>
                <a:spcPts val="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7pPr>
            <a:lvl8pPr marL="0" marR="0" lvl="7" indent="389457" algn="l" rtl="0">
              <a:lnSpc>
                <a:spcPct val="100000"/>
              </a:lnSpc>
              <a:spcBef>
                <a:spcPts val="0"/>
              </a:spcBef>
              <a:spcAft>
                <a:spcPts val="0"/>
              </a:spcAft>
              <a:buClr>
                <a:schemeClr val="dk1"/>
              </a:buClr>
              <a:buSzPct val="100000"/>
              <a:buFont typeface="Courier New"/>
              <a:buChar char="o"/>
              <a:defRPr sz="2400" b="0" i="0" u="none" strike="noStrike" cap="none">
                <a:solidFill>
                  <a:schemeClr val="dk1"/>
                </a:solidFill>
                <a:latin typeface="Arial"/>
                <a:ea typeface="Arial"/>
                <a:cs typeface="Arial"/>
                <a:sym typeface="Arial"/>
              </a:defRPr>
            </a:lvl8pPr>
            <a:lvl9pPr marL="0" marR="0" lvl="8" indent="389457" algn="l" rtl="0">
              <a:lnSpc>
                <a:spcPct val="100000"/>
              </a:lnSpc>
              <a:spcBef>
                <a:spcPts val="0"/>
              </a:spcBef>
              <a:spcAft>
                <a:spcPts val="0"/>
              </a:spcAft>
              <a:buClr>
                <a:schemeClr val="dk1"/>
              </a:buClr>
              <a:buSzPct val="100000"/>
              <a:buFont typeface="Noto Sans Symbols"/>
              <a:buChar char="▪"/>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94939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48FD-85CC-47F3-8FAF-67BC33F07588}"/>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81FCD6-BBF7-434F-8CC2-276C9F145C17}"/>
              </a:ext>
            </a:extLst>
          </p:cNvPr>
          <p:cNvSpPr>
            <a:spLocks noGrp="1"/>
          </p:cNvSpPr>
          <p:nvPr>
            <p:ph type="body"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77176F8F-9B8A-4EE8-A947-B53E3FAD969D}"/>
              </a:ext>
            </a:extLst>
          </p:cNvPr>
          <p:cNvSpPr>
            <a:spLocks noGrp="1"/>
          </p:cNvSpPr>
          <p:nvPr>
            <p:ph type="clipArt" sz="half" idx="2"/>
          </p:nvPr>
        </p:nvSpPr>
        <p:spPr>
          <a:xfrm>
            <a:off x="6197600" y="1981200"/>
            <a:ext cx="5080000" cy="4114800"/>
          </a:xfrm>
        </p:spPr>
        <p:txBody>
          <a:bodyPr/>
          <a:lstStyle/>
          <a:p>
            <a:endParaRPr lang="en-US"/>
          </a:p>
        </p:txBody>
      </p:sp>
      <p:sp>
        <p:nvSpPr>
          <p:cNvPr id="5" name="Date Placeholder 4">
            <a:extLst>
              <a:ext uri="{FF2B5EF4-FFF2-40B4-BE49-F238E27FC236}">
                <a16:creationId xmlns:a16="http://schemas.microsoft.com/office/drawing/2014/main" id="{BA6B5544-5854-4335-B242-A121E6EB05FA}"/>
              </a:ext>
            </a:extLst>
          </p:cNvPr>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110DFB7-309E-43BE-9A1A-A5B4F582C4ED}"/>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66AFE82-DACC-4DCA-9362-EAA075CF884A}"/>
              </a:ext>
            </a:extLst>
          </p:cNvPr>
          <p:cNvSpPr>
            <a:spLocks noGrp="1"/>
          </p:cNvSpPr>
          <p:nvPr>
            <p:ph type="sldNum" sz="quarter" idx="12"/>
          </p:nvPr>
        </p:nvSpPr>
        <p:spPr>
          <a:xfrm>
            <a:off x="8737600" y="6248400"/>
            <a:ext cx="2540000" cy="457200"/>
          </a:xfrm>
        </p:spPr>
        <p:txBody>
          <a:bodyPr/>
          <a:lstStyle>
            <a:lvl1pPr>
              <a:defRPr/>
            </a:lvl1pPr>
          </a:lstStyle>
          <a:p>
            <a:fld id="{7C9F26FF-E40C-46C0-BFB2-32974EEAE8D0}" type="slidenum">
              <a:rPr lang="en-US" altLang="en-US"/>
              <a:pPr/>
              <a:t>‹#›</a:t>
            </a:fld>
            <a:endParaRPr lang="en-US" altLang="en-US"/>
          </a:p>
        </p:txBody>
      </p:sp>
    </p:spTree>
    <p:extLst>
      <p:ext uri="{BB962C8B-B14F-4D97-AF65-F5344CB8AC3E}">
        <p14:creationId xmlns:p14="http://schemas.microsoft.com/office/powerpoint/2010/main" val="104619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8/30/2017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amp;ehk=NNfBafkYeb0sXqfrLDghOA&amp;r=0&amp;pid=OfficeInsert"/><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3.png"/><Relationship Id="rId4" Type="http://schemas.openxmlformats.org/officeDocument/2006/relationships/hyperlink" Target="http://commons.wikimedia.org/wiki/File:Bashar_al-Assad_under_pressure.pn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Bathya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flmnh.ufl.edu/fish/Gallery/Descript/goblinshark/goblinshark.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amp;ehk=3NQG2zw7Te"/><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Blaise_Pasca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s://www.youtube.com/embed/_cj8AtODiH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amp;ehk="/><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image" Target="../media/image2.png"/><Relationship Id="rId4" Type="http://schemas.openxmlformats.org/officeDocument/2006/relationships/hyperlink" Target="http://raingaze.deviantart.com/art/lonely-deep-sea-20928736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amp;ehk=3rWxqe00dq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5" Type="http://schemas.openxmlformats.org/officeDocument/2006/relationships/image" Target="../media/image3.png"/><Relationship Id="rId4" Type="http://schemas.openxmlformats.org/officeDocument/2006/relationships/hyperlink" Target="http://flickr.com/photos/sfupamr/1033596869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g&amp;ehk=oghZ8Cu0bs0TTxH0ZyrfsA&amp;r=0&amp;pid=OfficeInsert"/><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reativecommons.org/licenses/by-nd/2.0/" TargetMode="External"/><Relationship Id="rId5" Type="http://schemas.openxmlformats.org/officeDocument/2006/relationships/image" Target="../media/image2.png"/><Relationship Id="rId4" Type="http://schemas.openxmlformats.org/officeDocument/2006/relationships/hyperlink" Target="http://www.flickr.com/photos/wolfraven/5678683643/"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C2F2CA4-2397-4121-AAA9-22334F06956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3668" r="-10" b="-10"/>
          <a:stretch/>
        </p:blipFill>
        <p:spPr>
          <a:xfrm>
            <a:off x="1" y="10"/>
            <a:ext cx="7479157" cy="6857990"/>
          </a:xfrm>
          <a:prstGeom prst="rect">
            <a:avLst/>
          </a:prstGeom>
        </p:spPr>
      </p:pic>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4EBB3C-BF7B-487E-8DFD-1559226C8655}"/>
              </a:ext>
            </a:extLst>
          </p:cNvPr>
          <p:cNvSpPr>
            <a:spLocks noGrp="1"/>
          </p:cNvSpPr>
          <p:nvPr>
            <p:ph type="title"/>
          </p:nvPr>
        </p:nvSpPr>
        <p:spPr>
          <a:xfrm>
            <a:off x="8196408" y="640831"/>
            <a:ext cx="3352128" cy="1573863"/>
          </a:xfrm>
        </p:spPr>
        <p:txBody>
          <a:bodyPr>
            <a:normAutofit/>
          </a:bodyPr>
          <a:lstStyle/>
          <a:p>
            <a:pPr algn="l"/>
            <a:r>
              <a:rPr lang="en-US" dirty="0" err="1"/>
              <a:t>Bellwork</a:t>
            </a:r>
            <a:r>
              <a:rPr lang="en-US" dirty="0"/>
              <a:t> #3 – 08/30/17</a:t>
            </a:r>
            <a:endParaRPr lang="en-US"/>
          </a:p>
        </p:txBody>
      </p:sp>
      <p:sp>
        <p:nvSpPr>
          <p:cNvPr id="3" name="Content Placeholder 2">
            <a:extLst>
              <a:ext uri="{FF2B5EF4-FFF2-40B4-BE49-F238E27FC236}">
                <a16:creationId xmlns:a16="http://schemas.microsoft.com/office/drawing/2014/main" id="{F935FB41-5963-4920-88A2-014500878E48}"/>
              </a:ext>
            </a:extLst>
          </p:cNvPr>
          <p:cNvSpPr>
            <a:spLocks noGrp="1"/>
          </p:cNvSpPr>
          <p:nvPr>
            <p:ph sz="quarter" idx="13"/>
          </p:nvPr>
        </p:nvSpPr>
        <p:spPr>
          <a:xfrm>
            <a:off x="8196408" y="2367092"/>
            <a:ext cx="3352128" cy="3881309"/>
          </a:xfrm>
        </p:spPr>
        <p:txBody>
          <a:bodyPr>
            <a:normAutofit lnSpcReduction="10000"/>
          </a:bodyPr>
          <a:lstStyle/>
          <a:p>
            <a:r>
              <a:rPr lang="en-US" sz="3200" dirty="0"/>
              <a:t>Give an example of something experiencing Newton’s 3</a:t>
            </a:r>
            <a:r>
              <a:rPr lang="en-US" sz="3200" baseline="30000" dirty="0"/>
              <a:t>rd</a:t>
            </a:r>
            <a:r>
              <a:rPr lang="en-US" sz="3200" dirty="0"/>
              <a:t> law of motion.</a:t>
            </a:r>
          </a:p>
        </p:txBody>
      </p:sp>
      <p:sp>
        <p:nvSpPr>
          <p:cNvPr id="6" name="TextBox 5">
            <a:extLst>
              <a:ext uri="{FF2B5EF4-FFF2-40B4-BE49-F238E27FC236}">
                <a16:creationId xmlns:a16="http://schemas.microsoft.com/office/drawing/2014/main" id="{379A23DD-2C52-4DF2-BEBA-FEDED3699038}"/>
              </a:ext>
            </a:extLst>
          </p:cNvPr>
          <p:cNvSpPr txBox="1"/>
          <p:nvPr/>
        </p:nvSpPr>
        <p:spPr>
          <a:xfrm>
            <a:off x="5229824" y="6657945"/>
            <a:ext cx="224933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commons.wikimedia.org/wiki/File:Bashar_al-Assad_under_pressure.png"/>
              </a:rPr>
              <a:t>This Photo</a:t>
            </a:r>
            <a:r>
              <a:rPr lang="en-US" sz="700">
                <a:solidFill>
                  <a:srgbClr val="FFFFFF"/>
                </a:solidFill>
              </a:rPr>
              <a:t> by Unknown Author is licensed under </a:t>
            </a:r>
            <a:r>
              <a:rPr lang="en-US" sz="700">
                <a:solidFill>
                  <a:srgbClr val="FFFFFF"/>
                </a:solidFill>
                <a:hlinkClick r:id="rId6" tooltip="https://creativecommons.org/licenses/by-sa/3.0/"/>
              </a:rPr>
              <a:t>CC BY-SA</a:t>
            </a:r>
            <a:endParaRPr lang="en-US" sz="700">
              <a:solidFill>
                <a:srgbClr val="FFFFFF"/>
              </a:solidFill>
            </a:endParaRPr>
          </a:p>
        </p:txBody>
      </p:sp>
    </p:spTree>
    <p:extLst>
      <p:ext uri="{BB962C8B-B14F-4D97-AF65-F5344CB8AC3E}">
        <p14:creationId xmlns:p14="http://schemas.microsoft.com/office/powerpoint/2010/main" val="179635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subTitle" idx="1"/>
          </p:nvPr>
        </p:nvSpPr>
        <p:spPr>
          <a:xfrm>
            <a:off x="415600" y="5187200"/>
            <a:ext cx="11360800" cy="941600"/>
          </a:xfrm>
          <a:prstGeom prst="rect">
            <a:avLst/>
          </a:prstGeom>
        </p:spPr>
        <p:txBody>
          <a:bodyPr vert="horz" lIns="121900" tIns="121900" rIns="121900" bIns="121900" rtlCol="0" anchor="ctr" anchorCtr="0">
            <a:noAutofit/>
          </a:bodyPr>
          <a:lstStyle/>
          <a:p>
            <a:pPr>
              <a:spcBef>
                <a:spcPts val="0"/>
              </a:spcBef>
            </a:pPr>
            <a:endParaRPr/>
          </a:p>
        </p:txBody>
      </p:sp>
      <p:sp>
        <p:nvSpPr>
          <p:cNvPr id="269" name="Shape 269"/>
          <p:cNvSpPr txBox="1"/>
          <p:nvPr/>
        </p:nvSpPr>
        <p:spPr>
          <a:xfrm>
            <a:off x="9138767" y="550533"/>
            <a:ext cx="2800000" cy="4000000"/>
          </a:xfrm>
          <a:prstGeom prst="rect">
            <a:avLst/>
          </a:prstGeom>
          <a:noFill/>
          <a:ln>
            <a:noFill/>
          </a:ln>
        </p:spPr>
        <p:txBody>
          <a:bodyPr lIns="121900" tIns="121900" rIns="121900" bIns="121900" anchor="ctr" anchorCtr="0">
            <a:noAutofit/>
          </a:bodyPr>
          <a:lstStyle/>
          <a:p>
            <a:r>
              <a:rPr lang="en-GB" sz="1400" b="1">
                <a:solidFill>
                  <a:srgbClr val="252525"/>
                </a:solidFill>
                <a:highlight>
                  <a:srgbClr val="FFFFFF"/>
                </a:highlight>
              </a:rPr>
              <a:t>Dumbo octopus </a:t>
            </a:r>
          </a:p>
          <a:p>
            <a:r>
              <a:rPr lang="en-GB" sz="1400">
                <a:solidFill>
                  <a:srgbClr val="252525"/>
                </a:solidFill>
                <a:highlight>
                  <a:srgbClr val="FFFFFF"/>
                </a:highlight>
              </a:rPr>
              <a:t>All species of </a:t>
            </a:r>
            <a:r>
              <a:rPr lang="en-GB" sz="1400" i="1">
                <a:solidFill>
                  <a:srgbClr val="252525"/>
                </a:solidFill>
                <a:highlight>
                  <a:srgbClr val="FFFFFF"/>
                </a:highlight>
              </a:rPr>
              <a:t>Grimpoteuthis</a:t>
            </a:r>
            <a:r>
              <a:rPr lang="en-GB" sz="1400">
                <a:solidFill>
                  <a:srgbClr val="252525"/>
                </a:solidFill>
                <a:highlight>
                  <a:srgbClr val="FFFFFF"/>
                </a:highlight>
              </a:rPr>
              <a:t> are </a:t>
            </a:r>
            <a:r>
              <a:rPr lang="en-GB" sz="1400">
                <a:solidFill>
                  <a:srgbClr val="0B0080"/>
                </a:solidFill>
                <a:highlight>
                  <a:srgbClr val="FFFFFF"/>
                </a:highlight>
                <a:hlinkClick r:id="rId3"/>
              </a:rPr>
              <a:t>bathyal</a:t>
            </a:r>
            <a:r>
              <a:rPr lang="en-GB" sz="1400">
                <a:solidFill>
                  <a:srgbClr val="252525"/>
                </a:solidFill>
                <a:highlight>
                  <a:srgbClr val="FFFFFF"/>
                </a:highlight>
              </a:rPr>
              <a:t> creatures, living at extreme depths of 3,000 to 4,000 metres with some living up to 7,000 metres below sea level, which is the deepest of any known octopus.</a:t>
            </a:r>
          </a:p>
          <a:p>
            <a:endParaRPr sz="1400">
              <a:solidFill>
                <a:srgbClr val="252525"/>
              </a:solidFill>
              <a:highlight>
                <a:srgbClr val="FFFFFF"/>
              </a:highlight>
            </a:endParaRPr>
          </a:p>
          <a:p>
            <a:r>
              <a:rPr lang="en-GB" sz="1400" b="1">
                <a:solidFill>
                  <a:srgbClr val="252525"/>
                </a:solidFill>
                <a:highlight>
                  <a:srgbClr val="FFFFFF"/>
                </a:highlight>
              </a:rPr>
              <a:t>Octopuses are soft bodied.</a:t>
            </a:r>
          </a:p>
        </p:txBody>
      </p:sp>
      <p:pic>
        <p:nvPicPr>
          <p:cNvPr id="270" name="Shape 270"/>
          <p:cNvPicPr preferRelativeResize="0"/>
          <p:nvPr/>
        </p:nvPicPr>
        <p:blipFill rotWithShape="1">
          <a:blip r:embed="rId4">
            <a:alphaModFix/>
          </a:blip>
          <a:srcRect l="-20481"/>
          <a:stretch/>
        </p:blipFill>
        <p:spPr>
          <a:xfrm>
            <a:off x="-1872149" y="114300"/>
            <a:ext cx="11010900" cy="6629400"/>
          </a:xfrm>
          <a:prstGeom prst="rect">
            <a:avLst/>
          </a:prstGeom>
          <a:noFill/>
          <a:ln>
            <a:noFill/>
          </a:ln>
        </p:spPr>
      </p:pic>
    </p:spTree>
    <p:extLst>
      <p:ext uri="{BB962C8B-B14F-4D97-AF65-F5344CB8AC3E}">
        <p14:creationId xmlns:p14="http://schemas.microsoft.com/office/powerpoint/2010/main" val="282658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a:blip r:embed="rId3">
            <a:alphaModFix/>
          </a:blip>
          <a:stretch>
            <a:fillRect/>
          </a:stretch>
        </p:blipFill>
        <p:spPr>
          <a:xfrm>
            <a:off x="-110100" y="0"/>
            <a:ext cx="8053467" cy="5452099"/>
          </a:xfrm>
          <a:prstGeom prst="rect">
            <a:avLst/>
          </a:prstGeom>
          <a:noFill/>
          <a:ln>
            <a:noFill/>
          </a:ln>
        </p:spPr>
      </p:pic>
      <p:sp>
        <p:nvSpPr>
          <p:cNvPr id="276" name="Shape 276"/>
          <p:cNvSpPr txBox="1"/>
          <p:nvPr/>
        </p:nvSpPr>
        <p:spPr>
          <a:xfrm>
            <a:off x="7943367" y="1746000"/>
            <a:ext cx="4000000" cy="4000000"/>
          </a:xfrm>
          <a:prstGeom prst="rect">
            <a:avLst/>
          </a:prstGeom>
          <a:noFill/>
          <a:ln>
            <a:noFill/>
          </a:ln>
        </p:spPr>
        <p:txBody>
          <a:bodyPr lIns="121900" tIns="121900" rIns="121900" bIns="121900" anchor="ctr" anchorCtr="0">
            <a:noAutofit/>
          </a:bodyPr>
          <a:lstStyle/>
          <a:p>
            <a:pPr>
              <a:lnSpc>
                <a:spcPct val="110000"/>
              </a:lnSpc>
            </a:pPr>
            <a:r>
              <a:rPr lang="en-GB" sz="2067" b="1">
                <a:solidFill>
                  <a:srgbClr val="555555"/>
                </a:solidFill>
              </a:rPr>
              <a:t>Barreleye</a:t>
            </a:r>
          </a:p>
          <a:p>
            <a:endParaRPr sz="1467">
              <a:solidFill>
                <a:srgbClr val="555555"/>
              </a:solidFill>
            </a:endParaRPr>
          </a:p>
          <a:p>
            <a:r>
              <a:rPr lang="en-GB" sz="1467">
                <a:solidFill>
                  <a:srgbClr val="555555"/>
                </a:solidFill>
              </a:rPr>
              <a:t>Live 600-800m below the ocean’s surface. </a:t>
            </a:r>
          </a:p>
          <a:p>
            <a:r>
              <a:rPr lang="en-GB" sz="1467">
                <a:solidFill>
                  <a:srgbClr val="555555"/>
                </a:solidFill>
              </a:rPr>
              <a:t>Also known as spook fish, these strange looking creatures are similar to hatchetfish in that they have two upward facing eyes to scan for prey. Their distinctive feature, however, is the transparent dome that encases them.</a:t>
            </a:r>
          </a:p>
          <a:p>
            <a:endParaRPr sz="1467">
              <a:solidFill>
                <a:srgbClr val="555555"/>
              </a:solidFill>
            </a:endParaRPr>
          </a:p>
          <a:p>
            <a:r>
              <a:rPr lang="en-GB" sz="1467">
                <a:solidFill>
                  <a:srgbClr val="555555"/>
                </a:solidFill>
              </a:rPr>
              <a:t>They are bony fish.</a:t>
            </a:r>
          </a:p>
          <a:p>
            <a:endParaRPr sz="1467">
              <a:solidFill>
                <a:srgbClr val="555555"/>
              </a:solidFill>
            </a:endParaRPr>
          </a:p>
        </p:txBody>
      </p:sp>
    </p:spTree>
    <p:extLst>
      <p:ext uri="{BB962C8B-B14F-4D97-AF65-F5344CB8AC3E}">
        <p14:creationId xmlns:p14="http://schemas.microsoft.com/office/powerpoint/2010/main" val="199365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p:nvPr>
        </p:nvSpPr>
        <p:spPr>
          <a:xfrm>
            <a:off x="9154533" y="522867"/>
            <a:ext cx="2622000" cy="3587200"/>
          </a:xfrm>
          <a:prstGeom prst="rect">
            <a:avLst/>
          </a:prstGeom>
        </p:spPr>
        <p:txBody>
          <a:bodyPr vert="horz" lIns="121900" tIns="121900" rIns="121900" bIns="121900" rtlCol="0" anchor="ctr" anchorCtr="0">
            <a:noAutofit/>
          </a:bodyPr>
          <a:lstStyle/>
          <a:p>
            <a:pPr>
              <a:spcBef>
                <a:spcPts val="0"/>
              </a:spcBef>
            </a:pPr>
            <a:r>
              <a:rPr lang="en-GB" sz="1733">
                <a:solidFill>
                  <a:srgbClr val="222222"/>
                </a:solidFill>
                <a:highlight>
                  <a:srgbClr val="FFFFFF"/>
                </a:highlight>
                <a:latin typeface="Arial"/>
                <a:ea typeface="Arial"/>
                <a:cs typeface="Arial"/>
                <a:sym typeface="Arial"/>
              </a:rPr>
              <a:t>Giant spider crab</a:t>
            </a:r>
          </a:p>
          <a:p>
            <a:pPr>
              <a:spcBef>
                <a:spcPts val="0"/>
              </a:spcBef>
            </a:pPr>
            <a:r>
              <a:rPr lang="en-GB" sz="1733">
                <a:solidFill>
                  <a:srgbClr val="222222"/>
                </a:solidFill>
                <a:highlight>
                  <a:srgbClr val="FFFFFF"/>
                </a:highlight>
                <a:latin typeface="Arial"/>
                <a:ea typeface="Arial"/>
                <a:cs typeface="Arial"/>
                <a:sym typeface="Arial"/>
              </a:rPr>
              <a:t>The largest crab on earth lives up to 300m below sea level, and can measure up to 365cm across</a:t>
            </a:r>
          </a:p>
          <a:p>
            <a:pPr algn="l">
              <a:spcBef>
                <a:spcPts val="0"/>
              </a:spcBef>
            </a:pPr>
            <a:endParaRPr sz="1600"/>
          </a:p>
          <a:p>
            <a:pPr algn="l">
              <a:spcBef>
                <a:spcPts val="0"/>
              </a:spcBef>
            </a:pPr>
            <a:r>
              <a:rPr lang="en-GB" sz="1600">
                <a:latin typeface="Arial"/>
                <a:ea typeface="Arial"/>
                <a:cs typeface="Arial"/>
                <a:sym typeface="Arial"/>
              </a:rPr>
              <a:t>They have a hard exoskeleton.</a:t>
            </a:r>
          </a:p>
        </p:txBody>
      </p:sp>
      <p:sp>
        <p:nvSpPr>
          <p:cNvPr id="282" name="Shape 282"/>
          <p:cNvSpPr txBox="1">
            <a:spLocks noGrp="1"/>
          </p:cNvSpPr>
          <p:nvPr>
            <p:ph type="subTitle" idx="1"/>
          </p:nvPr>
        </p:nvSpPr>
        <p:spPr>
          <a:xfrm>
            <a:off x="415600" y="5187200"/>
            <a:ext cx="11360800" cy="941600"/>
          </a:xfrm>
          <a:prstGeom prst="rect">
            <a:avLst/>
          </a:prstGeom>
        </p:spPr>
        <p:txBody>
          <a:bodyPr vert="horz" lIns="121900" tIns="121900" rIns="121900" bIns="121900" rtlCol="0" anchor="ctr" anchorCtr="0">
            <a:noAutofit/>
          </a:bodyPr>
          <a:lstStyle/>
          <a:p>
            <a:pPr>
              <a:spcBef>
                <a:spcPts val="0"/>
              </a:spcBef>
            </a:pPr>
            <a:endParaRPr/>
          </a:p>
        </p:txBody>
      </p:sp>
      <p:pic>
        <p:nvPicPr>
          <p:cNvPr id="283" name="Shape 283"/>
          <p:cNvPicPr preferRelativeResize="0"/>
          <p:nvPr/>
        </p:nvPicPr>
        <p:blipFill>
          <a:blip r:embed="rId3">
            <a:alphaModFix/>
          </a:blip>
          <a:stretch>
            <a:fillRect/>
          </a:stretch>
        </p:blipFill>
        <p:spPr>
          <a:xfrm>
            <a:off x="-14" y="1"/>
            <a:ext cx="8736627" cy="6857999"/>
          </a:xfrm>
          <a:prstGeom prst="rect">
            <a:avLst/>
          </a:prstGeom>
          <a:noFill/>
          <a:ln>
            <a:noFill/>
          </a:ln>
        </p:spPr>
      </p:pic>
    </p:spTree>
    <p:extLst>
      <p:ext uri="{BB962C8B-B14F-4D97-AF65-F5344CB8AC3E}">
        <p14:creationId xmlns:p14="http://schemas.microsoft.com/office/powerpoint/2010/main" val="3975143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ctrTitle"/>
          </p:nvPr>
        </p:nvSpPr>
        <p:spPr>
          <a:xfrm>
            <a:off x="10219400" y="1356533"/>
            <a:ext cx="1972400" cy="3587200"/>
          </a:xfrm>
          <a:prstGeom prst="rect">
            <a:avLst/>
          </a:prstGeom>
        </p:spPr>
        <p:txBody>
          <a:bodyPr vert="horz" lIns="121900" tIns="121900" rIns="121900" bIns="121900" rtlCol="0" anchor="ctr" anchorCtr="0">
            <a:noAutofit/>
          </a:bodyPr>
          <a:lstStyle/>
          <a:p>
            <a:pPr>
              <a:spcBef>
                <a:spcPts val="0"/>
              </a:spcBef>
            </a:pPr>
            <a:r>
              <a:rPr lang="en-GB" sz="1400" dirty="0">
                <a:solidFill>
                  <a:srgbClr val="222222"/>
                </a:solidFill>
                <a:highlight>
                  <a:srgbClr val="FFFFFF"/>
                </a:highlight>
                <a:latin typeface="Arial"/>
                <a:ea typeface="Arial"/>
                <a:cs typeface="Arial"/>
                <a:sym typeface="Arial"/>
              </a:rPr>
              <a:t>Goblin sharks live up to 1,300 metres below sea level. They have eel-like tails similar to frilled sharks, and grow to around </a:t>
            </a:r>
            <a:r>
              <a:rPr lang="en-GB" sz="1400" dirty="0">
                <a:solidFill>
                  <a:srgbClr val="0077EE"/>
                </a:solidFill>
                <a:highlight>
                  <a:srgbClr val="FFFFFF"/>
                </a:highlight>
                <a:latin typeface="Arial"/>
                <a:ea typeface="Arial"/>
                <a:cs typeface="Arial"/>
                <a:sym typeface="Arial"/>
                <a:hlinkClick r:id="rId3"/>
              </a:rPr>
              <a:t>3.5 metres long</a:t>
            </a:r>
            <a:r>
              <a:rPr lang="en-GB" sz="1400" dirty="0">
                <a:solidFill>
                  <a:srgbClr val="222222"/>
                </a:solidFill>
                <a:highlight>
                  <a:srgbClr val="FFFFFF"/>
                </a:highlight>
                <a:latin typeface="Arial"/>
                <a:ea typeface="Arial"/>
                <a:cs typeface="Arial"/>
                <a:sym typeface="Arial"/>
              </a:rPr>
              <a:t>. They scan the seabed with super-long snouts, detecting the tiny electrical currents given off by all living things. </a:t>
            </a:r>
          </a:p>
          <a:p>
            <a:pPr>
              <a:spcBef>
                <a:spcPts val="0"/>
              </a:spcBef>
            </a:pPr>
            <a:endParaRPr sz="1400" dirty="0">
              <a:solidFill>
                <a:srgbClr val="222222"/>
              </a:solidFill>
              <a:highlight>
                <a:srgbClr val="FFFFFF"/>
              </a:highlight>
              <a:latin typeface="Arial"/>
              <a:ea typeface="Arial"/>
              <a:cs typeface="Arial"/>
              <a:sym typeface="Arial"/>
            </a:endParaRPr>
          </a:p>
          <a:p>
            <a:pPr>
              <a:spcBef>
                <a:spcPts val="0"/>
              </a:spcBef>
            </a:pPr>
            <a:r>
              <a:rPr lang="en-GB" sz="1400" dirty="0">
                <a:solidFill>
                  <a:srgbClr val="222222"/>
                </a:solidFill>
                <a:highlight>
                  <a:srgbClr val="FFFFFF"/>
                </a:highlight>
                <a:latin typeface="Arial"/>
                <a:ea typeface="Arial"/>
                <a:cs typeface="Arial"/>
                <a:sym typeface="Arial"/>
              </a:rPr>
              <a:t>They are cartilaginous fish (this means their bones are made out of cartilage). </a:t>
            </a:r>
          </a:p>
          <a:p>
            <a:pPr>
              <a:spcBef>
                <a:spcPts val="0"/>
              </a:spcBef>
            </a:pPr>
            <a:endParaRPr sz="1400" dirty="0">
              <a:solidFill>
                <a:srgbClr val="222222"/>
              </a:solidFill>
              <a:highlight>
                <a:srgbClr val="FFFFFF"/>
              </a:highlight>
              <a:latin typeface="Arial"/>
              <a:ea typeface="Arial"/>
              <a:cs typeface="Arial"/>
              <a:sym typeface="Arial"/>
            </a:endParaRPr>
          </a:p>
        </p:txBody>
      </p:sp>
      <p:pic>
        <p:nvPicPr>
          <p:cNvPr id="289" name="Shape 289"/>
          <p:cNvPicPr preferRelativeResize="0"/>
          <p:nvPr/>
        </p:nvPicPr>
        <p:blipFill>
          <a:blip r:embed="rId4">
            <a:alphaModFix/>
          </a:blip>
          <a:stretch>
            <a:fillRect/>
          </a:stretch>
        </p:blipFill>
        <p:spPr>
          <a:xfrm>
            <a:off x="-188764" y="-42257"/>
            <a:ext cx="10408165" cy="6942533"/>
          </a:xfrm>
          <a:prstGeom prst="rect">
            <a:avLst/>
          </a:prstGeom>
          <a:noFill/>
          <a:ln>
            <a:noFill/>
          </a:ln>
        </p:spPr>
      </p:pic>
    </p:spTree>
    <p:extLst>
      <p:ext uri="{BB962C8B-B14F-4D97-AF65-F5344CB8AC3E}">
        <p14:creationId xmlns:p14="http://schemas.microsoft.com/office/powerpoint/2010/main" val="292812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p:nvPr/>
        </p:nvSpPr>
        <p:spPr>
          <a:xfrm>
            <a:off x="0" y="-37564"/>
            <a:ext cx="12192000" cy="1143200"/>
          </a:xfrm>
          <a:prstGeom prst="rect">
            <a:avLst/>
          </a:prstGeom>
          <a:solidFill>
            <a:srgbClr val="000000"/>
          </a:solidFill>
          <a:ln>
            <a:noFill/>
          </a:ln>
        </p:spPr>
        <p:txBody>
          <a:bodyPr lIns="121900" tIns="60933" rIns="121900" bIns="60933" anchor="ctr" anchorCtr="0">
            <a:noAutofit/>
          </a:bodyPr>
          <a:lstStyle/>
          <a:p>
            <a:pPr algn="ctr">
              <a:lnSpc>
                <a:spcPct val="90000"/>
              </a:lnSpc>
              <a:buClr>
                <a:srgbClr val="FFFF00"/>
              </a:buClr>
              <a:buSzPct val="25000"/>
            </a:pPr>
            <a:r>
              <a:rPr lang="en-GB" sz="4000" b="1">
                <a:solidFill>
                  <a:srgbClr val="FFFF00"/>
                </a:solidFill>
                <a:latin typeface="Didact Gothic"/>
                <a:ea typeface="Didact Gothic"/>
                <a:cs typeface="Didact Gothic"/>
                <a:sym typeface="Didact Gothic"/>
              </a:rPr>
              <a:t>Essential Question</a:t>
            </a:r>
          </a:p>
        </p:txBody>
      </p:sp>
      <p:sp>
        <p:nvSpPr>
          <p:cNvPr id="303" name="Shape 303"/>
          <p:cNvSpPr/>
          <p:nvPr/>
        </p:nvSpPr>
        <p:spPr>
          <a:xfrm>
            <a:off x="2909133" y="1430500"/>
            <a:ext cx="8840800" cy="4805600"/>
          </a:xfrm>
          <a:prstGeom prst="wedgeRoundRectCallout">
            <a:avLst>
              <a:gd name="adj1" fmla="val -89283"/>
              <a:gd name="adj2" fmla="val 16408"/>
              <a:gd name="adj3" fmla="val 0"/>
            </a:avLst>
          </a:prstGeom>
          <a:solidFill>
            <a:srgbClr val="0000FF"/>
          </a:solidFill>
          <a:ln w="76200" cap="flat" cmpd="sng">
            <a:solidFill>
              <a:srgbClr val="000000"/>
            </a:solidFill>
            <a:prstDash val="solid"/>
            <a:round/>
            <a:headEnd type="none" w="med" len="med"/>
            <a:tailEnd type="none" w="med" len="med"/>
          </a:ln>
        </p:spPr>
        <p:txBody>
          <a:bodyPr lIns="121900" tIns="121900" rIns="121900" bIns="121900" anchor="ctr" anchorCtr="0">
            <a:noAutofit/>
          </a:bodyPr>
          <a:lstStyle/>
          <a:p>
            <a:pPr>
              <a:buClr>
                <a:srgbClr val="FFFF00"/>
              </a:buClr>
              <a:buSzPct val="25000"/>
            </a:pPr>
            <a:r>
              <a:rPr lang="en-GB" sz="6400">
                <a:solidFill>
                  <a:srgbClr val="FFFF00"/>
                </a:solidFill>
                <a:latin typeface="Didact Gothic"/>
                <a:ea typeface="Didact Gothic"/>
                <a:cs typeface="Didact Gothic"/>
                <a:sym typeface="Didact Gothic"/>
              </a:rPr>
              <a:t>How do animals survive at 5000m below the ocean’s surface?</a:t>
            </a:r>
          </a:p>
        </p:txBody>
      </p:sp>
      <p:pic>
        <p:nvPicPr>
          <p:cNvPr id="304" name="Shape 304"/>
          <p:cNvPicPr preferRelativeResize="0"/>
          <p:nvPr/>
        </p:nvPicPr>
        <p:blipFill rotWithShape="1">
          <a:blip r:embed="rId3">
            <a:alphaModFix/>
          </a:blip>
          <a:srcRect/>
          <a:stretch/>
        </p:blipFill>
        <p:spPr>
          <a:xfrm>
            <a:off x="0" y="2939861"/>
            <a:ext cx="1993200" cy="3660000"/>
          </a:xfrm>
          <a:prstGeom prst="rect">
            <a:avLst/>
          </a:prstGeom>
          <a:noFill/>
          <a:ln>
            <a:noFill/>
          </a:ln>
        </p:spPr>
      </p:pic>
    </p:spTree>
    <p:extLst>
      <p:ext uri="{BB962C8B-B14F-4D97-AF65-F5344CB8AC3E}">
        <p14:creationId xmlns:p14="http://schemas.microsoft.com/office/powerpoint/2010/main" val="52869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ctrTitle" idx="4294967295"/>
          </p:nvPr>
        </p:nvSpPr>
        <p:spPr>
          <a:xfrm>
            <a:off x="0" y="-27400"/>
            <a:ext cx="12229600" cy="814000"/>
          </a:xfrm>
          <a:prstGeom prst="rect">
            <a:avLst/>
          </a:prstGeom>
          <a:solidFill>
            <a:srgbClr val="000000"/>
          </a:solidFill>
          <a:ln>
            <a:noFill/>
          </a:ln>
        </p:spPr>
        <p:txBody>
          <a:bodyPr vert="horz" lIns="121900" tIns="121900" rIns="121900" bIns="121900" rtlCol="0" anchor="ctr" anchorCtr="0">
            <a:noAutofit/>
          </a:bodyPr>
          <a:lstStyle/>
          <a:p>
            <a:pPr algn="l">
              <a:lnSpc>
                <a:spcPct val="100000"/>
              </a:lnSpc>
              <a:spcBef>
                <a:spcPts val="0"/>
              </a:spcBef>
              <a:buClr>
                <a:schemeClr val="accent1"/>
              </a:buClr>
              <a:buSzPct val="25000"/>
            </a:pPr>
            <a:r>
              <a:rPr lang="en-GB" sz="4000" u="sng">
                <a:solidFill>
                  <a:srgbClr val="FFFF00"/>
                </a:solidFill>
              </a:rPr>
              <a:t>What is pressure?</a:t>
            </a:r>
          </a:p>
        </p:txBody>
      </p:sp>
      <p:sp>
        <p:nvSpPr>
          <p:cNvPr id="310" name="Shape 310"/>
          <p:cNvSpPr txBox="1"/>
          <p:nvPr/>
        </p:nvSpPr>
        <p:spPr>
          <a:xfrm>
            <a:off x="5798467" y="1157533"/>
            <a:ext cx="6142800" cy="3456400"/>
          </a:xfrm>
          <a:prstGeom prst="rect">
            <a:avLst/>
          </a:prstGeom>
          <a:noFill/>
          <a:ln>
            <a:noFill/>
          </a:ln>
        </p:spPr>
        <p:txBody>
          <a:bodyPr lIns="121900" tIns="121900" rIns="121900" bIns="121900" anchor="ctr" anchorCtr="0">
            <a:noAutofit/>
          </a:bodyPr>
          <a:lstStyle/>
          <a:p>
            <a:r>
              <a:rPr lang="en-GB" sz="4000">
                <a:solidFill>
                  <a:srgbClr val="222222"/>
                </a:solidFill>
                <a:highlight>
                  <a:srgbClr val="FFFFFF"/>
                </a:highlight>
              </a:rPr>
              <a:t>A  </a:t>
            </a:r>
            <a:r>
              <a:rPr lang="en-GB" sz="4000" b="1">
                <a:solidFill>
                  <a:srgbClr val="222222"/>
                </a:solidFill>
                <a:highlight>
                  <a:srgbClr val="FFFFFF"/>
                </a:highlight>
              </a:rPr>
              <a:t>force </a:t>
            </a:r>
            <a:r>
              <a:rPr lang="en-GB" sz="4000">
                <a:solidFill>
                  <a:srgbClr val="222222"/>
                </a:solidFill>
                <a:highlight>
                  <a:srgbClr val="FFFFFF"/>
                </a:highlight>
              </a:rPr>
              <a:t>exerted on or against an object by something in contact with it. It is usually measured in N/m</a:t>
            </a:r>
            <a:r>
              <a:rPr lang="en-GB" sz="4000" baseline="30000">
                <a:solidFill>
                  <a:srgbClr val="222222"/>
                </a:solidFill>
                <a:highlight>
                  <a:srgbClr val="FFFFFF"/>
                </a:highlight>
              </a:rPr>
              <a:t>2</a:t>
            </a:r>
            <a:r>
              <a:rPr lang="en-GB" sz="4000">
                <a:solidFill>
                  <a:srgbClr val="222222"/>
                </a:solidFill>
                <a:highlight>
                  <a:srgbClr val="FFFFFF"/>
                </a:highlight>
              </a:rPr>
              <a:t>, Pascals (Pa) or atmospheres</a:t>
            </a:r>
          </a:p>
        </p:txBody>
      </p:sp>
      <p:pic>
        <p:nvPicPr>
          <p:cNvPr id="311" name="Shape 311"/>
          <p:cNvPicPr preferRelativeResize="0"/>
          <p:nvPr/>
        </p:nvPicPr>
        <p:blipFill>
          <a:blip r:embed="rId3">
            <a:alphaModFix/>
          </a:blip>
          <a:stretch>
            <a:fillRect/>
          </a:stretch>
        </p:blipFill>
        <p:spPr>
          <a:xfrm>
            <a:off x="55200" y="1157531"/>
            <a:ext cx="5743267" cy="4187400"/>
          </a:xfrm>
          <a:prstGeom prst="rect">
            <a:avLst/>
          </a:prstGeom>
          <a:noFill/>
          <a:ln>
            <a:noFill/>
          </a:ln>
        </p:spPr>
      </p:pic>
      <p:sp>
        <p:nvSpPr>
          <p:cNvPr id="312" name="Shape 312"/>
          <p:cNvSpPr txBox="1"/>
          <p:nvPr/>
        </p:nvSpPr>
        <p:spPr>
          <a:xfrm>
            <a:off x="-18800" y="6328000"/>
            <a:ext cx="12229600" cy="530000"/>
          </a:xfrm>
          <a:prstGeom prst="rect">
            <a:avLst/>
          </a:prstGeom>
          <a:solidFill>
            <a:srgbClr val="FFFF00"/>
          </a:solidFill>
          <a:ln>
            <a:noFill/>
          </a:ln>
        </p:spPr>
        <p:txBody>
          <a:bodyPr lIns="162533" tIns="81233" rIns="162533" bIns="81233" anchor="ctr" anchorCtr="0">
            <a:noAutofit/>
          </a:bodyPr>
          <a:lstStyle/>
          <a:p>
            <a:pPr>
              <a:buClr>
                <a:srgbClr val="000000"/>
              </a:buClr>
              <a:buSzPct val="25000"/>
            </a:pPr>
            <a:r>
              <a:rPr lang="en-GB" sz="2400">
                <a:latin typeface="Didact Gothic"/>
                <a:ea typeface="Didact Gothic"/>
                <a:cs typeface="Didact Gothic"/>
                <a:sym typeface="Didact Gothic"/>
              </a:rPr>
              <a:t>EQ: How do animals survive at 5000m below the ocean’s surface?</a:t>
            </a:r>
          </a:p>
        </p:txBody>
      </p:sp>
    </p:spTree>
    <p:extLst>
      <p:ext uri="{BB962C8B-B14F-4D97-AF65-F5344CB8AC3E}">
        <p14:creationId xmlns:p14="http://schemas.microsoft.com/office/powerpoint/2010/main" val="387772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B9A9-5546-41F5-9655-D083FF5B0D61}"/>
              </a:ext>
            </a:extLst>
          </p:cNvPr>
          <p:cNvSpPr>
            <a:spLocks noGrp="1"/>
          </p:cNvSpPr>
          <p:nvPr>
            <p:ph type="title"/>
          </p:nvPr>
        </p:nvSpPr>
        <p:spPr/>
        <p:txBody>
          <a:bodyPr/>
          <a:lstStyle/>
          <a:p>
            <a:r>
              <a:rPr lang="en-US" dirty="0"/>
              <a:t>How do we calculate pressure?</a:t>
            </a:r>
          </a:p>
        </p:txBody>
      </p:sp>
      <p:sp>
        <p:nvSpPr>
          <p:cNvPr id="3" name="Content Placeholder 2">
            <a:extLst>
              <a:ext uri="{FF2B5EF4-FFF2-40B4-BE49-F238E27FC236}">
                <a16:creationId xmlns:a16="http://schemas.microsoft.com/office/drawing/2014/main" id="{48B793FE-8E35-40E4-8A95-79C8590D140A}"/>
              </a:ext>
            </a:extLst>
          </p:cNvPr>
          <p:cNvSpPr>
            <a:spLocks noGrp="1"/>
          </p:cNvSpPr>
          <p:nvPr>
            <p:ph sz="quarter" idx="13"/>
          </p:nvPr>
        </p:nvSpPr>
        <p:spPr>
          <a:xfrm>
            <a:off x="913774" y="2367092"/>
            <a:ext cx="7003757" cy="3424107"/>
          </a:xfrm>
        </p:spPr>
        <p:txBody>
          <a:bodyPr/>
          <a:lstStyle/>
          <a:p>
            <a:r>
              <a:rPr lang="en-US" dirty="0"/>
              <a:t>Pressure can be calculated by dividing the force by the area</a:t>
            </a:r>
          </a:p>
          <a:p>
            <a:r>
              <a:rPr lang="en-US" dirty="0"/>
              <a:t>Pressure is measured in Pascals (Pa) </a:t>
            </a:r>
          </a:p>
          <a:p>
            <a:r>
              <a:rPr lang="en-US" dirty="0"/>
              <a:t>We sometimes see pressure being measured in N/m2 or n/cm2.</a:t>
            </a:r>
          </a:p>
          <a:p>
            <a:r>
              <a:rPr lang="en-US" dirty="0"/>
              <a:t>1Pa is the same as 1n/m2</a:t>
            </a:r>
          </a:p>
          <a:p>
            <a:endParaRPr lang="en-US" dirty="0"/>
          </a:p>
          <a:p>
            <a:pPr marL="0" indent="0">
              <a:buNone/>
            </a:pPr>
            <a:endParaRPr lang="en-US" dirty="0"/>
          </a:p>
        </p:txBody>
      </p:sp>
      <p:sp>
        <p:nvSpPr>
          <p:cNvPr id="4" name="Rectangle 5">
            <a:extLst>
              <a:ext uri="{FF2B5EF4-FFF2-40B4-BE49-F238E27FC236}">
                <a16:creationId xmlns:a16="http://schemas.microsoft.com/office/drawing/2014/main" id="{E1490FC9-8E83-4B30-895D-9018C1215782}"/>
              </a:ext>
            </a:extLst>
          </p:cNvPr>
          <p:cNvSpPr>
            <a:spLocks noChangeArrowheads="1"/>
          </p:cNvSpPr>
          <p:nvPr/>
        </p:nvSpPr>
        <p:spPr bwMode="auto">
          <a:xfrm>
            <a:off x="3505200" y="5419060"/>
            <a:ext cx="41148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2800" b="1" dirty="0">
                <a:solidFill>
                  <a:srgbClr val="FFFFFF"/>
                </a:solidFill>
              </a:rPr>
              <a:t>Pressure = </a:t>
            </a:r>
            <a:r>
              <a:rPr lang="en-GB" altLang="en-US" sz="2800" b="1" u="sng" dirty="0">
                <a:solidFill>
                  <a:srgbClr val="FFFFFF"/>
                </a:solidFill>
              </a:rPr>
              <a:t>force</a:t>
            </a:r>
            <a:r>
              <a:rPr lang="en-GB" altLang="en-US" sz="2800" b="1" dirty="0">
                <a:solidFill>
                  <a:srgbClr val="FFFFFF"/>
                </a:solidFill>
              </a:rPr>
              <a:t> </a:t>
            </a:r>
          </a:p>
          <a:p>
            <a:r>
              <a:rPr lang="en-GB" altLang="en-US" sz="2800" b="1" dirty="0">
                <a:solidFill>
                  <a:srgbClr val="FFFFFF"/>
                </a:solidFill>
              </a:rPr>
              <a:t>                   area</a:t>
            </a:r>
            <a:endParaRPr lang="en-US" altLang="en-US" sz="2800" b="1" dirty="0">
              <a:solidFill>
                <a:srgbClr val="FFFFFF"/>
              </a:solidFill>
            </a:endParaRPr>
          </a:p>
        </p:txBody>
      </p:sp>
      <p:pic>
        <p:nvPicPr>
          <p:cNvPr id="6" name="Picture 5" descr="A person wearing a suit and tie&#10;&#10;Description generated with high confidence">
            <a:extLst>
              <a:ext uri="{FF2B5EF4-FFF2-40B4-BE49-F238E27FC236}">
                <a16:creationId xmlns:a16="http://schemas.microsoft.com/office/drawing/2014/main" id="{FD91D3BE-5DB0-42AD-A1F9-EF12B90D23E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49943" y="1903227"/>
            <a:ext cx="3360067" cy="4001280"/>
          </a:xfrm>
          <a:prstGeom prst="rect">
            <a:avLst/>
          </a:prstGeom>
        </p:spPr>
      </p:pic>
      <p:sp>
        <p:nvSpPr>
          <p:cNvPr id="7" name="TextBox 6">
            <a:extLst>
              <a:ext uri="{FF2B5EF4-FFF2-40B4-BE49-F238E27FC236}">
                <a16:creationId xmlns:a16="http://schemas.microsoft.com/office/drawing/2014/main" id="{782ADAC1-D03C-49F3-ABAA-4F65D92C2567}"/>
              </a:ext>
            </a:extLst>
          </p:cNvPr>
          <p:cNvSpPr txBox="1"/>
          <p:nvPr/>
        </p:nvSpPr>
        <p:spPr>
          <a:xfrm>
            <a:off x="7620000" y="6446768"/>
            <a:ext cx="3657600" cy="230832"/>
          </a:xfrm>
          <a:prstGeom prst="rect">
            <a:avLst/>
          </a:prstGeom>
          <a:noFill/>
        </p:spPr>
        <p:txBody>
          <a:bodyPr wrap="square" rtlCol="0">
            <a:spAutoFit/>
          </a:bodyPr>
          <a:lstStyle/>
          <a:p>
            <a:r>
              <a:rPr lang="en-US" sz="900">
                <a:hlinkClick r:id="rId4" tooltip="https://en.wikipedia.org/wiki/Blaise_Pasca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25479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61CF7-24BF-4B28-9821-5D72DE8620BD}"/>
              </a:ext>
            </a:extLst>
          </p:cNvPr>
          <p:cNvSpPr>
            <a:spLocks noGrp="1"/>
          </p:cNvSpPr>
          <p:nvPr>
            <p:ph type="title"/>
          </p:nvPr>
        </p:nvSpPr>
        <p:spPr/>
        <p:txBody>
          <a:bodyPr/>
          <a:lstStyle/>
          <a:p>
            <a:r>
              <a:rPr lang="en-US" dirty="0"/>
              <a:t>Practice using the formula for pressure</a:t>
            </a:r>
          </a:p>
        </p:txBody>
      </p:sp>
      <p:sp>
        <p:nvSpPr>
          <p:cNvPr id="3" name="Content Placeholder 2">
            <a:extLst>
              <a:ext uri="{FF2B5EF4-FFF2-40B4-BE49-F238E27FC236}">
                <a16:creationId xmlns:a16="http://schemas.microsoft.com/office/drawing/2014/main" id="{714DF03A-D265-47D2-954E-B258A147D5E3}"/>
              </a:ext>
            </a:extLst>
          </p:cNvPr>
          <p:cNvSpPr>
            <a:spLocks noGrp="1"/>
          </p:cNvSpPr>
          <p:nvPr>
            <p:ph sz="quarter" idx="13"/>
          </p:nvPr>
        </p:nvSpPr>
        <p:spPr>
          <a:xfrm>
            <a:off x="914400" y="1835464"/>
            <a:ext cx="10363826" cy="4490908"/>
          </a:xfrm>
        </p:spPr>
        <p:txBody>
          <a:bodyPr>
            <a:normAutofit fontScale="92500" lnSpcReduction="20000"/>
          </a:bodyPr>
          <a:lstStyle/>
          <a:p>
            <a:pPr marL="0" indent="0">
              <a:buNone/>
            </a:pPr>
            <a:r>
              <a:rPr lang="en-US" sz="2400" dirty="0"/>
              <a:t>A box weighs 500n. It’s base has an area of 5m2. What pressure does it exert?</a:t>
            </a:r>
          </a:p>
          <a:p>
            <a:pPr marL="0" indent="0">
              <a:buNone/>
            </a:pPr>
            <a:endParaRPr lang="en-US" sz="2400" dirty="0"/>
          </a:p>
          <a:p>
            <a:pPr marL="0" indent="0">
              <a:buNone/>
            </a:pPr>
            <a:endParaRPr lang="en-US" sz="2400" dirty="0"/>
          </a:p>
          <a:p>
            <a:pPr marL="0" indent="0">
              <a:buNone/>
            </a:pPr>
            <a:r>
              <a:rPr lang="en-US" sz="2400" dirty="0"/>
              <a:t>Another identical box is placed on top of the first box. What is the pressure now?</a:t>
            </a:r>
          </a:p>
          <a:p>
            <a:pPr marL="0" indent="0">
              <a:buNone/>
            </a:pPr>
            <a:endParaRPr lang="en-US" sz="2400" dirty="0"/>
          </a:p>
          <a:p>
            <a:pPr marL="0" indent="0">
              <a:buNone/>
            </a:pPr>
            <a:endParaRPr lang="en-US" sz="2400" dirty="0"/>
          </a:p>
          <a:p>
            <a:pPr marL="0" indent="0">
              <a:buNone/>
            </a:pPr>
            <a:r>
              <a:rPr lang="en-US" sz="2400" dirty="0"/>
              <a:t>A snowboarder weighs 600N. The area of the snowboard is 0.5m2. What is the pressure on the snow?</a:t>
            </a:r>
          </a:p>
        </p:txBody>
      </p:sp>
    </p:spTree>
    <p:extLst>
      <p:ext uri="{BB962C8B-B14F-4D97-AF65-F5344CB8AC3E}">
        <p14:creationId xmlns:p14="http://schemas.microsoft.com/office/powerpoint/2010/main" val="328278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Shape 352"/>
          <p:cNvPicPr preferRelativeResize="0"/>
          <p:nvPr/>
        </p:nvPicPr>
        <p:blipFill>
          <a:blip r:embed="rId3">
            <a:alphaModFix/>
          </a:blip>
          <a:stretch>
            <a:fillRect/>
          </a:stretch>
        </p:blipFill>
        <p:spPr>
          <a:xfrm>
            <a:off x="134168" y="1414101"/>
            <a:ext cx="3296785" cy="5295900"/>
          </a:xfrm>
          <a:prstGeom prst="rect">
            <a:avLst/>
          </a:prstGeom>
          <a:noFill/>
          <a:ln>
            <a:noFill/>
          </a:ln>
        </p:spPr>
      </p:pic>
      <p:pic>
        <p:nvPicPr>
          <p:cNvPr id="353" name="Shape 353"/>
          <p:cNvPicPr preferRelativeResize="0"/>
          <p:nvPr/>
        </p:nvPicPr>
        <p:blipFill>
          <a:blip r:embed="rId4">
            <a:alphaModFix/>
          </a:blip>
          <a:stretch>
            <a:fillRect/>
          </a:stretch>
        </p:blipFill>
        <p:spPr>
          <a:xfrm>
            <a:off x="8508367" y="1414083"/>
            <a:ext cx="3530600" cy="5295900"/>
          </a:xfrm>
          <a:prstGeom prst="rect">
            <a:avLst/>
          </a:prstGeom>
          <a:noFill/>
          <a:ln>
            <a:noFill/>
          </a:ln>
        </p:spPr>
      </p:pic>
      <p:sp>
        <p:nvSpPr>
          <p:cNvPr id="354" name="Shape 354"/>
          <p:cNvSpPr/>
          <p:nvPr/>
        </p:nvSpPr>
        <p:spPr>
          <a:xfrm>
            <a:off x="3771067" y="2509216"/>
            <a:ext cx="4397200" cy="2358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pPr algn="ctr"/>
            <a:r>
              <a:rPr lang="en-GB" sz="3200"/>
              <a:t>So, why do you think deep sea divers need to wear suits like this?</a:t>
            </a:r>
          </a:p>
        </p:txBody>
      </p:sp>
      <p:sp>
        <p:nvSpPr>
          <p:cNvPr id="355" name="Shape 355"/>
          <p:cNvSpPr txBox="1">
            <a:spLocks noGrp="1"/>
          </p:cNvSpPr>
          <p:nvPr>
            <p:ph type="ctrTitle"/>
          </p:nvPr>
        </p:nvSpPr>
        <p:spPr>
          <a:xfrm>
            <a:off x="0" y="-27400"/>
            <a:ext cx="12229600" cy="814000"/>
          </a:xfrm>
          <a:prstGeom prst="rect">
            <a:avLst/>
          </a:prstGeom>
          <a:solidFill>
            <a:srgbClr val="000000"/>
          </a:solidFill>
          <a:ln>
            <a:noFill/>
          </a:ln>
        </p:spPr>
        <p:txBody>
          <a:bodyPr vert="horz" lIns="121900" tIns="121900" rIns="121900" bIns="121900" rtlCol="0" anchor="ctr" anchorCtr="0">
            <a:noAutofit/>
          </a:bodyPr>
          <a:lstStyle/>
          <a:p>
            <a:pPr algn="l">
              <a:lnSpc>
                <a:spcPct val="100000"/>
              </a:lnSpc>
              <a:spcBef>
                <a:spcPts val="0"/>
              </a:spcBef>
              <a:buClr>
                <a:schemeClr val="accent1"/>
              </a:buClr>
              <a:buSzPct val="25000"/>
            </a:pPr>
            <a:r>
              <a:rPr lang="en-GB" sz="4000" u="sng">
                <a:solidFill>
                  <a:srgbClr val="FFFF00"/>
                </a:solidFill>
                <a:latin typeface="Amatic SC"/>
                <a:ea typeface="Amatic SC"/>
                <a:cs typeface="Amatic SC"/>
                <a:sym typeface="Amatic SC"/>
              </a:rPr>
              <a:t>Deep sea divers</a:t>
            </a:r>
          </a:p>
        </p:txBody>
      </p:sp>
      <p:sp>
        <p:nvSpPr>
          <p:cNvPr id="356" name="Shape 356"/>
          <p:cNvSpPr txBox="1"/>
          <p:nvPr/>
        </p:nvSpPr>
        <p:spPr>
          <a:xfrm>
            <a:off x="-18800" y="6328000"/>
            <a:ext cx="12229600" cy="530000"/>
          </a:xfrm>
          <a:prstGeom prst="rect">
            <a:avLst/>
          </a:prstGeom>
          <a:solidFill>
            <a:srgbClr val="FFFF00"/>
          </a:solidFill>
          <a:ln>
            <a:noFill/>
          </a:ln>
        </p:spPr>
        <p:txBody>
          <a:bodyPr lIns="162533" tIns="81233" rIns="162533" bIns="81233" anchor="ctr" anchorCtr="0">
            <a:noAutofit/>
          </a:bodyPr>
          <a:lstStyle/>
          <a:p>
            <a:pPr>
              <a:buClr>
                <a:srgbClr val="000000"/>
              </a:buClr>
              <a:buSzPct val="25000"/>
            </a:pPr>
            <a:r>
              <a:rPr lang="en-GB" sz="2400">
                <a:latin typeface="Didact Gothic"/>
                <a:ea typeface="Didact Gothic"/>
                <a:cs typeface="Didact Gothic"/>
                <a:sym typeface="Didact Gothic"/>
              </a:rPr>
              <a:t>EQ: How do animals survive at 5000m below the ocean’s surface?</a:t>
            </a:r>
          </a:p>
        </p:txBody>
      </p:sp>
    </p:spTree>
    <p:extLst>
      <p:ext uri="{BB962C8B-B14F-4D97-AF65-F5344CB8AC3E}">
        <p14:creationId xmlns:p14="http://schemas.microsoft.com/office/powerpoint/2010/main" val="1370301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76D7-58FF-4763-860F-FFA698ECAD1C}"/>
              </a:ext>
            </a:extLst>
          </p:cNvPr>
          <p:cNvSpPr>
            <a:spLocks noGrp="1"/>
          </p:cNvSpPr>
          <p:nvPr>
            <p:ph type="title"/>
          </p:nvPr>
        </p:nvSpPr>
        <p:spPr/>
        <p:txBody>
          <a:bodyPr/>
          <a:lstStyle/>
          <a:p>
            <a:endParaRPr lang="en-US"/>
          </a:p>
        </p:txBody>
      </p:sp>
      <p:pic>
        <p:nvPicPr>
          <p:cNvPr id="4" name="_cj8AtODiHc">
            <a:hlinkClick r:id="" action="ppaction://media"/>
            <a:extLst>
              <a:ext uri="{FF2B5EF4-FFF2-40B4-BE49-F238E27FC236}">
                <a16:creationId xmlns:a16="http://schemas.microsoft.com/office/drawing/2014/main" id="{5564AB61-2969-4954-BCC5-88420F7653CD}"/>
              </a:ext>
            </a:extLst>
          </p:cNvPr>
          <p:cNvPicPr>
            <a:picLocks noGrp="1" noRot="1" noChangeAspect="1"/>
          </p:cNvPicPr>
          <p:nvPr>
            <p:ph sz="quarter" idx="13"/>
            <a:videoFile r:link="rId1"/>
          </p:nvPr>
        </p:nvPicPr>
        <p:blipFill>
          <a:blip r:embed="rId3"/>
          <a:stretch>
            <a:fillRect/>
          </a:stretch>
        </p:blipFill>
        <p:spPr>
          <a:xfrm>
            <a:off x="0" y="0"/>
            <a:ext cx="12192000" cy="6842051"/>
          </a:xfrm>
          <a:prstGeom prst="rect">
            <a:avLst/>
          </a:prstGeom>
        </p:spPr>
      </p:pic>
    </p:spTree>
    <p:extLst>
      <p:ext uri="{BB962C8B-B14F-4D97-AF65-F5344CB8AC3E}">
        <p14:creationId xmlns:p14="http://schemas.microsoft.com/office/powerpoint/2010/main" val="135358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A picture containing electronics&#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5" name="Picture 4" descr="A picture containing animal, invertebrate, coelenterate&#10;&#10;Description generated with very high confidence">
            <a:extLst>
              <a:ext uri="{FF2B5EF4-FFF2-40B4-BE49-F238E27FC236}">
                <a16:creationId xmlns:a16="http://schemas.microsoft.com/office/drawing/2014/main" id="{51E45B15-01DE-43C6-A21A-BE88909DB7C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7326" b="25427"/>
          <a:stretch/>
        </p:blipFill>
        <p:spPr>
          <a:xfrm>
            <a:off x="20" y="-1"/>
            <a:ext cx="12191980" cy="4187739"/>
          </a:xfrm>
          <a:prstGeom prst="rect">
            <a:avLst/>
          </a:prstGeom>
        </p:spPr>
      </p:pic>
      <p:pic>
        <p:nvPicPr>
          <p:cNvPr id="17" name="Picture 16" descr="A picture containing pool ball&#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AC63D4-DF37-498B-A35E-D7E9CCB89000}"/>
              </a:ext>
            </a:extLst>
          </p:cNvPr>
          <p:cNvSpPr>
            <a:spLocks noGrp="1"/>
          </p:cNvSpPr>
          <p:nvPr>
            <p:ph type="ctrTitle"/>
          </p:nvPr>
        </p:nvSpPr>
        <p:spPr>
          <a:xfrm>
            <a:off x="1146048" y="4437888"/>
            <a:ext cx="9899904" cy="1116711"/>
          </a:xfrm>
        </p:spPr>
        <p:txBody>
          <a:bodyPr>
            <a:normAutofit/>
          </a:bodyPr>
          <a:lstStyle/>
          <a:p>
            <a:r>
              <a:rPr lang="en-US" dirty="0"/>
              <a:t>Pressure and Force</a:t>
            </a:r>
          </a:p>
        </p:txBody>
      </p:sp>
      <p:sp>
        <p:nvSpPr>
          <p:cNvPr id="3" name="Subtitle 2">
            <a:extLst>
              <a:ext uri="{FF2B5EF4-FFF2-40B4-BE49-F238E27FC236}">
                <a16:creationId xmlns:a16="http://schemas.microsoft.com/office/drawing/2014/main" id="{D098380E-4F2C-4640-AFBD-CCE386AC7DA5}"/>
              </a:ext>
            </a:extLst>
          </p:cNvPr>
          <p:cNvSpPr>
            <a:spLocks noGrp="1"/>
          </p:cNvSpPr>
          <p:nvPr>
            <p:ph type="subTitle" idx="1"/>
          </p:nvPr>
        </p:nvSpPr>
        <p:spPr>
          <a:xfrm>
            <a:off x="1751012" y="5481448"/>
            <a:ext cx="8689976" cy="535939"/>
          </a:xfrm>
        </p:spPr>
        <p:txBody>
          <a:bodyPr>
            <a:normAutofit/>
          </a:bodyPr>
          <a:lstStyle/>
          <a:p>
            <a:endParaRPr lang="en-US">
              <a:solidFill>
                <a:schemeClr val="tx1">
                  <a:lumMod val="50000"/>
                  <a:lumOff val="50000"/>
                </a:schemeClr>
              </a:solidFill>
            </a:endParaRPr>
          </a:p>
        </p:txBody>
      </p:sp>
      <p:sp>
        <p:nvSpPr>
          <p:cNvPr id="6" name="TextBox 5">
            <a:extLst>
              <a:ext uri="{FF2B5EF4-FFF2-40B4-BE49-F238E27FC236}">
                <a16:creationId xmlns:a16="http://schemas.microsoft.com/office/drawing/2014/main" id="{D726BF9E-D727-4EEF-B405-15F99337D4D7}"/>
              </a:ext>
            </a:extLst>
          </p:cNvPr>
          <p:cNvSpPr txBox="1"/>
          <p:nvPr/>
        </p:nvSpPr>
        <p:spPr>
          <a:xfrm>
            <a:off x="9783968" y="3987683"/>
            <a:ext cx="240803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raingaze.deviantart.com/art/lonely-deep-sea-209287369"/>
              </a:rPr>
              <a:t>This Photo</a:t>
            </a:r>
            <a:r>
              <a:rPr lang="en-US" sz="700">
                <a:solidFill>
                  <a:srgbClr val="FFFFFF"/>
                </a:solidFill>
              </a:rPr>
              <a:t> by Unknown Author is licensed under </a:t>
            </a:r>
            <a:r>
              <a:rPr lang="en-US" sz="700">
                <a:solidFill>
                  <a:srgbClr val="FFFFFF"/>
                </a:solidFill>
                <a:hlinkClick r:id="rId6" tooltip="https://creativecommons.org/licenses/by-nc-nd/3.0/"/>
              </a:rPr>
              <a:t>CC BY-NC-ND</a:t>
            </a:r>
            <a:endParaRPr lang="en-US" sz="700">
              <a:solidFill>
                <a:srgbClr val="FFFFFF"/>
              </a:solidFill>
            </a:endParaRPr>
          </a:p>
        </p:txBody>
      </p:sp>
    </p:spTree>
    <p:extLst>
      <p:ext uri="{BB962C8B-B14F-4D97-AF65-F5344CB8AC3E}">
        <p14:creationId xmlns:p14="http://schemas.microsoft.com/office/powerpoint/2010/main" val="238084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CBB3-0063-4A37-AAFC-ADE1EE24F127}"/>
              </a:ext>
            </a:extLst>
          </p:cNvPr>
          <p:cNvSpPr>
            <a:spLocks noGrp="1"/>
          </p:cNvSpPr>
          <p:nvPr>
            <p:ph type="title"/>
          </p:nvPr>
        </p:nvSpPr>
        <p:spPr/>
        <p:txBody>
          <a:bodyPr/>
          <a:lstStyle/>
          <a:p>
            <a:r>
              <a:rPr lang="en-US" dirty="0"/>
              <a:t>Liquid Pressure</a:t>
            </a:r>
          </a:p>
        </p:txBody>
      </p:sp>
      <p:sp>
        <p:nvSpPr>
          <p:cNvPr id="3" name="Content Placeholder 2">
            <a:extLst>
              <a:ext uri="{FF2B5EF4-FFF2-40B4-BE49-F238E27FC236}">
                <a16:creationId xmlns:a16="http://schemas.microsoft.com/office/drawing/2014/main" id="{578816E7-5B20-46EC-B6A9-2F0C61A28012}"/>
              </a:ext>
            </a:extLst>
          </p:cNvPr>
          <p:cNvSpPr>
            <a:spLocks noGrp="1"/>
          </p:cNvSpPr>
          <p:nvPr>
            <p:ph sz="quarter" idx="13"/>
          </p:nvPr>
        </p:nvSpPr>
        <p:spPr>
          <a:xfrm>
            <a:off x="913774" y="1786270"/>
            <a:ext cx="10363826" cy="4657060"/>
          </a:xfrm>
        </p:spPr>
        <p:txBody>
          <a:bodyPr>
            <a:normAutofit/>
          </a:bodyPr>
          <a:lstStyle/>
          <a:p>
            <a:r>
              <a:rPr lang="en-US" sz="2800" dirty="0"/>
              <a:t>Liquids are made up of particles. </a:t>
            </a:r>
          </a:p>
          <a:p>
            <a:r>
              <a:rPr lang="en-US" sz="2800" dirty="0"/>
              <a:t>The particles can move in all directions. </a:t>
            </a:r>
          </a:p>
          <a:p>
            <a:r>
              <a:rPr lang="en-US" sz="2800" dirty="0"/>
              <a:t>The pressure exerted by a liquid acts in all directions too. </a:t>
            </a:r>
          </a:p>
          <a:p>
            <a:r>
              <a:rPr lang="en-US" sz="2800" dirty="0"/>
              <a:t>Liquids with a high density will exert a higher pressure. </a:t>
            </a:r>
          </a:p>
          <a:p>
            <a:r>
              <a:rPr lang="en-US" sz="2800" dirty="0"/>
              <a:t>As you go deeper, the pressure increases. </a:t>
            </a:r>
          </a:p>
          <a:p>
            <a:r>
              <a:rPr lang="en-US" sz="2800" dirty="0"/>
              <a:t>This is due to the weight of all the water above pushing down. </a:t>
            </a:r>
          </a:p>
        </p:txBody>
      </p:sp>
    </p:spTree>
    <p:extLst>
      <p:ext uri="{BB962C8B-B14F-4D97-AF65-F5344CB8AC3E}">
        <p14:creationId xmlns:p14="http://schemas.microsoft.com/office/powerpoint/2010/main" val="143727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DD45FC2-E9D8-479F-B5BE-529068E25BBE}"/>
              </a:ext>
            </a:extLst>
          </p:cNvPr>
          <p:cNvSpPr>
            <a:spLocks noGrp="1" noChangeArrowheads="1"/>
          </p:cNvSpPr>
          <p:nvPr>
            <p:ph type="title"/>
          </p:nvPr>
        </p:nvSpPr>
        <p:spPr/>
        <p:txBody>
          <a:bodyPr/>
          <a:lstStyle/>
          <a:p>
            <a:r>
              <a:rPr lang="en-GB" altLang="en-US">
                <a:solidFill>
                  <a:srgbClr val="9900CC"/>
                </a:solidFill>
                <a:latin typeface="Andy" pitchFamily="66" charset="0"/>
              </a:rPr>
              <a:t>Water pressure and body pressure</a:t>
            </a:r>
            <a:endParaRPr lang="en-US" altLang="en-US">
              <a:solidFill>
                <a:srgbClr val="9900CC"/>
              </a:solidFill>
              <a:latin typeface="Andy" pitchFamily="66" charset="0"/>
            </a:endParaRPr>
          </a:p>
        </p:txBody>
      </p:sp>
      <p:sp>
        <p:nvSpPr>
          <p:cNvPr id="13315" name="Rectangle 3">
            <a:extLst>
              <a:ext uri="{FF2B5EF4-FFF2-40B4-BE49-F238E27FC236}">
                <a16:creationId xmlns:a16="http://schemas.microsoft.com/office/drawing/2014/main" id="{EA79B585-746F-4219-816F-E7E67022C1F6}"/>
              </a:ext>
            </a:extLst>
          </p:cNvPr>
          <p:cNvSpPr>
            <a:spLocks noGrp="1" noChangeArrowheads="1"/>
          </p:cNvSpPr>
          <p:nvPr>
            <p:ph type="body" sz="half" idx="1"/>
          </p:nvPr>
        </p:nvSpPr>
        <p:spPr>
          <a:xfrm>
            <a:off x="2209800" y="1981200"/>
            <a:ext cx="3581400" cy="4038600"/>
          </a:xfrm>
          <a:ln>
            <a:solidFill>
              <a:srgbClr val="FFFFFF"/>
            </a:solidFill>
            <a:miter lim="800000"/>
            <a:headEnd/>
            <a:tailEnd/>
          </a:ln>
        </p:spPr>
        <p:txBody>
          <a:bodyPr>
            <a:normAutofit fontScale="85000" lnSpcReduction="10000"/>
          </a:bodyPr>
          <a:lstStyle/>
          <a:p>
            <a:r>
              <a:rPr lang="en-GB" altLang="en-US" sz="2800">
                <a:latin typeface="Andy" pitchFamily="66" charset="0"/>
              </a:rPr>
              <a:t>Water pressure acts in all directions on this fish</a:t>
            </a:r>
          </a:p>
          <a:p>
            <a:endParaRPr lang="en-GB" altLang="en-US" sz="2800">
              <a:latin typeface="Andy" pitchFamily="66" charset="0"/>
            </a:endParaRPr>
          </a:p>
          <a:p>
            <a:r>
              <a:rPr lang="en-GB" altLang="en-US" sz="2800">
                <a:latin typeface="Andy" pitchFamily="66" charset="0"/>
              </a:rPr>
              <a:t>The fish’s body pushes back with an equal and opposite pressure</a:t>
            </a:r>
          </a:p>
          <a:p>
            <a:pPr>
              <a:buFontTx/>
              <a:buNone/>
            </a:pPr>
            <a:endParaRPr lang="en-US" altLang="en-US" sz="2800">
              <a:latin typeface="Andy" pitchFamily="66" charset="0"/>
            </a:endParaRPr>
          </a:p>
        </p:txBody>
      </p:sp>
      <p:pic>
        <p:nvPicPr>
          <p:cNvPr id="13317" name="Picture 5" descr="bd08716_">
            <a:extLst>
              <a:ext uri="{FF2B5EF4-FFF2-40B4-BE49-F238E27FC236}">
                <a16:creationId xmlns:a16="http://schemas.microsoft.com/office/drawing/2014/main" id="{444002E6-B576-4EDE-9637-45466F9315F2}"/>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791200" y="1752600"/>
            <a:ext cx="46482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6">
            <a:extLst>
              <a:ext uri="{FF2B5EF4-FFF2-40B4-BE49-F238E27FC236}">
                <a16:creationId xmlns:a16="http://schemas.microsoft.com/office/drawing/2014/main" id="{A5CEDBF4-232E-49B3-B372-1E7DBAF5FAEA}"/>
              </a:ext>
            </a:extLst>
          </p:cNvPr>
          <p:cNvSpPr txBox="1">
            <a:spLocks noChangeArrowheads="1"/>
          </p:cNvSpPr>
          <p:nvPr/>
        </p:nvSpPr>
        <p:spPr bwMode="auto">
          <a:xfrm>
            <a:off x="5851526" y="33940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13319" name="Line 7">
            <a:extLst>
              <a:ext uri="{FF2B5EF4-FFF2-40B4-BE49-F238E27FC236}">
                <a16:creationId xmlns:a16="http://schemas.microsoft.com/office/drawing/2014/main" id="{459369D7-EAA8-4334-A627-424430A8B75C}"/>
              </a:ext>
            </a:extLst>
          </p:cNvPr>
          <p:cNvSpPr>
            <a:spLocks noChangeShapeType="1"/>
          </p:cNvSpPr>
          <p:nvPr/>
        </p:nvSpPr>
        <p:spPr bwMode="auto">
          <a:xfrm>
            <a:off x="6172200" y="4038600"/>
            <a:ext cx="6096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8">
            <a:extLst>
              <a:ext uri="{FF2B5EF4-FFF2-40B4-BE49-F238E27FC236}">
                <a16:creationId xmlns:a16="http://schemas.microsoft.com/office/drawing/2014/main" id="{2A4614A0-AB9C-4AD4-9537-67B3781ABD9D}"/>
              </a:ext>
            </a:extLst>
          </p:cNvPr>
          <p:cNvSpPr>
            <a:spLocks noChangeShapeType="1"/>
          </p:cNvSpPr>
          <p:nvPr/>
        </p:nvSpPr>
        <p:spPr bwMode="auto">
          <a:xfrm>
            <a:off x="6400800" y="2895600"/>
            <a:ext cx="381000" cy="3810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Line 9">
            <a:extLst>
              <a:ext uri="{FF2B5EF4-FFF2-40B4-BE49-F238E27FC236}">
                <a16:creationId xmlns:a16="http://schemas.microsoft.com/office/drawing/2014/main" id="{6D41CF87-07E1-4DA2-8E8C-4F73192639E5}"/>
              </a:ext>
            </a:extLst>
          </p:cNvPr>
          <p:cNvSpPr>
            <a:spLocks noChangeShapeType="1"/>
          </p:cNvSpPr>
          <p:nvPr/>
        </p:nvSpPr>
        <p:spPr bwMode="auto">
          <a:xfrm flipH="1">
            <a:off x="9144000" y="2362200"/>
            <a:ext cx="381000" cy="5334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10">
            <a:extLst>
              <a:ext uri="{FF2B5EF4-FFF2-40B4-BE49-F238E27FC236}">
                <a16:creationId xmlns:a16="http://schemas.microsoft.com/office/drawing/2014/main" id="{9F6CFBAE-308C-43D6-817C-BE3882C260A3}"/>
              </a:ext>
            </a:extLst>
          </p:cNvPr>
          <p:cNvSpPr>
            <a:spLocks noChangeShapeType="1"/>
          </p:cNvSpPr>
          <p:nvPr/>
        </p:nvSpPr>
        <p:spPr bwMode="auto">
          <a:xfrm flipH="1" flipV="1">
            <a:off x="9144000" y="5029200"/>
            <a:ext cx="5334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11">
            <a:extLst>
              <a:ext uri="{FF2B5EF4-FFF2-40B4-BE49-F238E27FC236}">
                <a16:creationId xmlns:a16="http://schemas.microsoft.com/office/drawing/2014/main" id="{B73AFAE9-6FEF-4CC0-AE03-BE07E5A0C100}"/>
              </a:ext>
            </a:extLst>
          </p:cNvPr>
          <p:cNvSpPr>
            <a:spLocks noChangeShapeType="1"/>
          </p:cNvSpPr>
          <p:nvPr/>
        </p:nvSpPr>
        <p:spPr bwMode="auto">
          <a:xfrm flipV="1">
            <a:off x="6781800" y="5257800"/>
            <a:ext cx="304800" cy="3810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2">
            <a:extLst>
              <a:ext uri="{FF2B5EF4-FFF2-40B4-BE49-F238E27FC236}">
                <a16:creationId xmlns:a16="http://schemas.microsoft.com/office/drawing/2014/main" id="{405ABAAC-12BD-4FFB-A57F-CC0AAEC5E122}"/>
              </a:ext>
            </a:extLst>
          </p:cNvPr>
          <p:cNvSpPr>
            <a:spLocks noChangeShapeType="1"/>
          </p:cNvSpPr>
          <p:nvPr/>
        </p:nvSpPr>
        <p:spPr bwMode="auto">
          <a:xfrm>
            <a:off x="6781800" y="2057400"/>
            <a:ext cx="457200" cy="457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13">
            <a:extLst>
              <a:ext uri="{FF2B5EF4-FFF2-40B4-BE49-F238E27FC236}">
                <a16:creationId xmlns:a16="http://schemas.microsoft.com/office/drawing/2014/main" id="{36966270-57C9-4852-9FF2-509023D145A6}"/>
              </a:ext>
            </a:extLst>
          </p:cNvPr>
          <p:cNvSpPr>
            <a:spLocks noChangeShapeType="1"/>
          </p:cNvSpPr>
          <p:nvPr/>
        </p:nvSpPr>
        <p:spPr bwMode="auto">
          <a:xfrm flipH="1">
            <a:off x="10058400" y="3962400"/>
            <a:ext cx="3048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14">
            <a:extLst>
              <a:ext uri="{FF2B5EF4-FFF2-40B4-BE49-F238E27FC236}">
                <a16:creationId xmlns:a16="http://schemas.microsoft.com/office/drawing/2014/main" id="{6A366EB7-A608-4330-8D9B-DDC4F93D081A}"/>
              </a:ext>
            </a:extLst>
          </p:cNvPr>
          <p:cNvSpPr>
            <a:spLocks noChangeShapeType="1"/>
          </p:cNvSpPr>
          <p:nvPr/>
        </p:nvSpPr>
        <p:spPr bwMode="auto">
          <a:xfrm flipH="1">
            <a:off x="10058400" y="4572000"/>
            <a:ext cx="3810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Line 15">
            <a:extLst>
              <a:ext uri="{FF2B5EF4-FFF2-40B4-BE49-F238E27FC236}">
                <a16:creationId xmlns:a16="http://schemas.microsoft.com/office/drawing/2014/main" id="{AB4533AB-3B38-4CA6-A1B8-2663B7AD9042}"/>
              </a:ext>
            </a:extLst>
          </p:cNvPr>
          <p:cNvSpPr>
            <a:spLocks noChangeShapeType="1"/>
          </p:cNvSpPr>
          <p:nvPr/>
        </p:nvSpPr>
        <p:spPr bwMode="auto">
          <a:xfrm>
            <a:off x="8077200" y="1676400"/>
            <a:ext cx="0" cy="3048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Line 17">
            <a:extLst>
              <a:ext uri="{FF2B5EF4-FFF2-40B4-BE49-F238E27FC236}">
                <a16:creationId xmlns:a16="http://schemas.microsoft.com/office/drawing/2014/main" id="{046CF0C6-F57C-478D-8E7A-8B44A3D6CE78}"/>
              </a:ext>
            </a:extLst>
          </p:cNvPr>
          <p:cNvSpPr>
            <a:spLocks noChangeShapeType="1"/>
          </p:cNvSpPr>
          <p:nvPr/>
        </p:nvSpPr>
        <p:spPr bwMode="auto">
          <a:xfrm flipV="1">
            <a:off x="8305800" y="6019800"/>
            <a:ext cx="0" cy="3810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Line 18">
            <a:extLst>
              <a:ext uri="{FF2B5EF4-FFF2-40B4-BE49-F238E27FC236}">
                <a16:creationId xmlns:a16="http://schemas.microsoft.com/office/drawing/2014/main" id="{6D4538AA-7DD4-48A8-B06C-784F7B51D163}"/>
              </a:ext>
            </a:extLst>
          </p:cNvPr>
          <p:cNvSpPr>
            <a:spLocks noChangeShapeType="1"/>
          </p:cNvSpPr>
          <p:nvPr/>
        </p:nvSpPr>
        <p:spPr bwMode="auto">
          <a:xfrm flipH="1">
            <a:off x="10058400" y="2895600"/>
            <a:ext cx="228600" cy="1524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Line 19">
            <a:extLst>
              <a:ext uri="{FF2B5EF4-FFF2-40B4-BE49-F238E27FC236}">
                <a16:creationId xmlns:a16="http://schemas.microsoft.com/office/drawing/2014/main" id="{7141CD2E-674E-445B-898C-68436A056E56}"/>
              </a:ext>
            </a:extLst>
          </p:cNvPr>
          <p:cNvSpPr>
            <a:spLocks noChangeShapeType="1"/>
          </p:cNvSpPr>
          <p:nvPr/>
        </p:nvSpPr>
        <p:spPr bwMode="auto">
          <a:xfrm flipH="1">
            <a:off x="7239000" y="4724400"/>
            <a:ext cx="228600" cy="38100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Line 20">
            <a:extLst>
              <a:ext uri="{FF2B5EF4-FFF2-40B4-BE49-F238E27FC236}">
                <a16:creationId xmlns:a16="http://schemas.microsoft.com/office/drawing/2014/main" id="{BC3747B5-343C-4A1A-92E4-12AD55E667A5}"/>
              </a:ext>
            </a:extLst>
          </p:cNvPr>
          <p:cNvSpPr>
            <a:spLocks noChangeShapeType="1"/>
          </p:cNvSpPr>
          <p:nvPr/>
        </p:nvSpPr>
        <p:spPr bwMode="auto">
          <a:xfrm>
            <a:off x="8305800" y="5486400"/>
            <a:ext cx="0" cy="38100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Line 21">
            <a:extLst>
              <a:ext uri="{FF2B5EF4-FFF2-40B4-BE49-F238E27FC236}">
                <a16:creationId xmlns:a16="http://schemas.microsoft.com/office/drawing/2014/main" id="{D44B6B75-3DD0-46A5-B910-C85B191A46FB}"/>
              </a:ext>
            </a:extLst>
          </p:cNvPr>
          <p:cNvSpPr>
            <a:spLocks noChangeShapeType="1"/>
          </p:cNvSpPr>
          <p:nvPr/>
        </p:nvSpPr>
        <p:spPr bwMode="auto">
          <a:xfrm flipH="1">
            <a:off x="7391400" y="4114800"/>
            <a:ext cx="533400"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Line 22">
            <a:extLst>
              <a:ext uri="{FF2B5EF4-FFF2-40B4-BE49-F238E27FC236}">
                <a16:creationId xmlns:a16="http://schemas.microsoft.com/office/drawing/2014/main" id="{BD285F56-A651-4F6E-B596-C774B8CD05BB}"/>
              </a:ext>
            </a:extLst>
          </p:cNvPr>
          <p:cNvSpPr>
            <a:spLocks noChangeShapeType="1"/>
          </p:cNvSpPr>
          <p:nvPr/>
        </p:nvSpPr>
        <p:spPr bwMode="auto">
          <a:xfrm flipH="1" flipV="1">
            <a:off x="7086600" y="3276600"/>
            <a:ext cx="304800" cy="30480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Line 23">
            <a:extLst>
              <a:ext uri="{FF2B5EF4-FFF2-40B4-BE49-F238E27FC236}">
                <a16:creationId xmlns:a16="http://schemas.microsoft.com/office/drawing/2014/main" id="{0E4B4A40-6C3C-4E31-936F-6E7B9EC394CA}"/>
              </a:ext>
            </a:extLst>
          </p:cNvPr>
          <p:cNvSpPr>
            <a:spLocks noChangeShapeType="1"/>
          </p:cNvSpPr>
          <p:nvPr/>
        </p:nvSpPr>
        <p:spPr bwMode="auto">
          <a:xfrm>
            <a:off x="8458200" y="4648200"/>
            <a:ext cx="457200" cy="22860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Line 24">
            <a:extLst>
              <a:ext uri="{FF2B5EF4-FFF2-40B4-BE49-F238E27FC236}">
                <a16:creationId xmlns:a16="http://schemas.microsoft.com/office/drawing/2014/main" id="{D5583F55-6841-4DBA-ACBD-8090681E2733}"/>
              </a:ext>
            </a:extLst>
          </p:cNvPr>
          <p:cNvSpPr>
            <a:spLocks noChangeShapeType="1"/>
          </p:cNvSpPr>
          <p:nvPr/>
        </p:nvSpPr>
        <p:spPr bwMode="auto">
          <a:xfrm flipV="1">
            <a:off x="8077200" y="2286000"/>
            <a:ext cx="0" cy="22860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Line 25">
            <a:extLst>
              <a:ext uri="{FF2B5EF4-FFF2-40B4-BE49-F238E27FC236}">
                <a16:creationId xmlns:a16="http://schemas.microsoft.com/office/drawing/2014/main" id="{91633FEE-15C0-4CC8-9FE6-F7A481C46B49}"/>
              </a:ext>
            </a:extLst>
          </p:cNvPr>
          <p:cNvSpPr>
            <a:spLocks noChangeShapeType="1"/>
          </p:cNvSpPr>
          <p:nvPr/>
        </p:nvSpPr>
        <p:spPr bwMode="auto">
          <a:xfrm flipV="1">
            <a:off x="8839200" y="3048000"/>
            <a:ext cx="228600" cy="38100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Line 26">
            <a:extLst>
              <a:ext uri="{FF2B5EF4-FFF2-40B4-BE49-F238E27FC236}">
                <a16:creationId xmlns:a16="http://schemas.microsoft.com/office/drawing/2014/main" id="{50BAD303-0903-4517-BCFB-5F8E14F50689}"/>
              </a:ext>
            </a:extLst>
          </p:cNvPr>
          <p:cNvSpPr>
            <a:spLocks noChangeShapeType="1"/>
          </p:cNvSpPr>
          <p:nvPr/>
        </p:nvSpPr>
        <p:spPr bwMode="auto">
          <a:xfrm flipH="1" flipV="1">
            <a:off x="7467600" y="2819400"/>
            <a:ext cx="304800" cy="38100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Line 27">
            <a:extLst>
              <a:ext uri="{FF2B5EF4-FFF2-40B4-BE49-F238E27FC236}">
                <a16:creationId xmlns:a16="http://schemas.microsoft.com/office/drawing/2014/main" id="{3724A79F-E7C3-459E-8FDF-FF842C4B856F}"/>
              </a:ext>
            </a:extLst>
          </p:cNvPr>
          <p:cNvSpPr>
            <a:spLocks noChangeShapeType="1"/>
          </p:cNvSpPr>
          <p:nvPr/>
        </p:nvSpPr>
        <p:spPr bwMode="auto">
          <a:xfrm flipV="1">
            <a:off x="9677400" y="3352800"/>
            <a:ext cx="152400" cy="15240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Line 28">
            <a:extLst>
              <a:ext uri="{FF2B5EF4-FFF2-40B4-BE49-F238E27FC236}">
                <a16:creationId xmlns:a16="http://schemas.microsoft.com/office/drawing/2014/main" id="{EAC5A6E4-1E77-4833-A4FC-E66379E4132D}"/>
              </a:ext>
            </a:extLst>
          </p:cNvPr>
          <p:cNvSpPr>
            <a:spLocks noChangeShapeType="1"/>
          </p:cNvSpPr>
          <p:nvPr/>
        </p:nvSpPr>
        <p:spPr bwMode="auto">
          <a:xfrm>
            <a:off x="9601200" y="3962400"/>
            <a:ext cx="304800"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Line 29">
            <a:extLst>
              <a:ext uri="{FF2B5EF4-FFF2-40B4-BE49-F238E27FC236}">
                <a16:creationId xmlns:a16="http://schemas.microsoft.com/office/drawing/2014/main" id="{A761FC9E-566C-40AB-B7D5-3C8BE1912851}"/>
              </a:ext>
            </a:extLst>
          </p:cNvPr>
          <p:cNvSpPr>
            <a:spLocks noChangeShapeType="1"/>
          </p:cNvSpPr>
          <p:nvPr/>
        </p:nvSpPr>
        <p:spPr bwMode="auto">
          <a:xfrm>
            <a:off x="9525000" y="4495800"/>
            <a:ext cx="304800" cy="7620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82795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3" fill="hold" nodeType="clickEffect">
                                  <p:stCondLst>
                                    <p:cond delay="0"/>
                                  </p:stCondLst>
                                  <p:childTnLst>
                                    <p:set>
                                      <p:cBhvr>
                                        <p:cTn id="12" dur="1" fill="hold">
                                          <p:stCondLst>
                                            <p:cond delay="0"/>
                                          </p:stCondLst>
                                        </p:cTn>
                                        <p:tgtEl>
                                          <p:spTgt spid="13317"/>
                                        </p:tgtEl>
                                        <p:attrNameLst>
                                          <p:attrName>style.visibility</p:attrName>
                                        </p:attrNameLst>
                                      </p:cBhvr>
                                      <p:to>
                                        <p:strVal val="visible"/>
                                      </p:to>
                                    </p:set>
                                    <p:animEffect transition="in" filter="strips(upRight)">
                                      <p:cBhvr>
                                        <p:cTn id="13" dur="500"/>
                                        <p:tgtEl>
                                          <p:spTgt spid="133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9" fill="hold" nodeType="clickEffect">
                                  <p:stCondLst>
                                    <p:cond delay="0"/>
                                  </p:stCondLst>
                                  <p:childTnLst>
                                    <p:set>
                                      <p:cBhvr>
                                        <p:cTn id="17" dur="1" fill="hold">
                                          <p:stCondLst>
                                            <p:cond delay="0"/>
                                          </p:stCondLst>
                                        </p:cTn>
                                        <p:tgtEl>
                                          <p:spTgt spid="13320"/>
                                        </p:tgtEl>
                                        <p:attrNameLst>
                                          <p:attrName>style.visibility</p:attrName>
                                        </p:attrNameLst>
                                      </p:cBhvr>
                                      <p:to>
                                        <p:strVal val="visible"/>
                                      </p:to>
                                    </p:set>
                                    <p:anim calcmode="lin" valueType="num">
                                      <p:cBhvr additive="base">
                                        <p:cTn id="18" dur="500" fill="hold"/>
                                        <p:tgtEl>
                                          <p:spTgt spid="13320"/>
                                        </p:tgtEl>
                                        <p:attrNameLst>
                                          <p:attrName>ppt_x</p:attrName>
                                        </p:attrNameLst>
                                      </p:cBhvr>
                                      <p:tavLst>
                                        <p:tav tm="0">
                                          <p:val>
                                            <p:strVal val="0-#ppt_w/2"/>
                                          </p:val>
                                        </p:tav>
                                        <p:tav tm="100000">
                                          <p:val>
                                            <p:strVal val="#ppt_x"/>
                                          </p:val>
                                        </p:tav>
                                      </p:tavLst>
                                    </p:anim>
                                    <p:anim calcmode="lin" valueType="num">
                                      <p:cBhvr additive="base">
                                        <p:cTn id="19" dur="500" fill="hold"/>
                                        <p:tgtEl>
                                          <p:spTgt spid="13320"/>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3" fill="hold" nodeType="clickEffect">
                                  <p:stCondLst>
                                    <p:cond delay="0"/>
                                  </p:stCondLst>
                                  <p:childTnLst>
                                    <p:set>
                                      <p:cBhvr>
                                        <p:cTn id="23" dur="1" fill="hold">
                                          <p:stCondLst>
                                            <p:cond delay="0"/>
                                          </p:stCondLst>
                                        </p:cTn>
                                        <p:tgtEl>
                                          <p:spTgt spid="13321"/>
                                        </p:tgtEl>
                                        <p:attrNameLst>
                                          <p:attrName>style.visibility</p:attrName>
                                        </p:attrNameLst>
                                      </p:cBhvr>
                                      <p:to>
                                        <p:strVal val="visible"/>
                                      </p:to>
                                    </p:set>
                                    <p:anim calcmode="lin" valueType="num">
                                      <p:cBhvr additive="base">
                                        <p:cTn id="24" dur="500" fill="hold"/>
                                        <p:tgtEl>
                                          <p:spTgt spid="13321"/>
                                        </p:tgtEl>
                                        <p:attrNameLst>
                                          <p:attrName>ppt_x</p:attrName>
                                        </p:attrNameLst>
                                      </p:cBhvr>
                                      <p:tavLst>
                                        <p:tav tm="0">
                                          <p:val>
                                            <p:strVal val="1+#ppt_w/2"/>
                                          </p:val>
                                        </p:tav>
                                        <p:tav tm="100000">
                                          <p:val>
                                            <p:strVal val="#ppt_x"/>
                                          </p:val>
                                        </p:tav>
                                      </p:tavLst>
                                    </p:anim>
                                    <p:anim calcmode="lin" valueType="num">
                                      <p:cBhvr additive="base">
                                        <p:cTn id="25" dur="500" fill="hold"/>
                                        <p:tgtEl>
                                          <p:spTgt spid="13321"/>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6" fill="hold" nodeType="clickEffect">
                                  <p:stCondLst>
                                    <p:cond delay="0"/>
                                  </p:stCondLst>
                                  <p:childTnLst>
                                    <p:set>
                                      <p:cBhvr>
                                        <p:cTn id="29" dur="1" fill="hold">
                                          <p:stCondLst>
                                            <p:cond delay="0"/>
                                          </p:stCondLst>
                                        </p:cTn>
                                        <p:tgtEl>
                                          <p:spTgt spid="13322"/>
                                        </p:tgtEl>
                                        <p:attrNameLst>
                                          <p:attrName>style.visibility</p:attrName>
                                        </p:attrNameLst>
                                      </p:cBhvr>
                                      <p:to>
                                        <p:strVal val="visible"/>
                                      </p:to>
                                    </p:set>
                                    <p:anim calcmode="lin" valueType="num">
                                      <p:cBhvr additive="base">
                                        <p:cTn id="30" dur="500" fill="hold"/>
                                        <p:tgtEl>
                                          <p:spTgt spid="13322"/>
                                        </p:tgtEl>
                                        <p:attrNameLst>
                                          <p:attrName>ppt_x</p:attrName>
                                        </p:attrNameLst>
                                      </p:cBhvr>
                                      <p:tavLst>
                                        <p:tav tm="0">
                                          <p:val>
                                            <p:strVal val="1+#ppt_w/2"/>
                                          </p:val>
                                        </p:tav>
                                        <p:tav tm="100000">
                                          <p:val>
                                            <p:strVal val="#ppt_x"/>
                                          </p:val>
                                        </p:tav>
                                      </p:tavLst>
                                    </p:anim>
                                    <p:anim calcmode="lin" valueType="num">
                                      <p:cBhvr additive="base">
                                        <p:cTn id="31"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2" fill="hold" nodeType="clickEffect">
                                  <p:stCondLst>
                                    <p:cond delay="0"/>
                                  </p:stCondLst>
                                  <p:childTnLst>
                                    <p:set>
                                      <p:cBhvr>
                                        <p:cTn id="35" dur="1" fill="hold">
                                          <p:stCondLst>
                                            <p:cond delay="0"/>
                                          </p:stCondLst>
                                        </p:cTn>
                                        <p:tgtEl>
                                          <p:spTgt spid="13323"/>
                                        </p:tgtEl>
                                        <p:attrNameLst>
                                          <p:attrName>style.visibility</p:attrName>
                                        </p:attrNameLst>
                                      </p:cBhvr>
                                      <p:to>
                                        <p:strVal val="visible"/>
                                      </p:to>
                                    </p:set>
                                    <p:anim calcmode="lin" valueType="num">
                                      <p:cBhvr additive="base">
                                        <p:cTn id="36" dur="500" fill="hold"/>
                                        <p:tgtEl>
                                          <p:spTgt spid="13323"/>
                                        </p:tgtEl>
                                        <p:attrNameLst>
                                          <p:attrName>ppt_x</p:attrName>
                                        </p:attrNameLst>
                                      </p:cBhvr>
                                      <p:tavLst>
                                        <p:tav tm="0">
                                          <p:val>
                                            <p:strVal val="0-#ppt_w/2"/>
                                          </p:val>
                                        </p:tav>
                                        <p:tav tm="100000">
                                          <p:val>
                                            <p:strVal val="#ppt_x"/>
                                          </p:val>
                                        </p:tav>
                                      </p:tavLst>
                                    </p:anim>
                                    <p:anim calcmode="lin" valueType="num">
                                      <p:cBhvr additive="base">
                                        <p:cTn id="37"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9" fill="hold" nodeType="clickEffect">
                                  <p:stCondLst>
                                    <p:cond delay="0"/>
                                  </p:stCondLst>
                                  <p:childTnLst>
                                    <p:set>
                                      <p:cBhvr>
                                        <p:cTn id="41" dur="1" fill="hold">
                                          <p:stCondLst>
                                            <p:cond delay="0"/>
                                          </p:stCondLst>
                                        </p:cTn>
                                        <p:tgtEl>
                                          <p:spTgt spid="13324"/>
                                        </p:tgtEl>
                                        <p:attrNameLst>
                                          <p:attrName>style.visibility</p:attrName>
                                        </p:attrNameLst>
                                      </p:cBhvr>
                                      <p:to>
                                        <p:strVal val="visible"/>
                                      </p:to>
                                    </p:set>
                                    <p:anim calcmode="lin" valueType="num">
                                      <p:cBhvr additive="base">
                                        <p:cTn id="42" dur="500" fill="hold"/>
                                        <p:tgtEl>
                                          <p:spTgt spid="13324"/>
                                        </p:tgtEl>
                                        <p:attrNameLst>
                                          <p:attrName>ppt_x</p:attrName>
                                        </p:attrNameLst>
                                      </p:cBhvr>
                                      <p:tavLst>
                                        <p:tav tm="0">
                                          <p:val>
                                            <p:strVal val="0-#ppt_w/2"/>
                                          </p:val>
                                        </p:tav>
                                        <p:tav tm="100000">
                                          <p:val>
                                            <p:strVal val="#ppt_x"/>
                                          </p:val>
                                        </p:tav>
                                      </p:tavLst>
                                    </p:anim>
                                    <p:anim calcmode="lin" valueType="num">
                                      <p:cBhvr additive="base">
                                        <p:cTn id="43" dur="500" fill="hold"/>
                                        <p:tgtEl>
                                          <p:spTgt spid="13324"/>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childTnLst>
                                    <p:set>
                                      <p:cBhvr>
                                        <p:cTn id="47" dur="1" fill="hold">
                                          <p:stCondLst>
                                            <p:cond delay="0"/>
                                          </p:stCondLst>
                                        </p:cTn>
                                        <p:tgtEl>
                                          <p:spTgt spid="13325"/>
                                        </p:tgtEl>
                                        <p:attrNameLst>
                                          <p:attrName>style.visibility</p:attrName>
                                        </p:attrNameLst>
                                      </p:cBhvr>
                                      <p:to>
                                        <p:strVal val="visible"/>
                                      </p:to>
                                    </p:set>
                                    <p:anim calcmode="lin" valueType="num">
                                      <p:cBhvr additive="base">
                                        <p:cTn id="48" dur="500" fill="hold"/>
                                        <p:tgtEl>
                                          <p:spTgt spid="13325"/>
                                        </p:tgtEl>
                                        <p:attrNameLst>
                                          <p:attrName>ppt_x</p:attrName>
                                        </p:attrNameLst>
                                      </p:cBhvr>
                                      <p:tavLst>
                                        <p:tav tm="0">
                                          <p:val>
                                            <p:strVal val="1+#ppt_w/2"/>
                                          </p:val>
                                        </p:tav>
                                        <p:tav tm="100000">
                                          <p:val>
                                            <p:strVal val="#ppt_x"/>
                                          </p:val>
                                        </p:tav>
                                      </p:tavLst>
                                    </p:anim>
                                    <p:anim calcmode="lin" valueType="num">
                                      <p:cBhvr additive="base">
                                        <p:cTn id="49" dur="500" fill="hold"/>
                                        <p:tgtEl>
                                          <p:spTgt spid="13325"/>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nodeType="clickEffect">
                                  <p:stCondLst>
                                    <p:cond delay="0"/>
                                  </p:stCondLst>
                                  <p:childTnLst>
                                    <p:set>
                                      <p:cBhvr>
                                        <p:cTn id="53" dur="1" fill="hold">
                                          <p:stCondLst>
                                            <p:cond delay="0"/>
                                          </p:stCondLst>
                                        </p:cTn>
                                        <p:tgtEl>
                                          <p:spTgt spid="13326"/>
                                        </p:tgtEl>
                                        <p:attrNameLst>
                                          <p:attrName>style.visibility</p:attrName>
                                        </p:attrNameLst>
                                      </p:cBhvr>
                                      <p:to>
                                        <p:strVal val="visible"/>
                                      </p:to>
                                    </p:set>
                                    <p:anim calcmode="lin" valueType="num">
                                      <p:cBhvr additive="base">
                                        <p:cTn id="54" dur="500" fill="hold"/>
                                        <p:tgtEl>
                                          <p:spTgt spid="13326"/>
                                        </p:tgtEl>
                                        <p:attrNameLst>
                                          <p:attrName>ppt_x</p:attrName>
                                        </p:attrNameLst>
                                      </p:cBhvr>
                                      <p:tavLst>
                                        <p:tav tm="0">
                                          <p:val>
                                            <p:strVal val="1+#ppt_w/2"/>
                                          </p:val>
                                        </p:tav>
                                        <p:tav tm="100000">
                                          <p:val>
                                            <p:strVal val="#ppt_x"/>
                                          </p:val>
                                        </p:tav>
                                      </p:tavLst>
                                    </p:anim>
                                    <p:anim calcmode="lin" valueType="num">
                                      <p:cBhvr additive="base">
                                        <p:cTn id="55" dur="500" fill="hold"/>
                                        <p:tgtEl>
                                          <p:spTgt spid="13326"/>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1" fill="hold" nodeType="clickEffect">
                                  <p:stCondLst>
                                    <p:cond delay="0"/>
                                  </p:stCondLst>
                                  <p:childTnLst>
                                    <p:set>
                                      <p:cBhvr>
                                        <p:cTn id="59" dur="1" fill="hold">
                                          <p:stCondLst>
                                            <p:cond delay="0"/>
                                          </p:stCondLst>
                                        </p:cTn>
                                        <p:tgtEl>
                                          <p:spTgt spid="13327"/>
                                        </p:tgtEl>
                                        <p:attrNameLst>
                                          <p:attrName>style.visibility</p:attrName>
                                        </p:attrNameLst>
                                      </p:cBhvr>
                                      <p:to>
                                        <p:strVal val="visible"/>
                                      </p:to>
                                    </p:set>
                                    <p:anim calcmode="lin" valueType="num">
                                      <p:cBhvr additive="base">
                                        <p:cTn id="60" dur="500" fill="hold"/>
                                        <p:tgtEl>
                                          <p:spTgt spid="13327"/>
                                        </p:tgtEl>
                                        <p:attrNameLst>
                                          <p:attrName>ppt_x</p:attrName>
                                        </p:attrNameLst>
                                      </p:cBhvr>
                                      <p:tavLst>
                                        <p:tav tm="0">
                                          <p:val>
                                            <p:strVal val="#ppt_x"/>
                                          </p:val>
                                        </p:tav>
                                        <p:tav tm="100000">
                                          <p:val>
                                            <p:strVal val="#ppt_x"/>
                                          </p:val>
                                        </p:tav>
                                      </p:tavLst>
                                    </p:anim>
                                    <p:anim calcmode="lin" valueType="num">
                                      <p:cBhvr additive="base">
                                        <p:cTn id="61" dur="500" fill="hold"/>
                                        <p:tgtEl>
                                          <p:spTgt spid="13327"/>
                                        </p:tgtEl>
                                        <p:attrNameLst>
                                          <p:attrName>ppt_y</p:attrName>
                                        </p:attrNameLst>
                                      </p:cBhvr>
                                      <p:tavLst>
                                        <p:tav tm="0">
                                          <p:val>
                                            <p:strVal val="0-#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nodeType="clickEffect">
                                  <p:stCondLst>
                                    <p:cond delay="0"/>
                                  </p:stCondLst>
                                  <p:childTnLst>
                                    <p:set>
                                      <p:cBhvr>
                                        <p:cTn id="65" dur="1" fill="hold">
                                          <p:stCondLst>
                                            <p:cond delay="0"/>
                                          </p:stCondLst>
                                        </p:cTn>
                                        <p:tgtEl>
                                          <p:spTgt spid="13319"/>
                                        </p:tgtEl>
                                        <p:attrNameLst>
                                          <p:attrName>style.visibility</p:attrName>
                                        </p:attrNameLst>
                                      </p:cBhvr>
                                      <p:to>
                                        <p:strVal val="visible"/>
                                      </p:to>
                                    </p:set>
                                    <p:anim calcmode="lin" valueType="num">
                                      <p:cBhvr additive="base">
                                        <p:cTn id="66" dur="500" fill="hold"/>
                                        <p:tgtEl>
                                          <p:spTgt spid="13319"/>
                                        </p:tgtEl>
                                        <p:attrNameLst>
                                          <p:attrName>ppt_x</p:attrName>
                                        </p:attrNameLst>
                                      </p:cBhvr>
                                      <p:tavLst>
                                        <p:tav tm="0">
                                          <p:val>
                                            <p:strVal val="0-#ppt_w/2"/>
                                          </p:val>
                                        </p:tav>
                                        <p:tav tm="100000">
                                          <p:val>
                                            <p:strVal val="#ppt_x"/>
                                          </p:val>
                                        </p:tav>
                                      </p:tavLst>
                                    </p:anim>
                                    <p:anim calcmode="lin" valueType="num">
                                      <p:cBhvr additive="base">
                                        <p:cTn id="67"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3" fill="hold" nodeType="clickEffect">
                                  <p:stCondLst>
                                    <p:cond delay="0"/>
                                  </p:stCondLst>
                                  <p:childTnLst>
                                    <p:set>
                                      <p:cBhvr>
                                        <p:cTn id="71" dur="1" fill="hold">
                                          <p:stCondLst>
                                            <p:cond delay="0"/>
                                          </p:stCondLst>
                                        </p:cTn>
                                        <p:tgtEl>
                                          <p:spTgt spid="13330"/>
                                        </p:tgtEl>
                                        <p:attrNameLst>
                                          <p:attrName>style.visibility</p:attrName>
                                        </p:attrNameLst>
                                      </p:cBhvr>
                                      <p:to>
                                        <p:strVal val="visible"/>
                                      </p:to>
                                    </p:set>
                                    <p:anim calcmode="lin" valueType="num">
                                      <p:cBhvr additive="base">
                                        <p:cTn id="72" dur="500" fill="hold"/>
                                        <p:tgtEl>
                                          <p:spTgt spid="13330"/>
                                        </p:tgtEl>
                                        <p:attrNameLst>
                                          <p:attrName>ppt_x</p:attrName>
                                        </p:attrNameLst>
                                      </p:cBhvr>
                                      <p:tavLst>
                                        <p:tav tm="0">
                                          <p:val>
                                            <p:strVal val="1+#ppt_w/2"/>
                                          </p:val>
                                        </p:tav>
                                        <p:tav tm="100000">
                                          <p:val>
                                            <p:strVal val="#ppt_x"/>
                                          </p:val>
                                        </p:tav>
                                      </p:tavLst>
                                    </p:anim>
                                    <p:anim calcmode="lin" valueType="num">
                                      <p:cBhvr additive="base">
                                        <p:cTn id="73" dur="500" fill="hold"/>
                                        <p:tgtEl>
                                          <p:spTgt spid="13330"/>
                                        </p:tgtEl>
                                        <p:attrNameLst>
                                          <p:attrName>ppt_y</p:attrName>
                                        </p:attrNameLst>
                                      </p:cBhvr>
                                      <p:tavLst>
                                        <p:tav tm="0">
                                          <p:val>
                                            <p:strVal val="0-#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3329"/>
                                        </p:tgtEl>
                                        <p:attrNameLst>
                                          <p:attrName>style.visibility</p:attrName>
                                        </p:attrNameLst>
                                      </p:cBhvr>
                                      <p:to>
                                        <p:strVal val="visible"/>
                                      </p:to>
                                    </p:set>
                                    <p:anim calcmode="lin" valueType="num">
                                      <p:cBhvr additive="base">
                                        <p:cTn id="78" dur="500" fill="hold"/>
                                        <p:tgtEl>
                                          <p:spTgt spid="13329"/>
                                        </p:tgtEl>
                                        <p:attrNameLst>
                                          <p:attrName>ppt_x</p:attrName>
                                        </p:attrNameLst>
                                      </p:cBhvr>
                                      <p:tavLst>
                                        <p:tav tm="0">
                                          <p:val>
                                            <p:strVal val="#ppt_x"/>
                                          </p:val>
                                        </p:tav>
                                        <p:tav tm="100000">
                                          <p:val>
                                            <p:strVal val="#ppt_x"/>
                                          </p:val>
                                        </p:tav>
                                      </p:tavLst>
                                    </p:anim>
                                    <p:anim calcmode="lin" valueType="num">
                                      <p:cBhvr additive="base">
                                        <p:cTn id="79" dur="500" fill="hold"/>
                                        <p:tgtEl>
                                          <p:spTgt spid="13329"/>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13315">
                                            <p:bg/>
                                          </p:spTgt>
                                        </p:tgtEl>
                                        <p:attrNameLst>
                                          <p:attrName>style.visibility</p:attrName>
                                        </p:attrNameLst>
                                      </p:cBhvr>
                                      <p:to>
                                        <p:strVal val="visible"/>
                                      </p:to>
                                    </p:set>
                                    <p:anim calcmode="lin" valueType="num">
                                      <p:cBhvr additive="base">
                                        <p:cTn id="84" dur="500" fill="hold"/>
                                        <p:tgtEl>
                                          <p:spTgt spid="13315">
                                            <p:bg/>
                                          </p:spTgt>
                                        </p:tgtEl>
                                        <p:attrNameLst>
                                          <p:attrName>ppt_x</p:attrName>
                                        </p:attrNameLst>
                                      </p:cBhvr>
                                      <p:tavLst>
                                        <p:tav tm="0">
                                          <p:val>
                                            <p:strVal val="0-#ppt_w/2"/>
                                          </p:val>
                                        </p:tav>
                                        <p:tav tm="100000">
                                          <p:val>
                                            <p:strVal val="#ppt_x"/>
                                          </p:val>
                                        </p:tav>
                                      </p:tavLst>
                                    </p:anim>
                                    <p:anim calcmode="lin" valueType="num">
                                      <p:cBhvr additive="base">
                                        <p:cTn id="85" dur="500" fill="hold"/>
                                        <p:tgtEl>
                                          <p:spTgt spid="13315">
                                            <p:bg/>
                                          </p:spTgt>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3315">
                                            <p:txEl>
                                              <p:pRg st="0" end="0"/>
                                            </p:txEl>
                                          </p:spTgt>
                                        </p:tgtEl>
                                        <p:attrNameLst>
                                          <p:attrName>style.visibility</p:attrName>
                                        </p:attrNameLst>
                                      </p:cBhvr>
                                      <p:to>
                                        <p:strVal val="visible"/>
                                      </p:to>
                                    </p:set>
                                    <p:anim calcmode="lin" valueType="num">
                                      <p:cBhvr additive="base">
                                        <p:cTn id="90"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13315">
                                            <p:txEl>
                                              <p:pRg st="2" end="2"/>
                                            </p:txEl>
                                          </p:spTgt>
                                        </p:tgtEl>
                                        <p:attrNameLst>
                                          <p:attrName>style.visibility</p:attrName>
                                        </p:attrNameLst>
                                      </p:cBhvr>
                                      <p:to>
                                        <p:strVal val="visible"/>
                                      </p:to>
                                    </p:set>
                                    <p:anim calcmode="lin" valueType="num">
                                      <p:cBhvr additive="base">
                                        <p:cTn id="96"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nodeType="clickEffect">
                                  <p:stCondLst>
                                    <p:cond delay="0"/>
                                  </p:stCondLst>
                                  <p:childTnLst>
                                    <p:set>
                                      <p:cBhvr>
                                        <p:cTn id="101" dur="1" fill="hold">
                                          <p:stCondLst>
                                            <p:cond delay="499"/>
                                          </p:stCondLst>
                                        </p:cTn>
                                        <p:tgtEl>
                                          <p:spTgt spid="13332"/>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nodeType="clickEffect">
                                  <p:stCondLst>
                                    <p:cond delay="0"/>
                                  </p:stCondLst>
                                  <p:childTnLst>
                                    <p:set>
                                      <p:cBhvr>
                                        <p:cTn id="105" dur="1" fill="hold">
                                          <p:stCondLst>
                                            <p:cond delay="499"/>
                                          </p:stCondLst>
                                        </p:cTn>
                                        <p:tgtEl>
                                          <p:spTgt spid="13333"/>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nodeType="clickEffect">
                                  <p:stCondLst>
                                    <p:cond delay="0"/>
                                  </p:stCondLst>
                                  <p:childTnLst>
                                    <p:set>
                                      <p:cBhvr>
                                        <p:cTn id="109" dur="1" fill="hold">
                                          <p:stCondLst>
                                            <p:cond delay="499"/>
                                          </p:stCondLst>
                                        </p:cTn>
                                        <p:tgtEl>
                                          <p:spTgt spid="13334"/>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nodeType="clickEffect">
                                  <p:stCondLst>
                                    <p:cond delay="0"/>
                                  </p:stCondLst>
                                  <p:childTnLst>
                                    <p:set>
                                      <p:cBhvr>
                                        <p:cTn id="113" dur="1" fill="hold">
                                          <p:stCondLst>
                                            <p:cond delay="499"/>
                                          </p:stCondLst>
                                        </p:cTn>
                                        <p:tgtEl>
                                          <p:spTgt spid="13335"/>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499"/>
                                          </p:stCondLst>
                                        </p:cTn>
                                        <p:tgtEl>
                                          <p:spTgt spid="13336"/>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ntr" presetSubtype="0" fill="hold" nodeType="clickEffect">
                                  <p:stCondLst>
                                    <p:cond delay="0"/>
                                  </p:stCondLst>
                                  <p:childTnLst>
                                    <p:set>
                                      <p:cBhvr>
                                        <p:cTn id="121" dur="1" fill="hold">
                                          <p:stCondLst>
                                            <p:cond delay="499"/>
                                          </p:stCondLst>
                                        </p:cTn>
                                        <p:tgtEl>
                                          <p:spTgt spid="13337"/>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nodeType="clickEffect">
                                  <p:stCondLst>
                                    <p:cond delay="0"/>
                                  </p:stCondLst>
                                  <p:childTnLst>
                                    <p:set>
                                      <p:cBhvr>
                                        <p:cTn id="125" dur="1" fill="hold">
                                          <p:stCondLst>
                                            <p:cond delay="499"/>
                                          </p:stCondLst>
                                        </p:cTn>
                                        <p:tgtEl>
                                          <p:spTgt spid="13338"/>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nodeType="clickEffect">
                                  <p:stCondLst>
                                    <p:cond delay="0"/>
                                  </p:stCondLst>
                                  <p:childTnLst>
                                    <p:set>
                                      <p:cBhvr>
                                        <p:cTn id="129" dur="1" fill="hold">
                                          <p:stCondLst>
                                            <p:cond delay="499"/>
                                          </p:stCondLst>
                                        </p:cTn>
                                        <p:tgtEl>
                                          <p:spTgt spid="13339"/>
                                        </p:tgtEl>
                                        <p:attrNameLst>
                                          <p:attrName>style.visibility</p:attrName>
                                        </p:attrNameLst>
                                      </p:cBhvr>
                                      <p:to>
                                        <p:strVal val="visible"/>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 presetClass="entr" presetSubtype="0" fill="hold" nodeType="clickEffect">
                                  <p:stCondLst>
                                    <p:cond delay="0"/>
                                  </p:stCondLst>
                                  <p:childTnLst>
                                    <p:set>
                                      <p:cBhvr>
                                        <p:cTn id="133" dur="1" fill="hold">
                                          <p:stCondLst>
                                            <p:cond delay="499"/>
                                          </p:stCondLst>
                                        </p:cTn>
                                        <p:tgtEl>
                                          <p:spTgt spid="13340"/>
                                        </p:tgtEl>
                                        <p:attrNameLst>
                                          <p:attrName>style.visibility</p:attrName>
                                        </p:attrNameLst>
                                      </p:cBhvr>
                                      <p:to>
                                        <p:strVal val="visible"/>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 presetClass="entr" presetSubtype="0" fill="hold" nodeType="clickEffect">
                                  <p:stCondLst>
                                    <p:cond delay="0"/>
                                  </p:stCondLst>
                                  <p:childTnLst>
                                    <p:set>
                                      <p:cBhvr>
                                        <p:cTn id="137" dur="1" fill="hold">
                                          <p:stCondLst>
                                            <p:cond delay="499"/>
                                          </p:stCondLst>
                                        </p:cTn>
                                        <p:tgtEl>
                                          <p:spTgt spid="13341"/>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12" fill="hold" nodeType="clickEffect">
                                  <p:stCondLst>
                                    <p:cond delay="0"/>
                                  </p:stCondLst>
                                  <p:childTnLst>
                                    <p:set>
                                      <p:cBhvr>
                                        <p:cTn id="141" dur="1" fill="hold">
                                          <p:stCondLst>
                                            <p:cond delay="0"/>
                                          </p:stCondLst>
                                        </p:cTn>
                                        <p:tgtEl>
                                          <p:spTgt spid="13331"/>
                                        </p:tgtEl>
                                        <p:attrNameLst>
                                          <p:attrName>style.visibility</p:attrName>
                                        </p:attrNameLst>
                                      </p:cBhvr>
                                      <p:to>
                                        <p:strVal val="visible"/>
                                      </p:to>
                                    </p:set>
                                    <p:anim calcmode="lin" valueType="num">
                                      <p:cBhvr additive="base">
                                        <p:cTn id="142" dur="500" fill="hold"/>
                                        <p:tgtEl>
                                          <p:spTgt spid="13331"/>
                                        </p:tgtEl>
                                        <p:attrNameLst>
                                          <p:attrName>ppt_x</p:attrName>
                                        </p:attrNameLst>
                                      </p:cBhvr>
                                      <p:tavLst>
                                        <p:tav tm="0">
                                          <p:val>
                                            <p:strVal val="0-#ppt_w/2"/>
                                          </p:val>
                                        </p:tav>
                                        <p:tav tm="100000">
                                          <p:val>
                                            <p:strVal val="#ppt_x"/>
                                          </p:val>
                                        </p:tav>
                                      </p:tavLst>
                                    </p:anim>
                                    <p:anim calcmode="lin" valueType="num">
                                      <p:cBhvr additive="base">
                                        <p:cTn id="143" dur="500" fill="hold"/>
                                        <p:tgtEl>
                                          <p:spTgt spid="13331"/>
                                        </p:tgtEl>
                                        <p:attrNameLst>
                                          <p:attrName>ppt_y</p:attrName>
                                        </p:attrNameLst>
                                      </p:cBhvr>
                                      <p:tavLst>
                                        <p:tav tm="0">
                                          <p:val>
                                            <p:strVal val="1+#ppt_h/2"/>
                                          </p:val>
                                        </p:tav>
                                        <p:tav tm="100000">
                                          <p:val>
                                            <p:strVal val="#ppt_y"/>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ntr" presetSubtype="8" fill="hold" grpId="0" nodeType="clickEffect" nodePh="1">
                                  <p:stCondLst>
                                    <p:cond delay="0"/>
                                  </p:stCondLst>
                                  <p:endCondLst>
                                    <p:cond evt="begin" delay="0">
                                      <p:tn val="146"/>
                                    </p:cond>
                                  </p:endCondLst>
                                  <p:childTnLst>
                                    <p:set>
                                      <p:cBhvr>
                                        <p:cTn id="147" dur="1" fill="hold">
                                          <p:stCondLst>
                                            <p:cond delay="0"/>
                                          </p:stCondLst>
                                        </p:cTn>
                                        <p:tgtEl>
                                          <p:spTgt spid="13318"/>
                                        </p:tgtEl>
                                        <p:attrNameLst>
                                          <p:attrName>style.visibility</p:attrName>
                                        </p:attrNameLst>
                                      </p:cBhvr>
                                      <p:to>
                                        <p:strVal val="visible"/>
                                      </p:to>
                                    </p:set>
                                    <p:anim calcmode="lin" valueType="num">
                                      <p:cBhvr additive="base">
                                        <p:cTn id="148" dur="500" fill="hold"/>
                                        <p:tgtEl>
                                          <p:spTgt spid="13318"/>
                                        </p:tgtEl>
                                        <p:attrNameLst>
                                          <p:attrName>ppt_x</p:attrName>
                                        </p:attrNameLst>
                                      </p:cBhvr>
                                      <p:tavLst>
                                        <p:tav tm="0">
                                          <p:val>
                                            <p:strVal val="0-#ppt_w/2"/>
                                          </p:val>
                                        </p:tav>
                                        <p:tav tm="100000">
                                          <p:val>
                                            <p:strVal val="#ppt_x"/>
                                          </p:val>
                                        </p:tav>
                                      </p:tavLst>
                                    </p:anim>
                                    <p:anim calcmode="lin" valueType="num">
                                      <p:cBhvr additive="base">
                                        <p:cTn id="149"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nimBg="1" autoUpdateAnimBg="0"/>
      <p:bldP spid="1331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8F1F653-06FF-4586-9117-239B14920A9B}"/>
              </a:ext>
            </a:extLst>
          </p:cNvPr>
          <p:cNvSpPr>
            <a:spLocks noGrp="1" noChangeArrowheads="1"/>
          </p:cNvSpPr>
          <p:nvPr>
            <p:ph type="title"/>
          </p:nvPr>
        </p:nvSpPr>
        <p:spPr>
          <a:xfrm>
            <a:off x="913774" y="0"/>
            <a:ext cx="10364451" cy="1596177"/>
          </a:xfrm>
        </p:spPr>
        <p:txBody>
          <a:bodyPr>
            <a:normAutofit/>
          </a:bodyPr>
          <a:lstStyle/>
          <a:p>
            <a:r>
              <a:rPr lang="en-GB" altLang="en-US" sz="4000" b="1" dirty="0">
                <a:solidFill>
                  <a:srgbClr val="9900CC"/>
                </a:solidFill>
                <a:latin typeface="Andy" pitchFamily="66" charset="0"/>
              </a:rPr>
              <a:t>Water pressure and scuba diving</a:t>
            </a:r>
            <a:endParaRPr lang="en-US" altLang="en-US" sz="4000" b="1" dirty="0">
              <a:solidFill>
                <a:srgbClr val="9900CC"/>
              </a:solidFill>
              <a:latin typeface="Andy" pitchFamily="66" charset="0"/>
            </a:endParaRPr>
          </a:p>
        </p:txBody>
      </p:sp>
      <p:pic>
        <p:nvPicPr>
          <p:cNvPr id="14339" name="Picture 3" descr="bd10929_">
            <a:extLst>
              <a:ext uri="{FF2B5EF4-FFF2-40B4-BE49-F238E27FC236}">
                <a16:creationId xmlns:a16="http://schemas.microsoft.com/office/drawing/2014/main" id="{4E84648C-DCEF-4B9F-85C5-5300ED5E54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500" y="1731538"/>
            <a:ext cx="2514600" cy="4152900"/>
          </a:xfrm>
          <a:prstGeom prst="rect">
            <a:avLst/>
          </a:prstGeom>
          <a:noFill/>
          <a:extLst>
            <a:ext uri="{909E8E84-426E-40DD-AFC4-6F175D3DCCD1}">
              <a14:hiddenFill xmlns:a14="http://schemas.microsoft.com/office/drawing/2010/main">
                <a:solidFill>
                  <a:srgbClr val="FFFFFF"/>
                </a:solidFill>
              </a14:hiddenFill>
            </a:ext>
          </a:extLst>
        </p:spPr>
      </p:pic>
      <p:sp>
        <p:nvSpPr>
          <p:cNvPr id="14340" name="Text Box 4">
            <a:extLst>
              <a:ext uri="{FF2B5EF4-FFF2-40B4-BE49-F238E27FC236}">
                <a16:creationId xmlns:a16="http://schemas.microsoft.com/office/drawing/2014/main" id="{A2AE5AEE-4CD8-4995-A1E1-8F6175D4632C}"/>
              </a:ext>
            </a:extLst>
          </p:cNvPr>
          <p:cNvSpPr txBox="1">
            <a:spLocks noChangeArrowheads="1"/>
          </p:cNvSpPr>
          <p:nvPr/>
        </p:nvSpPr>
        <p:spPr bwMode="auto">
          <a:xfrm>
            <a:off x="2590800" y="2286000"/>
            <a:ext cx="350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a:p>
        </p:txBody>
      </p:sp>
      <p:sp>
        <p:nvSpPr>
          <p:cNvPr id="14341" name="Text Box 5">
            <a:extLst>
              <a:ext uri="{FF2B5EF4-FFF2-40B4-BE49-F238E27FC236}">
                <a16:creationId xmlns:a16="http://schemas.microsoft.com/office/drawing/2014/main" id="{6FCA7FBC-AEB7-402E-B219-A475FDB0C1B0}"/>
              </a:ext>
            </a:extLst>
          </p:cNvPr>
          <p:cNvSpPr txBox="1">
            <a:spLocks noChangeArrowheads="1"/>
          </p:cNvSpPr>
          <p:nvPr/>
        </p:nvSpPr>
        <p:spPr bwMode="auto">
          <a:xfrm>
            <a:off x="0" y="1371601"/>
            <a:ext cx="895349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altLang="en-US" sz="2800" dirty="0">
                <a:latin typeface="Andy" pitchFamily="66" charset="0"/>
              </a:rPr>
              <a:t>When this deep sea diver goes</a:t>
            </a:r>
          </a:p>
          <a:p>
            <a:pPr algn="l"/>
            <a:r>
              <a:rPr lang="en-GB" altLang="en-US" sz="2800" dirty="0">
                <a:latin typeface="Andy" pitchFamily="66" charset="0"/>
              </a:rPr>
              <a:t>deeper, the water pressure on </a:t>
            </a:r>
          </a:p>
          <a:p>
            <a:pPr algn="l"/>
            <a:r>
              <a:rPr lang="en-GB" altLang="en-US" sz="2800" dirty="0">
                <a:latin typeface="Andy" pitchFamily="66" charset="0"/>
              </a:rPr>
              <a:t>his body increases. This will cause</a:t>
            </a:r>
          </a:p>
          <a:p>
            <a:pPr algn="l"/>
            <a:r>
              <a:rPr lang="en-GB" altLang="en-US" sz="2800" dirty="0">
                <a:latin typeface="Andy" pitchFamily="66" charset="0"/>
              </a:rPr>
              <a:t>his blood pressure to increase. The </a:t>
            </a:r>
          </a:p>
          <a:p>
            <a:pPr algn="l"/>
            <a:r>
              <a:rPr lang="en-GB" altLang="en-US" sz="2800" dirty="0">
                <a:latin typeface="Andy" pitchFamily="66" charset="0"/>
              </a:rPr>
              <a:t>increased pressure inside his body </a:t>
            </a:r>
          </a:p>
          <a:p>
            <a:pPr algn="l"/>
            <a:r>
              <a:rPr lang="en-GB" altLang="en-US" sz="2800" dirty="0">
                <a:latin typeface="Andy" pitchFamily="66" charset="0"/>
              </a:rPr>
              <a:t>causes gas exchange in his lungs to</a:t>
            </a:r>
          </a:p>
          <a:p>
            <a:pPr algn="l"/>
            <a:r>
              <a:rPr lang="en-GB" altLang="en-US" sz="2800" dirty="0">
                <a:latin typeface="Andy" pitchFamily="66" charset="0"/>
              </a:rPr>
              <a:t>happen at a greater rate. It also </a:t>
            </a:r>
          </a:p>
          <a:p>
            <a:pPr algn="l"/>
            <a:r>
              <a:rPr lang="en-GB" altLang="en-US" sz="2800" dirty="0">
                <a:latin typeface="Andy" pitchFamily="66" charset="0"/>
              </a:rPr>
              <a:t>causes nitrogen to go into the blood </a:t>
            </a:r>
          </a:p>
          <a:p>
            <a:pPr algn="l"/>
            <a:r>
              <a:rPr lang="en-GB" altLang="en-US" sz="2800" dirty="0">
                <a:latin typeface="Andy" pitchFamily="66" charset="0"/>
              </a:rPr>
              <a:t>with  the oxygen. This can cause problems like euphoria, and the diver</a:t>
            </a:r>
          </a:p>
          <a:p>
            <a:pPr algn="l"/>
            <a:r>
              <a:rPr lang="en-GB" altLang="en-US" sz="2800" dirty="0">
                <a:latin typeface="Andy" pitchFamily="66" charset="0"/>
              </a:rPr>
              <a:t>Can’t think clearly and can forget basic safety rules.</a:t>
            </a:r>
            <a:endParaRPr lang="en-US" altLang="en-US" sz="2800" dirty="0">
              <a:latin typeface="Andy" pitchFamily="66" charset="0"/>
            </a:endParaRPr>
          </a:p>
        </p:txBody>
      </p:sp>
      <p:pic>
        <p:nvPicPr>
          <p:cNvPr id="14351" name="Picture 15">
            <a:hlinkClick r:id="" action="ppaction://media"/>
            <a:extLst>
              <a:ext uri="{FF2B5EF4-FFF2-40B4-BE49-F238E27FC236}">
                <a16:creationId xmlns:a16="http://schemas.microsoft.com/office/drawing/2014/main" id="{7C9588BE-8A26-4696-A29D-DBF9347233E6}"/>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9906000" y="6019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64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out)">
                                      <p:cBhvr>
                                        <p:cTn id="7" dur="500"/>
                                        <p:tgtEl>
                                          <p:spTgt spid="14338"/>
                                        </p:tgtEl>
                                      </p:cBhvr>
                                    </p:animEffect>
                                  </p:childTnLst>
                                  <p:subTnLst>
                                    <p:audio>
                                      <p:cMediaNode>
                                        <p:cTn display="0" masterRel="sameClick">
                                          <p:stCondLst>
                                            <p:cond evt="begin" delay="0">
                                              <p:tn val="5"/>
                                            </p:cond>
                                          </p:stCondLst>
                                          <p:endCondLst>
                                            <p:cond evt="onStopAudio" delay="0">
                                              <p:tgtEl>
                                                <p:sldTgt/>
                                              </p:tgtEl>
                                            </p:cond>
                                          </p:endCondLst>
                                        </p:cTn>
                                        <p:tgtEl>
                                          <p:sndTgt r:embed="rId4" name="j0074971.wav"/>
                                        </p:tgtEl>
                                      </p:cMediaNode>
                                    </p:audio>
                                  </p:subTnLst>
                                </p:cTn>
                              </p:par>
                            </p:childTnLst>
                          </p:cTn>
                        </p:par>
                        <p:par>
                          <p:cTn id="8" fill="hold" nodeType="afterGroup">
                            <p:stCondLst>
                              <p:cond delay="500"/>
                            </p:stCondLst>
                            <p:childTnLst>
                              <p:par>
                                <p:cTn id="9" presetID="1" presetClass="mediacall" presetSubtype="0" fill="hold" nodeType="afterEffect">
                                  <p:stCondLst>
                                    <p:cond delay="2000"/>
                                  </p:stCondLst>
                                  <p:childTnLst>
                                    <p:cmd type="call" cmd="playFrom(0.0)">
                                      <p:cBhvr>
                                        <p:cTn id="10" dur="2858" fill="hold"/>
                                        <p:tgtEl>
                                          <p:spTgt spid="14351"/>
                                        </p:tgtEl>
                                      </p:cBhvr>
                                    </p:cmd>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nodeType="clickEffect">
                                  <p:stCondLst>
                                    <p:cond delay="0"/>
                                  </p:stCondLst>
                                  <p:childTnLst>
                                    <p:set>
                                      <p:cBhvr>
                                        <p:cTn id="14" dur="1" fill="hold">
                                          <p:stCondLst>
                                            <p:cond delay="0"/>
                                          </p:stCondLst>
                                        </p:cTn>
                                        <p:tgtEl>
                                          <p:spTgt spid="14339"/>
                                        </p:tgtEl>
                                        <p:attrNameLst>
                                          <p:attrName>style.visibility</p:attrName>
                                        </p:attrNameLst>
                                      </p:cBhvr>
                                      <p:to>
                                        <p:strVal val="visible"/>
                                      </p:to>
                                    </p:set>
                                    <p:anim calcmode="lin" valueType="num">
                                      <p:cBhvr additive="base">
                                        <p:cTn id="15" dur="5000" fill="hold"/>
                                        <p:tgtEl>
                                          <p:spTgt spid="14339"/>
                                        </p:tgtEl>
                                        <p:attrNameLst>
                                          <p:attrName>ppt_x</p:attrName>
                                        </p:attrNameLst>
                                      </p:cBhvr>
                                      <p:tavLst>
                                        <p:tav tm="0">
                                          <p:val>
                                            <p:strVal val="#ppt_x"/>
                                          </p:val>
                                        </p:tav>
                                        <p:tav tm="100000">
                                          <p:val>
                                            <p:strVal val="#ppt_x"/>
                                          </p:val>
                                        </p:tav>
                                      </p:tavLst>
                                    </p:anim>
                                    <p:anim calcmode="lin" valueType="num">
                                      <p:cBhvr additive="base">
                                        <p:cTn id="16" dur="5000" fill="hold"/>
                                        <p:tgtEl>
                                          <p:spTgt spid="143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j0074971.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5" fill="hold" grpId="0" nodeType="click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checkerboard(down)">
                                      <p:cBhvr>
                                        <p:cTn id="21"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4351"/>
                </p:tgtEl>
              </p:cMediaNode>
            </p:audio>
          </p:childTnLst>
        </p:cTn>
      </p:par>
    </p:tnLst>
    <p:bldLst>
      <p:bldP spid="14338" grpId="0" autoUpdateAnimBg="0"/>
      <p:bldP spid="1434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39EE01E-B797-4811-BEDE-0886CC6DAAFD}"/>
              </a:ext>
            </a:extLst>
          </p:cNvPr>
          <p:cNvSpPr>
            <a:spLocks noGrp="1" noChangeArrowheads="1"/>
          </p:cNvSpPr>
          <p:nvPr>
            <p:ph type="title"/>
          </p:nvPr>
        </p:nvSpPr>
        <p:spPr/>
        <p:txBody>
          <a:bodyPr/>
          <a:lstStyle/>
          <a:p>
            <a:r>
              <a:rPr lang="en-GB" altLang="en-US" sz="4800">
                <a:solidFill>
                  <a:srgbClr val="9900CC"/>
                </a:solidFill>
                <a:latin typeface="Andy" pitchFamily="66" charset="0"/>
              </a:rPr>
              <a:t>Problems for scuba divers</a:t>
            </a:r>
            <a:endParaRPr lang="en-US" altLang="en-US" sz="4800">
              <a:solidFill>
                <a:srgbClr val="9900CC"/>
              </a:solidFill>
              <a:latin typeface="Andy" pitchFamily="66" charset="0"/>
            </a:endParaRPr>
          </a:p>
        </p:txBody>
      </p:sp>
      <p:sp>
        <p:nvSpPr>
          <p:cNvPr id="15363" name="Rectangle 3">
            <a:extLst>
              <a:ext uri="{FF2B5EF4-FFF2-40B4-BE49-F238E27FC236}">
                <a16:creationId xmlns:a16="http://schemas.microsoft.com/office/drawing/2014/main" id="{93A9E6D9-DEDC-418C-AE56-38062578FDFB}"/>
              </a:ext>
            </a:extLst>
          </p:cNvPr>
          <p:cNvSpPr>
            <a:spLocks noGrp="1" noChangeArrowheads="1"/>
          </p:cNvSpPr>
          <p:nvPr>
            <p:ph type="body" sz="half" idx="1"/>
          </p:nvPr>
        </p:nvSpPr>
        <p:spPr>
          <a:xfrm>
            <a:off x="2209800" y="1524000"/>
            <a:ext cx="4724400" cy="4800600"/>
          </a:xfrm>
        </p:spPr>
        <p:txBody>
          <a:bodyPr>
            <a:normAutofit lnSpcReduction="10000"/>
          </a:bodyPr>
          <a:lstStyle/>
          <a:p>
            <a:pPr>
              <a:lnSpc>
                <a:spcPct val="90000"/>
              </a:lnSpc>
            </a:pPr>
            <a:r>
              <a:rPr lang="en-GB" altLang="en-US" sz="2400"/>
              <a:t>As a diver ascends the water pressure will decrease, and the diver’s blood pressure will decrease. </a:t>
            </a:r>
          </a:p>
          <a:p>
            <a:pPr>
              <a:lnSpc>
                <a:spcPct val="90000"/>
              </a:lnSpc>
            </a:pPr>
            <a:r>
              <a:rPr lang="en-GB" altLang="en-US" sz="2400"/>
              <a:t>The nitrogen which dissolved in the blood easily under high pressure will come back out.</a:t>
            </a:r>
          </a:p>
          <a:p>
            <a:pPr>
              <a:lnSpc>
                <a:spcPct val="90000"/>
              </a:lnSpc>
            </a:pPr>
            <a:r>
              <a:rPr lang="en-GB" altLang="en-US" sz="2400"/>
              <a:t>If the diver decompresses too quickly the nitrogen leaves the blood so quickly it will bubble and fizz like carbon dioxide from a bottle of pop.</a:t>
            </a:r>
          </a:p>
          <a:p>
            <a:pPr>
              <a:lnSpc>
                <a:spcPct val="90000"/>
              </a:lnSpc>
            </a:pPr>
            <a:r>
              <a:rPr lang="en-GB" altLang="en-US" sz="2400"/>
              <a:t>This is known as the ‘bends’.</a:t>
            </a:r>
            <a:endParaRPr lang="en-US" altLang="en-US" sz="2400"/>
          </a:p>
        </p:txBody>
      </p:sp>
      <p:pic>
        <p:nvPicPr>
          <p:cNvPr id="15365" name="Picture 5" descr="an00022a">
            <a:extLst>
              <a:ext uri="{FF2B5EF4-FFF2-40B4-BE49-F238E27FC236}">
                <a16:creationId xmlns:a16="http://schemas.microsoft.com/office/drawing/2014/main" id="{E890800D-B3AB-4BE3-AB3D-68B49FAECC93}"/>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010400" y="2438400"/>
            <a:ext cx="3429000" cy="2209800"/>
          </a:xfrm>
        </p:spPr>
      </p:pic>
    </p:spTree>
    <p:extLst>
      <p:ext uri="{BB962C8B-B14F-4D97-AF65-F5344CB8AC3E}">
        <p14:creationId xmlns:p14="http://schemas.microsoft.com/office/powerpoint/2010/main" val="2252174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j0074971.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15365"/>
                                        </p:tgtEl>
                                        <p:attrNameLst>
                                          <p:attrName>style.visibility</p:attrName>
                                        </p:attrNameLst>
                                      </p:cBhvr>
                                      <p:to>
                                        <p:strVal val="visible"/>
                                      </p:to>
                                    </p:set>
                                    <p:anim calcmode="lin" valueType="num">
                                      <p:cBhvr>
                                        <p:cTn id="15" dur="500" fill="hold"/>
                                        <p:tgtEl>
                                          <p:spTgt spid="15365"/>
                                        </p:tgtEl>
                                        <p:attrNameLst>
                                          <p:attrName>ppt_w</p:attrName>
                                        </p:attrNameLst>
                                      </p:cBhvr>
                                      <p:tavLst>
                                        <p:tav tm="0">
                                          <p:val>
                                            <p:strVal val="(6*min(max(#ppt_w*#ppt_h,.3),1)-7.4)/-.7*#ppt_w"/>
                                          </p:val>
                                        </p:tav>
                                        <p:tav tm="100000">
                                          <p:val>
                                            <p:strVal val="#ppt_w"/>
                                          </p:val>
                                        </p:tav>
                                      </p:tavLst>
                                    </p:anim>
                                    <p:anim calcmode="lin" valueType="num">
                                      <p:cBhvr>
                                        <p:cTn id="16" dur="500" fill="hold"/>
                                        <p:tgtEl>
                                          <p:spTgt spid="15365"/>
                                        </p:tgtEl>
                                        <p:attrNameLst>
                                          <p:attrName>ppt_h</p:attrName>
                                        </p:attrNameLst>
                                      </p:cBhvr>
                                      <p:tavLst>
                                        <p:tav tm="0">
                                          <p:val>
                                            <p:strVal val="(6*min(max(#ppt_w*#ppt_h,.3),1)-7.4)/-.7*#ppt_h"/>
                                          </p:val>
                                        </p:tav>
                                        <p:tav tm="100000">
                                          <p:val>
                                            <p:strVal val="#ppt_h"/>
                                          </p:val>
                                        </p:tav>
                                      </p:tavLst>
                                    </p:anim>
                                    <p:anim calcmode="lin" valueType="num">
                                      <p:cBhvr>
                                        <p:cTn id="17" dur="500" fill="hold"/>
                                        <p:tgtEl>
                                          <p:spTgt spid="15365"/>
                                        </p:tgtEl>
                                        <p:attrNameLst>
                                          <p:attrName>ppt_x</p:attrName>
                                        </p:attrNameLst>
                                      </p:cBhvr>
                                      <p:tavLst>
                                        <p:tav tm="0">
                                          <p:val>
                                            <p:fltVal val="0.5"/>
                                          </p:val>
                                        </p:tav>
                                        <p:tav tm="100000">
                                          <p:val>
                                            <p:strVal val="#ppt_x"/>
                                          </p:val>
                                        </p:tav>
                                      </p:tavLst>
                                    </p:anim>
                                    <p:anim calcmode="lin" valueType="num">
                                      <p:cBhvr>
                                        <p:cTn id="18" dur="500" fill="hold"/>
                                        <p:tgtEl>
                                          <p:spTgt spid="1536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363">
                                            <p:txEl>
                                              <p:pRg st="0" end="0"/>
                                            </p:txEl>
                                          </p:spTgt>
                                        </p:tgtEl>
                                        <p:attrNameLst>
                                          <p:attrName>style.visibility</p:attrName>
                                        </p:attrNameLst>
                                      </p:cBhvr>
                                      <p:to>
                                        <p:strVal val="visible"/>
                                      </p:to>
                                    </p:set>
                                    <p:anim calcmode="lin" valueType="num">
                                      <p:cBhvr additive="base">
                                        <p:cTn id="23"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363">
                                            <p:txEl>
                                              <p:pRg st="1" end="1"/>
                                            </p:txEl>
                                          </p:spTgt>
                                        </p:tgtEl>
                                        <p:attrNameLst>
                                          <p:attrName>style.visibility</p:attrName>
                                        </p:attrNameLst>
                                      </p:cBhvr>
                                      <p:to>
                                        <p:strVal val="visible"/>
                                      </p:to>
                                    </p:set>
                                    <p:anim calcmode="lin" valueType="num">
                                      <p:cBhvr additive="base">
                                        <p:cTn id="29"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5363">
                                            <p:txEl>
                                              <p:pRg st="2" end="2"/>
                                            </p:txEl>
                                          </p:spTgt>
                                        </p:tgtEl>
                                        <p:attrNameLst>
                                          <p:attrName>style.visibility</p:attrName>
                                        </p:attrNameLst>
                                      </p:cBhvr>
                                      <p:to>
                                        <p:strVal val="visible"/>
                                      </p:to>
                                    </p:set>
                                    <p:anim calcmode="lin" valueType="num">
                                      <p:cBhvr additive="base">
                                        <p:cTn id="35"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5363">
                                            <p:txEl>
                                              <p:pRg st="3" end="3"/>
                                            </p:txEl>
                                          </p:spTgt>
                                        </p:tgtEl>
                                        <p:attrNameLst>
                                          <p:attrName>style.visibility</p:attrName>
                                        </p:attrNameLst>
                                      </p:cBhvr>
                                      <p:to>
                                        <p:strVal val="visible"/>
                                      </p:to>
                                    </p:set>
                                    <p:anim calcmode="lin" valueType="num">
                                      <p:cBhvr additive="base">
                                        <p:cTn id="41"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A picture containing electronics&#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splay in a room&#10;&#10;Description generated with high confidence">
            <a:extLst>
              <a:ext uri="{FF2B5EF4-FFF2-40B4-BE49-F238E27FC236}">
                <a16:creationId xmlns:a16="http://schemas.microsoft.com/office/drawing/2014/main" id="{2DB55F12-DA09-4841-BB3D-BE9FA142D9C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9433" r="14501" b="2"/>
          <a:stretch/>
        </p:blipFill>
        <p:spPr>
          <a:xfrm>
            <a:off x="1" y="10"/>
            <a:ext cx="7479157" cy="6857990"/>
          </a:xfrm>
          <a:prstGeom prst="rect">
            <a:avLst/>
          </a:prstGeom>
        </p:spPr>
      </p:pic>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6B9889-32F0-4B00-8BDC-FF829B8C4311}"/>
              </a:ext>
            </a:extLst>
          </p:cNvPr>
          <p:cNvSpPr>
            <a:spLocks noGrp="1"/>
          </p:cNvSpPr>
          <p:nvPr>
            <p:ph type="title"/>
          </p:nvPr>
        </p:nvSpPr>
        <p:spPr>
          <a:xfrm>
            <a:off x="8196408" y="640831"/>
            <a:ext cx="3352128" cy="1573863"/>
          </a:xfrm>
        </p:spPr>
        <p:txBody>
          <a:bodyPr>
            <a:normAutofit/>
          </a:bodyPr>
          <a:lstStyle/>
          <a:p>
            <a:pPr algn="l"/>
            <a:r>
              <a:rPr lang="en-US" dirty="0"/>
              <a:t>A cure for the bends </a:t>
            </a:r>
            <a:endParaRPr lang="en-US"/>
          </a:p>
        </p:txBody>
      </p:sp>
      <p:sp>
        <p:nvSpPr>
          <p:cNvPr id="3" name="Content Placeholder 2">
            <a:extLst>
              <a:ext uri="{FF2B5EF4-FFF2-40B4-BE49-F238E27FC236}">
                <a16:creationId xmlns:a16="http://schemas.microsoft.com/office/drawing/2014/main" id="{C39097CC-91DF-4F1A-B626-4419884DDE09}"/>
              </a:ext>
            </a:extLst>
          </p:cNvPr>
          <p:cNvSpPr>
            <a:spLocks noGrp="1"/>
          </p:cNvSpPr>
          <p:nvPr>
            <p:ph sz="quarter" idx="13"/>
          </p:nvPr>
        </p:nvSpPr>
        <p:spPr>
          <a:xfrm>
            <a:off x="8196408" y="2367092"/>
            <a:ext cx="3352128" cy="3881309"/>
          </a:xfrm>
        </p:spPr>
        <p:txBody>
          <a:bodyPr>
            <a:normAutofit/>
          </a:bodyPr>
          <a:lstStyle/>
          <a:p>
            <a:pPr>
              <a:lnSpc>
                <a:spcPct val="110000"/>
              </a:lnSpc>
            </a:pPr>
            <a:r>
              <a:rPr lang="en-US" sz="1700"/>
              <a:t>A diver can go into a decompression chamber to avoid getting the “bends”.</a:t>
            </a:r>
          </a:p>
          <a:p>
            <a:pPr>
              <a:lnSpc>
                <a:spcPct val="110000"/>
              </a:lnSpc>
            </a:pPr>
            <a:r>
              <a:rPr lang="en-US" sz="1700"/>
              <a:t>The pressure in the chamber is controlled to change slowly from high pressure to a low pressure. </a:t>
            </a:r>
          </a:p>
          <a:p>
            <a:pPr>
              <a:lnSpc>
                <a:spcPct val="110000"/>
              </a:lnSpc>
            </a:pPr>
            <a:r>
              <a:rPr lang="en-US" sz="1700"/>
              <a:t>This allows the diver’s pressure to decrease slowly to avoid nitrogen leaving the blood so quickly. </a:t>
            </a:r>
          </a:p>
        </p:txBody>
      </p:sp>
      <p:sp>
        <p:nvSpPr>
          <p:cNvPr id="6" name="TextBox 5">
            <a:extLst>
              <a:ext uri="{FF2B5EF4-FFF2-40B4-BE49-F238E27FC236}">
                <a16:creationId xmlns:a16="http://schemas.microsoft.com/office/drawing/2014/main" id="{C2F353A2-DD48-4899-938E-731AC9A2350B}"/>
              </a:ext>
            </a:extLst>
          </p:cNvPr>
          <p:cNvSpPr txBox="1"/>
          <p:nvPr/>
        </p:nvSpPr>
        <p:spPr>
          <a:xfrm>
            <a:off x="5359667" y="6657945"/>
            <a:ext cx="21194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flickr.com/photos/sfupamr/10335968696"/>
              </a:rPr>
              <a:t>This Photo</a:t>
            </a:r>
            <a:r>
              <a:rPr lang="en-US" sz="700">
                <a:solidFill>
                  <a:srgbClr val="FFFFFF"/>
                </a:solidFill>
              </a:rPr>
              <a:t> by Unknown Author is licensed under </a:t>
            </a:r>
            <a:r>
              <a:rPr lang="en-US" sz="700">
                <a:solidFill>
                  <a:srgbClr val="FFFFFF"/>
                </a:solidFill>
                <a:hlinkClick r:id="rId6" tooltip="https://creativecommons.org/licenses/by/2.0/"/>
              </a:rPr>
              <a:t>CC BY</a:t>
            </a:r>
            <a:endParaRPr lang="en-US" sz="700">
              <a:solidFill>
                <a:srgbClr val="FFFFFF"/>
              </a:solidFill>
            </a:endParaRPr>
          </a:p>
        </p:txBody>
      </p:sp>
    </p:spTree>
    <p:extLst>
      <p:ext uri="{BB962C8B-B14F-4D97-AF65-F5344CB8AC3E}">
        <p14:creationId xmlns:p14="http://schemas.microsoft.com/office/powerpoint/2010/main" val="31174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p:nvPr/>
        </p:nvSpPr>
        <p:spPr>
          <a:xfrm>
            <a:off x="4012800" y="1614799"/>
            <a:ext cx="4166400" cy="3975199"/>
          </a:xfrm>
          <a:prstGeom prst="roundRect">
            <a:avLst>
              <a:gd name="adj" fmla="val 16667"/>
            </a:avLst>
          </a:prstGeom>
          <a:solidFill>
            <a:srgbClr val="FFFF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pPr algn="ctr"/>
            <a:r>
              <a:rPr lang="en-GB" sz="2133"/>
              <a:t>Pressure in liquids behave much like pressure in gases. The deeper you go in liquids, the higher the pressure gets. </a:t>
            </a:r>
          </a:p>
          <a:p>
            <a:pPr algn="ctr"/>
            <a:endParaRPr sz="2133"/>
          </a:p>
          <a:p>
            <a:pPr algn="ctr"/>
            <a:r>
              <a:rPr lang="en-GB" sz="2133"/>
              <a:t>This is why deep sea divers need to wear really thick suits, to withstand the high pressure at great depths. </a:t>
            </a:r>
          </a:p>
        </p:txBody>
      </p:sp>
      <p:pic>
        <p:nvPicPr>
          <p:cNvPr id="362" name="Shape 362"/>
          <p:cNvPicPr preferRelativeResize="0"/>
          <p:nvPr/>
        </p:nvPicPr>
        <p:blipFill>
          <a:blip r:embed="rId3">
            <a:alphaModFix/>
          </a:blip>
          <a:stretch>
            <a:fillRect/>
          </a:stretch>
        </p:blipFill>
        <p:spPr>
          <a:xfrm>
            <a:off x="8414433" y="1991067"/>
            <a:ext cx="3560800" cy="3531332"/>
          </a:xfrm>
          <a:prstGeom prst="rect">
            <a:avLst/>
          </a:prstGeom>
          <a:noFill/>
          <a:ln>
            <a:noFill/>
          </a:ln>
        </p:spPr>
      </p:pic>
      <p:pic>
        <p:nvPicPr>
          <p:cNvPr id="363" name="Shape 363"/>
          <p:cNvPicPr preferRelativeResize="0"/>
          <p:nvPr/>
        </p:nvPicPr>
        <p:blipFill>
          <a:blip r:embed="rId4">
            <a:alphaModFix/>
          </a:blip>
          <a:stretch>
            <a:fillRect/>
          </a:stretch>
        </p:blipFill>
        <p:spPr>
          <a:xfrm>
            <a:off x="72800" y="2290750"/>
            <a:ext cx="3810000" cy="2857500"/>
          </a:xfrm>
          <a:prstGeom prst="rect">
            <a:avLst/>
          </a:prstGeom>
          <a:noFill/>
          <a:ln>
            <a:noFill/>
          </a:ln>
        </p:spPr>
      </p:pic>
      <p:sp>
        <p:nvSpPr>
          <p:cNvPr id="364" name="Shape 364"/>
          <p:cNvSpPr txBox="1"/>
          <p:nvPr/>
        </p:nvSpPr>
        <p:spPr>
          <a:xfrm>
            <a:off x="0" y="-27400"/>
            <a:ext cx="12229600" cy="814000"/>
          </a:xfrm>
          <a:prstGeom prst="rect">
            <a:avLst/>
          </a:prstGeom>
          <a:solidFill>
            <a:srgbClr val="000000"/>
          </a:solidFill>
          <a:ln>
            <a:noFill/>
          </a:ln>
        </p:spPr>
        <p:txBody>
          <a:bodyPr lIns="121900" tIns="121900" rIns="121900" bIns="121900" anchor="ctr" anchorCtr="0">
            <a:noAutofit/>
          </a:bodyPr>
          <a:lstStyle/>
          <a:p>
            <a:r>
              <a:rPr lang="en-GB" sz="4000" b="1" u="sng">
                <a:solidFill>
                  <a:srgbClr val="FFFF00"/>
                </a:solidFill>
                <a:latin typeface="Amatic SC"/>
                <a:ea typeface="Amatic SC"/>
                <a:cs typeface="Amatic SC"/>
                <a:sym typeface="Amatic SC"/>
              </a:rPr>
              <a:t>Increasing depth = increasing pressure</a:t>
            </a:r>
          </a:p>
        </p:txBody>
      </p:sp>
      <p:sp>
        <p:nvSpPr>
          <p:cNvPr id="365" name="Shape 365"/>
          <p:cNvSpPr txBox="1"/>
          <p:nvPr/>
        </p:nvSpPr>
        <p:spPr>
          <a:xfrm>
            <a:off x="-18800" y="6328000"/>
            <a:ext cx="12229600" cy="530000"/>
          </a:xfrm>
          <a:prstGeom prst="rect">
            <a:avLst/>
          </a:prstGeom>
          <a:solidFill>
            <a:srgbClr val="FFFF00"/>
          </a:solidFill>
          <a:ln>
            <a:noFill/>
          </a:ln>
        </p:spPr>
        <p:txBody>
          <a:bodyPr lIns="162533" tIns="81233" rIns="162533" bIns="81233" anchor="ctr" anchorCtr="0">
            <a:noAutofit/>
          </a:bodyPr>
          <a:lstStyle/>
          <a:p>
            <a:pPr>
              <a:buClr>
                <a:srgbClr val="000000"/>
              </a:buClr>
              <a:buSzPct val="25000"/>
            </a:pPr>
            <a:r>
              <a:rPr lang="en-GB" sz="2400">
                <a:latin typeface="Didact Gothic"/>
                <a:ea typeface="Didact Gothic"/>
                <a:cs typeface="Didact Gothic"/>
                <a:sym typeface="Didact Gothic"/>
              </a:rPr>
              <a:t>EQ: How do animals survive at 5000m below the ocean’s surface?</a:t>
            </a:r>
          </a:p>
        </p:txBody>
      </p:sp>
    </p:spTree>
    <p:extLst>
      <p:ext uri="{BB962C8B-B14F-4D97-AF65-F5344CB8AC3E}">
        <p14:creationId xmlns:p14="http://schemas.microsoft.com/office/powerpoint/2010/main" val="819873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p:nvPr/>
        </p:nvSpPr>
        <p:spPr>
          <a:xfrm>
            <a:off x="3803200" y="5798000"/>
            <a:ext cx="8407600" cy="530000"/>
          </a:xfrm>
          <a:prstGeom prst="rect">
            <a:avLst/>
          </a:prstGeom>
          <a:solidFill>
            <a:srgbClr val="FF9900"/>
          </a:solidFill>
          <a:ln>
            <a:noFill/>
          </a:ln>
        </p:spPr>
        <p:txBody>
          <a:bodyPr lIns="162533" tIns="162533" rIns="162533" bIns="162533" anchor="t" anchorCtr="0">
            <a:noAutofit/>
          </a:bodyPr>
          <a:lstStyle/>
          <a:p>
            <a:pPr>
              <a:buClr>
                <a:srgbClr val="00B050"/>
              </a:buClr>
              <a:buSzPct val="25000"/>
            </a:pPr>
            <a:r>
              <a:rPr lang="en-GB" sz="2400">
                <a:solidFill>
                  <a:srgbClr val="000000"/>
                </a:solidFill>
                <a:latin typeface="Didact Gothic"/>
                <a:ea typeface="Didact Gothic"/>
                <a:cs typeface="Didact Gothic"/>
                <a:sym typeface="Didact Gothic"/>
              </a:rPr>
              <a:t>LO: Draw a graph</a:t>
            </a:r>
            <a:r>
              <a:rPr lang="en-GB" sz="2400">
                <a:latin typeface="Didact Gothic"/>
                <a:ea typeface="Didact Gothic"/>
                <a:cs typeface="Didact Gothic"/>
                <a:sym typeface="Didact Gothic"/>
              </a:rPr>
              <a:t> to show the relationship between pressure and depth</a:t>
            </a:r>
          </a:p>
        </p:txBody>
      </p:sp>
      <p:sp>
        <p:nvSpPr>
          <p:cNvPr id="371" name="Shape 371"/>
          <p:cNvSpPr txBox="1">
            <a:spLocks noGrp="1"/>
          </p:cNvSpPr>
          <p:nvPr>
            <p:ph type="ctrTitle" idx="4294967295"/>
          </p:nvPr>
        </p:nvSpPr>
        <p:spPr>
          <a:xfrm>
            <a:off x="0" y="-27400"/>
            <a:ext cx="12229600" cy="814000"/>
          </a:xfrm>
          <a:prstGeom prst="rect">
            <a:avLst/>
          </a:prstGeom>
          <a:solidFill>
            <a:srgbClr val="000000"/>
          </a:solidFill>
          <a:ln>
            <a:noFill/>
          </a:ln>
        </p:spPr>
        <p:txBody>
          <a:bodyPr vert="horz" lIns="121900" tIns="121900" rIns="121900" bIns="121900" rtlCol="0" anchor="ctr" anchorCtr="0">
            <a:noAutofit/>
          </a:bodyPr>
          <a:lstStyle/>
          <a:p>
            <a:pPr algn="l">
              <a:lnSpc>
                <a:spcPct val="100000"/>
              </a:lnSpc>
              <a:spcBef>
                <a:spcPts val="0"/>
              </a:spcBef>
              <a:buClr>
                <a:schemeClr val="accent1"/>
              </a:buClr>
              <a:buSzPct val="25000"/>
            </a:pPr>
            <a:r>
              <a:rPr lang="en-GB" sz="3200" u="sng" dirty="0">
                <a:solidFill>
                  <a:srgbClr val="FFFF00"/>
                </a:solidFill>
              </a:rPr>
              <a:t>Can you draw the graph… what is the relationship between depth and pressure?</a:t>
            </a:r>
          </a:p>
        </p:txBody>
      </p:sp>
      <p:sp>
        <p:nvSpPr>
          <p:cNvPr id="372" name="Shape 372"/>
          <p:cNvSpPr/>
          <p:nvPr/>
        </p:nvSpPr>
        <p:spPr>
          <a:xfrm>
            <a:off x="6985900" y="1077000"/>
            <a:ext cx="4907200" cy="4265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pPr marL="304793"/>
            <a:r>
              <a:rPr lang="en-GB" sz="3200" dirty="0"/>
              <a:t>Draw the graph using the information given to you. </a:t>
            </a:r>
          </a:p>
          <a:p>
            <a:pPr marL="304793"/>
            <a:endParaRPr lang="en-GB" sz="2400" dirty="0"/>
          </a:p>
        </p:txBody>
      </p:sp>
      <p:pic>
        <p:nvPicPr>
          <p:cNvPr id="373" name="Shape 373"/>
          <p:cNvPicPr preferRelativeResize="0"/>
          <p:nvPr/>
        </p:nvPicPr>
        <p:blipFill>
          <a:blip r:embed="rId3">
            <a:alphaModFix/>
          </a:blip>
          <a:stretch>
            <a:fillRect/>
          </a:stretch>
        </p:blipFill>
        <p:spPr>
          <a:xfrm>
            <a:off x="3174532" y="2137650"/>
            <a:ext cx="3811365" cy="2143900"/>
          </a:xfrm>
          <a:prstGeom prst="rect">
            <a:avLst/>
          </a:prstGeom>
          <a:noFill/>
          <a:ln>
            <a:noFill/>
          </a:ln>
        </p:spPr>
      </p:pic>
      <p:sp>
        <p:nvSpPr>
          <p:cNvPr id="374" name="Shape 374"/>
          <p:cNvSpPr txBox="1"/>
          <p:nvPr/>
        </p:nvSpPr>
        <p:spPr>
          <a:xfrm>
            <a:off x="3803200" y="6328000"/>
            <a:ext cx="8407600" cy="530000"/>
          </a:xfrm>
          <a:prstGeom prst="rect">
            <a:avLst/>
          </a:prstGeom>
          <a:solidFill>
            <a:srgbClr val="FFFF00"/>
          </a:solidFill>
          <a:ln>
            <a:noFill/>
          </a:ln>
        </p:spPr>
        <p:txBody>
          <a:bodyPr lIns="162533" tIns="81233" rIns="162533" bIns="81233" anchor="ctr" anchorCtr="0">
            <a:noAutofit/>
          </a:bodyPr>
          <a:lstStyle/>
          <a:p>
            <a:pPr>
              <a:buClr>
                <a:srgbClr val="000000"/>
              </a:buClr>
              <a:buSzPct val="25000"/>
            </a:pPr>
            <a:r>
              <a:rPr lang="en-GB" sz="2400">
                <a:latin typeface="Didact Gothic"/>
                <a:ea typeface="Didact Gothic"/>
                <a:cs typeface="Didact Gothic"/>
                <a:sym typeface="Didact Gothic"/>
              </a:rPr>
              <a:t>EQ: How do animals survive at 5000m below the ocean’s surface?</a:t>
            </a:r>
          </a:p>
        </p:txBody>
      </p:sp>
      <p:graphicFrame>
        <p:nvGraphicFramePr>
          <p:cNvPr id="375" name="Shape 375"/>
          <p:cNvGraphicFramePr/>
          <p:nvPr>
            <p:extLst>
              <p:ext uri="{D42A27DB-BD31-4B8C-83A1-F6EECF244321}">
                <p14:modId xmlns:p14="http://schemas.microsoft.com/office/powerpoint/2010/main" val="1955428756"/>
              </p:ext>
            </p:extLst>
          </p:nvPr>
        </p:nvGraphicFramePr>
        <p:xfrm>
          <a:off x="116958" y="786600"/>
          <a:ext cx="3439100" cy="6050788"/>
        </p:xfrm>
        <a:graphic>
          <a:graphicData uri="http://schemas.openxmlformats.org/drawingml/2006/table">
            <a:tbl>
              <a:tblPr>
                <a:noFill/>
              </a:tblPr>
              <a:tblGrid>
                <a:gridCol w="1710906">
                  <a:extLst>
                    <a:ext uri="{9D8B030D-6E8A-4147-A177-3AD203B41FA5}">
                      <a16:colId xmlns:a16="http://schemas.microsoft.com/office/drawing/2014/main" val="20000"/>
                    </a:ext>
                  </a:extLst>
                </a:gridCol>
                <a:gridCol w="1728194">
                  <a:extLst>
                    <a:ext uri="{9D8B030D-6E8A-4147-A177-3AD203B41FA5}">
                      <a16:colId xmlns:a16="http://schemas.microsoft.com/office/drawing/2014/main" val="20001"/>
                    </a:ext>
                  </a:extLst>
                </a:gridCol>
              </a:tblGrid>
              <a:tr h="763208">
                <a:tc>
                  <a:txBody>
                    <a:bodyPr/>
                    <a:lstStyle/>
                    <a:p>
                      <a:pPr lvl="0" rtl="0">
                        <a:lnSpc>
                          <a:spcPct val="115000"/>
                        </a:lnSpc>
                        <a:spcBef>
                          <a:spcPts val="0"/>
                        </a:spcBef>
                        <a:buNone/>
                      </a:pPr>
                      <a:r>
                        <a:rPr lang="en-GB" sz="2400"/>
                        <a:t>Depth below surface (m)</a:t>
                      </a:r>
                    </a:p>
                  </a:txBody>
                  <a:tcPr marL="38100" marR="38100" marT="25400" marB="25400" anchor="b">
                    <a:solidFill>
                      <a:srgbClr val="FF00FF"/>
                    </a:solidFill>
                  </a:tcPr>
                </a:tc>
                <a:tc>
                  <a:txBody>
                    <a:bodyPr/>
                    <a:lstStyle/>
                    <a:p>
                      <a:pPr lvl="0" rtl="0">
                        <a:lnSpc>
                          <a:spcPct val="115000"/>
                        </a:lnSpc>
                        <a:spcBef>
                          <a:spcPts val="0"/>
                        </a:spcBef>
                        <a:buNone/>
                      </a:pPr>
                      <a:r>
                        <a:rPr lang="en-GB" sz="2400"/>
                        <a:t>Pressure (in atmospheres)</a:t>
                      </a:r>
                    </a:p>
                  </a:txBody>
                  <a:tcPr marL="38100" marR="38100" marT="25400" marB="25400" anchor="b">
                    <a:solidFill>
                      <a:srgbClr val="FF00FF"/>
                    </a:solidFill>
                  </a:tcPr>
                </a:tc>
                <a:extLst>
                  <a:ext uri="{0D108BD9-81ED-4DB2-BD59-A6C34878D82A}">
                    <a16:rowId xmlns:a16="http://schemas.microsoft.com/office/drawing/2014/main" val="10000"/>
                  </a:ext>
                </a:extLst>
              </a:tr>
              <a:tr h="441134">
                <a:tc>
                  <a:txBody>
                    <a:bodyPr/>
                    <a:lstStyle/>
                    <a:p>
                      <a:pPr lvl="0" algn="r" rtl="0">
                        <a:lnSpc>
                          <a:spcPct val="115000"/>
                        </a:lnSpc>
                        <a:spcBef>
                          <a:spcPts val="0"/>
                        </a:spcBef>
                        <a:buNone/>
                      </a:pPr>
                      <a:r>
                        <a:rPr lang="en-GB" sz="2400"/>
                        <a:t>0</a:t>
                      </a:r>
                    </a:p>
                  </a:txBody>
                  <a:tcPr marL="38100" marR="38100" marT="25400" marB="25400" anchor="b">
                    <a:solidFill>
                      <a:srgbClr val="FFFFFF"/>
                    </a:solidFill>
                  </a:tcPr>
                </a:tc>
                <a:tc>
                  <a:txBody>
                    <a:bodyPr/>
                    <a:lstStyle/>
                    <a:p>
                      <a:pPr lvl="0" algn="r" rtl="0">
                        <a:lnSpc>
                          <a:spcPct val="115000"/>
                        </a:lnSpc>
                        <a:spcBef>
                          <a:spcPts val="0"/>
                        </a:spcBef>
                        <a:buNone/>
                      </a:pPr>
                      <a:r>
                        <a:rPr lang="en-GB" sz="2400"/>
                        <a:t>0</a:t>
                      </a:r>
                    </a:p>
                  </a:txBody>
                  <a:tcPr marL="38100" marR="38100" marT="25400" marB="25400" anchor="b">
                    <a:solidFill>
                      <a:srgbClr val="FFFFFF"/>
                    </a:solidFill>
                  </a:tcPr>
                </a:tc>
                <a:extLst>
                  <a:ext uri="{0D108BD9-81ED-4DB2-BD59-A6C34878D82A}">
                    <a16:rowId xmlns:a16="http://schemas.microsoft.com/office/drawing/2014/main" val="10001"/>
                  </a:ext>
                </a:extLst>
              </a:tr>
              <a:tr h="441134">
                <a:tc>
                  <a:txBody>
                    <a:bodyPr/>
                    <a:lstStyle/>
                    <a:p>
                      <a:pPr lvl="0" algn="r" rtl="0">
                        <a:lnSpc>
                          <a:spcPct val="115000"/>
                        </a:lnSpc>
                        <a:spcBef>
                          <a:spcPts val="0"/>
                        </a:spcBef>
                        <a:buNone/>
                      </a:pPr>
                      <a:r>
                        <a:rPr lang="en-GB" sz="2400"/>
                        <a:t>1000</a:t>
                      </a:r>
                    </a:p>
                  </a:txBody>
                  <a:tcPr marL="38100" marR="38100" marT="25400" marB="25400" anchor="b">
                    <a:solidFill>
                      <a:srgbClr val="FFFFFF"/>
                    </a:solidFill>
                  </a:tcPr>
                </a:tc>
                <a:tc>
                  <a:txBody>
                    <a:bodyPr/>
                    <a:lstStyle/>
                    <a:p>
                      <a:pPr lvl="0" algn="r" rtl="0">
                        <a:lnSpc>
                          <a:spcPct val="115000"/>
                        </a:lnSpc>
                        <a:spcBef>
                          <a:spcPts val="0"/>
                        </a:spcBef>
                        <a:buNone/>
                      </a:pPr>
                      <a:r>
                        <a:rPr lang="en-GB" sz="2400"/>
                        <a:t>100</a:t>
                      </a:r>
                    </a:p>
                  </a:txBody>
                  <a:tcPr marL="38100" marR="38100" marT="25400" marB="25400" anchor="b">
                    <a:solidFill>
                      <a:srgbClr val="FFFFFF"/>
                    </a:solidFill>
                  </a:tcPr>
                </a:tc>
                <a:extLst>
                  <a:ext uri="{0D108BD9-81ED-4DB2-BD59-A6C34878D82A}">
                    <a16:rowId xmlns:a16="http://schemas.microsoft.com/office/drawing/2014/main" val="10002"/>
                  </a:ext>
                </a:extLst>
              </a:tr>
              <a:tr h="441134">
                <a:tc>
                  <a:txBody>
                    <a:bodyPr/>
                    <a:lstStyle/>
                    <a:p>
                      <a:pPr lvl="0" algn="r" rtl="0">
                        <a:lnSpc>
                          <a:spcPct val="115000"/>
                        </a:lnSpc>
                        <a:spcBef>
                          <a:spcPts val="0"/>
                        </a:spcBef>
                        <a:buNone/>
                      </a:pPr>
                      <a:r>
                        <a:rPr lang="en-GB" sz="2400"/>
                        <a:t>2000</a:t>
                      </a:r>
                    </a:p>
                  </a:txBody>
                  <a:tcPr marL="38100" marR="38100" marT="25400" marB="25400" anchor="b">
                    <a:solidFill>
                      <a:srgbClr val="FFFFFF"/>
                    </a:solidFill>
                  </a:tcPr>
                </a:tc>
                <a:tc>
                  <a:txBody>
                    <a:bodyPr/>
                    <a:lstStyle/>
                    <a:p>
                      <a:pPr lvl="0" algn="r" rtl="0">
                        <a:lnSpc>
                          <a:spcPct val="115000"/>
                        </a:lnSpc>
                        <a:spcBef>
                          <a:spcPts val="0"/>
                        </a:spcBef>
                        <a:buNone/>
                      </a:pPr>
                      <a:r>
                        <a:rPr lang="en-GB" sz="2400"/>
                        <a:t>200</a:t>
                      </a:r>
                    </a:p>
                  </a:txBody>
                  <a:tcPr marL="38100" marR="38100" marT="25400" marB="25400" anchor="b">
                    <a:solidFill>
                      <a:srgbClr val="FFFFFF"/>
                    </a:solidFill>
                  </a:tcPr>
                </a:tc>
                <a:extLst>
                  <a:ext uri="{0D108BD9-81ED-4DB2-BD59-A6C34878D82A}">
                    <a16:rowId xmlns:a16="http://schemas.microsoft.com/office/drawing/2014/main" val="10003"/>
                  </a:ext>
                </a:extLst>
              </a:tr>
              <a:tr h="441134">
                <a:tc>
                  <a:txBody>
                    <a:bodyPr/>
                    <a:lstStyle/>
                    <a:p>
                      <a:pPr lvl="0" algn="r" rtl="0">
                        <a:lnSpc>
                          <a:spcPct val="115000"/>
                        </a:lnSpc>
                        <a:spcBef>
                          <a:spcPts val="0"/>
                        </a:spcBef>
                        <a:buNone/>
                      </a:pPr>
                      <a:r>
                        <a:rPr lang="en-GB" sz="2400"/>
                        <a:t>3000</a:t>
                      </a:r>
                    </a:p>
                  </a:txBody>
                  <a:tcPr marL="38100" marR="38100" marT="25400" marB="25400" anchor="b">
                    <a:solidFill>
                      <a:srgbClr val="FFFFFF"/>
                    </a:solidFill>
                  </a:tcPr>
                </a:tc>
                <a:tc>
                  <a:txBody>
                    <a:bodyPr/>
                    <a:lstStyle/>
                    <a:p>
                      <a:pPr lvl="0" algn="r" rtl="0">
                        <a:lnSpc>
                          <a:spcPct val="115000"/>
                        </a:lnSpc>
                        <a:spcBef>
                          <a:spcPts val="0"/>
                        </a:spcBef>
                        <a:buNone/>
                      </a:pPr>
                      <a:r>
                        <a:rPr lang="en-GB" sz="2400"/>
                        <a:t>300</a:t>
                      </a:r>
                    </a:p>
                  </a:txBody>
                  <a:tcPr marL="38100" marR="38100" marT="25400" marB="25400" anchor="b">
                    <a:solidFill>
                      <a:srgbClr val="FFFFFF"/>
                    </a:solidFill>
                  </a:tcPr>
                </a:tc>
                <a:extLst>
                  <a:ext uri="{0D108BD9-81ED-4DB2-BD59-A6C34878D82A}">
                    <a16:rowId xmlns:a16="http://schemas.microsoft.com/office/drawing/2014/main" val="10004"/>
                  </a:ext>
                </a:extLst>
              </a:tr>
              <a:tr h="441134">
                <a:tc>
                  <a:txBody>
                    <a:bodyPr/>
                    <a:lstStyle/>
                    <a:p>
                      <a:pPr lvl="0" algn="r" rtl="0">
                        <a:lnSpc>
                          <a:spcPct val="115000"/>
                        </a:lnSpc>
                        <a:spcBef>
                          <a:spcPts val="0"/>
                        </a:spcBef>
                        <a:buNone/>
                      </a:pPr>
                      <a:r>
                        <a:rPr lang="en-GB" sz="2400"/>
                        <a:t>4000</a:t>
                      </a:r>
                    </a:p>
                  </a:txBody>
                  <a:tcPr marL="38100" marR="38100" marT="25400" marB="25400" anchor="b">
                    <a:solidFill>
                      <a:srgbClr val="FFFFFF"/>
                    </a:solidFill>
                  </a:tcPr>
                </a:tc>
                <a:tc>
                  <a:txBody>
                    <a:bodyPr/>
                    <a:lstStyle/>
                    <a:p>
                      <a:pPr lvl="0" algn="r" rtl="0">
                        <a:lnSpc>
                          <a:spcPct val="115000"/>
                        </a:lnSpc>
                        <a:spcBef>
                          <a:spcPts val="0"/>
                        </a:spcBef>
                        <a:buNone/>
                      </a:pPr>
                      <a:r>
                        <a:rPr lang="en-GB" sz="2400"/>
                        <a:t>400</a:t>
                      </a:r>
                    </a:p>
                  </a:txBody>
                  <a:tcPr marL="38100" marR="38100" marT="25400" marB="25400" anchor="b">
                    <a:solidFill>
                      <a:srgbClr val="FFFFFF"/>
                    </a:solidFill>
                  </a:tcPr>
                </a:tc>
                <a:extLst>
                  <a:ext uri="{0D108BD9-81ED-4DB2-BD59-A6C34878D82A}">
                    <a16:rowId xmlns:a16="http://schemas.microsoft.com/office/drawing/2014/main" val="10005"/>
                  </a:ext>
                </a:extLst>
              </a:tr>
              <a:tr h="441134">
                <a:tc>
                  <a:txBody>
                    <a:bodyPr/>
                    <a:lstStyle/>
                    <a:p>
                      <a:pPr lvl="0" algn="r" rtl="0">
                        <a:lnSpc>
                          <a:spcPct val="115000"/>
                        </a:lnSpc>
                        <a:spcBef>
                          <a:spcPts val="0"/>
                        </a:spcBef>
                        <a:buNone/>
                      </a:pPr>
                      <a:r>
                        <a:rPr lang="en-GB" sz="2400"/>
                        <a:t>5000</a:t>
                      </a:r>
                    </a:p>
                  </a:txBody>
                  <a:tcPr marL="38100" marR="38100" marT="25400" marB="25400" anchor="b">
                    <a:solidFill>
                      <a:srgbClr val="FFFFFF"/>
                    </a:solidFill>
                  </a:tcPr>
                </a:tc>
                <a:tc>
                  <a:txBody>
                    <a:bodyPr/>
                    <a:lstStyle/>
                    <a:p>
                      <a:pPr lvl="0" algn="r" rtl="0">
                        <a:lnSpc>
                          <a:spcPct val="115000"/>
                        </a:lnSpc>
                        <a:spcBef>
                          <a:spcPts val="0"/>
                        </a:spcBef>
                        <a:buNone/>
                      </a:pPr>
                      <a:r>
                        <a:rPr lang="en-GB" sz="2400"/>
                        <a:t>500</a:t>
                      </a:r>
                    </a:p>
                  </a:txBody>
                  <a:tcPr marL="38100" marR="38100" marT="25400" marB="25400" anchor="b">
                    <a:solidFill>
                      <a:srgbClr val="FFFFFF"/>
                    </a:solidFill>
                  </a:tcPr>
                </a:tc>
                <a:extLst>
                  <a:ext uri="{0D108BD9-81ED-4DB2-BD59-A6C34878D82A}">
                    <a16:rowId xmlns:a16="http://schemas.microsoft.com/office/drawing/2014/main" val="10006"/>
                  </a:ext>
                </a:extLst>
              </a:tr>
              <a:tr h="441134">
                <a:tc>
                  <a:txBody>
                    <a:bodyPr/>
                    <a:lstStyle/>
                    <a:p>
                      <a:pPr lvl="0" algn="r" rtl="0">
                        <a:lnSpc>
                          <a:spcPct val="115000"/>
                        </a:lnSpc>
                        <a:spcBef>
                          <a:spcPts val="0"/>
                        </a:spcBef>
                        <a:buNone/>
                      </a:pPr>
                      <a:r>
                        <a:rPr lang="en-GB" sz="2400"/>
                        <a:t>6000</a:t>
                      </a:r>
                    </a:p>
                  </a:txBody>
                  <a:tcPr marL="38100" marR="38100" marT="25400" marB="25400" anchor="b">
                    <a:solidFill>
                      <a:srgbClr val="FFFFFF"/>
                    </a:solidFill>
                  </a:tcPr>
                </a:tc>
                <a:tc>
                  <a:txBody>
                    <a:bodyPr/>
                    <a:lstStyle/>
                    <a:p>
                      <a:pPr lvl="0" algn="r" rtl="0">
                        <a:lnSpc>
                          <a:spcPct val="115000"/>
                        </a:lnSpc>
                        <a:spcBef>
                          <a:spcPts val="0"/>
                        </a:spcBef>
                        <a:buNone/>
                      </a:pPr>
                      <a:r>
                        <a:rPr lang="en-GB" sz="2400"/>
                        <a:t>600</a:t>
                      </a:r>
                    </a:p>
                  </a:txBody>
                  <a:tcPr marL="38100" marR="38100" marT="25400" marB="25400" anchor="b">
                    <a:solidFill>
                      <a:srgbClr val="FFFFFF"/>
                    </a:solidFill>
                  </a:tcPr>
                </a:tc>
                <a:extLst>
                  <a:ext uri="{0D108BD9-81ED-4DB2-BD59-A6C34878D82A}">
                    <a16:rowId xmlns:a16="http://schemas.microsoft.com/office/drawing/2014/main" val="10007"/>
                  </a:ext>
                </a:extLst>
              </a:tr>
              <a:tr h="441134">
                <a:tc>
                  <a:txBody>
                    <a:bodyPr/>
                    <a:lstStyle/>
                    <a:p>
                      <a:pPr lvl="0" algn="r" rtl="0">
                        <a:lnSpc>
                          <a:spcPct val="115000"/>
                        </a:lnSpc>
                        <a:spcBef>
                          <a:spcPts val="0"/>
                        </a:spcBef>
                        <a:buNone/>
                      </a:pPr>
                      <a:r>
                        <a:rPr lang="en-GB" sz="2400"/>
                        <a:t>7000</a:t>
                      </a:r>
                    </a:p>
                  </a:txBody>
                  <a:tcPr marL="38100" marR="38100" marT="25400" marB="25400" anchor="b">
                    <a:solidFill>
                      <a:srgbClr val="FFFFFF"/>
                    </a:solidFill>
                  </a:tcPr>
                </a:tc>
                <a:tc>
                  <a:txBody>
                    <a:bodyPr/>
                    <a:lstStyle/>
                    <a:p>
                      <a:pPr lvl="0" algn="r" rtl="0">
                        <a:lnSpc>
                          <a:spcPct val="115000"/>
                        </a:lnSpc>
                        <a:spcBef>
                          <a:spcPts val="0"/>
                        </a:spcBef>
                        <a:buNone/>
                      </a:pPr>
                      <a:r>
                        <a:rPr lang="en-GB" sz="2400"/>
                        <a:t>700</a:t>
                      </a:r>
                    </a:p>
                  </a:txBody>
                  <a:tcPr marL="38100" marR="38100" marT="25400" marB="25400" anchor="b">
                    <a:solidFill>
                      <a:srgbClr val="FFFFFF"/>
                    </a:solidFill>
                  </a:tcPr>
                </a:tc>
                <a:extLst>
                  <a:ext uri="{0D108BD9-81ED-4DB2-BD59-A6C34878D82A}">
                    <a16:rowId xmlns:a16="http://schemas.microsoft.com/office/drawing/2014/main" val="10008"/>
                  </a:ext>
                </a:extLst>
              </a:tr>
              <a:tr h="441134">
                <a:tc>
                  <a:txBody>
                    <a:bodyPr/>
                    <a:lstStyle/>
                    <a:p>
                      <a:pPr lvl="0" algn="r" rtl="0">
                        <a:lnSpc>
                          <a:spcPct val="115000"/>
                        </a:lnSpc>
                        <a:spcBef>
                          <a:spcPts val="0"/>
                        </a:spcBef>
                        <a:buNone/>
                      </a:pPr>
                      <a:r>
                        <a:rPr lang="en-GB" sz="2400"/>
                        <a:t>8000</a:t>
                      </a:r>
                    </a:p>
                  </a:txBody>
                  <a:tcPr marL="38100" marR="38100" marT="25400" marB="25400" anchor="b">
                    <a:solidFill>
                      <a:srgbClr val="FFFFFF"/>
                    </a:solidFill>
                  </a:tcPr>
                </a:tc>
                <a:tc>
                  <a:txBody>
                    <a:bodyPr/>
                    <a:lstStyle/>
                    <a:p>
                      <a:pPr lvl="0" algn="r" rtl="0">
                        <a:lnSpc>
                          <a:spcPct val="115000"/>
                        </a:lnSpc>
                        <a:spcBef>
                          <a:spcPts val="0"/>
                        </a:spcBef>
                        <a:buNone/>
                      </a:pPr>
                      <a:r>
                        <a:rPr lang="en-GB" sz="2400"/>
                        <a:t>800</a:t>
                      </a:r>
                    </a:p>
                  </a:txBody>
                  <a:tcPr marL="38100" marR="38100" marT="25400" marB="25400" anchor="b">
                    <a:solidFill>
                      <a:srgbClr val="FFFFFF"/>
                    </a:solidFill>
                  </a:tcPr>
                </a:tc>
                <a:extLst>
                  <a:ext uri="{0D108BD9-81ED-4DB2-BD59-A6C34878D82A}">
                    <a16:rowId xmlns:a16="http://schemas.microsoft.com/office/drawing/2014/main" val="10009"/>
                  </a:ext>
                </a:extLst>
              </a:tr>
              <a:tr h="441134">
                <a:tc>
                  <a:txBody>
                    <a:bodyPr/>
                    <a:lstStyle/>
                    <a:p>
                      <a:pPr lvl="0" algn="r" rtl="0">
                        <a:lnSpc>
                          <a:spcPct val="115000"/>
                        </a:lnSpc>
                        <a:spcBef>
                          <a:spcPts val="0"/>
                        </a:spcBef>
                        <a:buNone/>
                      </a:pPr>
                      <a:r>
                        <a:rPr lang="en-GB" sz="2400"/>
                        <a:t>9000</a:t>
                      </a:r>
                    </a:p>
                  </a:txBody>
                  <a:tcPr marL="38100" marR="38100" marT="25400" marB="25400" anchor="b">
                    <a:solidFill>
                      <a:srgbClr val="FFFFFF"/>
                    </a:solidFill>
                  </a:tcPr>
                </a:tc>
                <a:tc>
                  <a:txBody>
                    <a:bodyPr/>
                    <a:lstStyle/>
                    <a:p>
                      <a:pPr lvl="0" algn="r" rtl="0">
                        <a:lnSpc>
                          <a:spcPct val="115000"/>
                        </a:lnSpc>
                        <a:spcBef>
                          <a:spcPts val="0"/>
                        </a:spcBef>
                        <a:buNone/>
                      </a:pPr>
                      <a:r>
                        <a:rPr lang="en-GB" sz="2400"/>
                        <a:t>900</a:t>
                      </a:r>
                    </a:p>
                  </a:txBody>
                  <a:tcPr marL="38100" marR="38100" marT="25400" marB="25400" anchor="b">
                    <a:solidFill>
                      <a:srgbClr val="FFFFFF"/>
                    </a:solidFill>
                  </a:tcPr>
                </a:tc>
                <a:extLst>
                  <a:ext uri="{0D108BD9-81ED-4DB2-BD59-A6C34878D82A}">
                    <a16:rowId xmlns:a16="http://schemas.microsoft.com/office/drawing/2014/main" val="10010"/>
                  </a:ext>
                </a:extLst>
              </a:tr>
              <a:tr h="441134">
                <a:tc>
                  <a:txBody>
                    <a:bodyPr/>
                    <a:lstStyle/>
                    <a:p>
                      <a:pPr lvl="0" algn="r" rtl="0">
                        <a:lnSpc>
                          <a:spcPct val="115000"/>
                        </a:lnSpc>
                        <a:spcBef>
                          <a:spcPts val="0"/>
                        </a:spcBef>
                        <a:buNone/>
                      </a:pPr>
                      <a:r>
                        <a:rPr lang="en-GB" sz="2400"/>
                        <a:t>10000</a:t>
                      </a:r>
                    </a:p>
                  </a:txBody>
                  <a:tcPr marL="38100" marR="38100" marT="25400" marB="25400" anchor="b">
                    <a:solidFill>
                      <a:srgbClr val="FFFFFF"/>
                    </a:solidFill>
                  </a:tcPr>
                </a:tc>
                <a:tc>
                  <a:txBody>
                    <a:bodyPr/>
                    <a:lstStyle/>
                    <a:p>
                      <a:pPr lvl="0" algn="r" rtl="0">
                        <a:lnSpc>
                          <a:spcPct val="115000"/>
                        </a:lnSpc>
                        <a:spcBef>
                          <a:spcPts val="0"/>
                        </a:spcBef>
                        <a:buNone/>
                      </a:pPr>
                      <a:r>
                        <a:rPr lang="en-GB" sz="2400" dirty="0"/>
                        <a:t>1000</a:t>
                      </a:r>
                    </a:p>
                  </a:txBody>
                  <a:tcPr marL="38100" marR="38100" marT="25400" marB="25400" anchor="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49573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Shape 387"/>
          <p:cNvPicPr preferRelativeResize="0"/>
          <p:nvPr/>
        </p:nvPicPr>
        <p:blipFill>
          <a:blip r:embed="rId3">
            <a:alphaModFix/>
          </a:blip>
          <a:stretch>
            <a:fillRect/>
          </a:stretch>
        </p:blipFill>
        <p:spPr>
          <a:xfrm>
            <a:off x="4905851" y="4"/>
            <a:ext cx="2681575" cy="2009977"/>
          </a:xfrm>
          <a:prstGeom prst="rect">
            <a:avLst/>
          </a:prstGeom>
          <a:noFill/>
          <a:ln>
            <a:noFill/>
          </a:ln>
        </p:spPr>
      </p:pic>
      <p:pic>
        <p:nvPicPr>
          <p:cNvPr id="388" name="Shape 388"/>
          <p:cNvPicPr preferRelativeResize="0"/>
          <p:nvPr/>
        </p:nvPicPr>
        <p:blipFill>
          <a:blip r:embed="rId4">
            <a:alphaModFix/>
          </a:blip>
          <a:stretch>
            <a:fillRect/>
          </a:stretch>
        </p:blipFill>
        <p:spPr>
          <a:xfrm>
            <a:off x="-14999" y="1"/>
            <a:ext cx="2278692" cy="2009996"/>
          </a:xfrm>
          <a:prstGeom prst="rect">
            <a:avLst/>
          </a:prstGeom>
          <a:noFill/>
          <a:ln>
            <a:noFill/>
          </a:ln>
        </p:spPr>
      </p:pic>
      <p:pic>
        <p:nvPicPr>
          <p:cNvPr id="389" name="Shape 389"/>
          <p:cNvPicPr preferRelativeResize="0"/>
          <p:nvPr/>
        </p:nvPicPr>
        <p:blipFill>
          <a:blip r:embed="rId5">
            <a:alphaModFix/>
          </a:blip>
          <a:stretch>
            <a:fillRect/>
          </a:stretch>
        </p:blipFill>
        <p:spPr>
          <a:xfrm>
            <a:off x="2263683" y="23"/>
            <a:ext cx="2642173" cy="2009975"/>
          </a:xfrm>
          <a:prstGeom prst="rect">
            <a:avLst/>
          </a:prstGeom>
          <a:noFill/>
          <a:ln>
            <a:noFill/>
          </a:ln>
        </p:spPr>
      </p:pic>
      <p:pic>
        <p:nvPicPr>
          <p:cNvPr id="390" name="Shape 390"/>
          <p:cNvPicPr preferRelativeResize="0"/>
          <p:nvPr/>
        </p:nvPicPr>
        <p:blipFill>
          <a:blip r:embed="rId6">
            <a:alphaModFix/>
          </a:blip>
          <a:stretch>
            <a:fillRect/>
          </a:stretch>
        </p:blipFill>
        <p:spPr>
          <a:xfrm>
            <a:off x="7587439" y="1"/>
            <a:ext cx="2213884" cy="2009975"/>
          </a:xfrm>
          <a:prstGeom prst="rect">
            <a:avLst/>
          </a:prstGeom>
          <a:noFill/>
          <a:ln>
            <a:noFill/>
          </a:ln>
        </p:spPr>
      </p:pic>
      <p:pic>
        <p:nvPicPr>
          <p:cNvPr id="391" name="Shape 391"/>
          <p:cNvPicPr preferRelativeResize="0"/>
          <p:nvPr/>
        </p:nvPicPr>
        <p:blipFill>
          <a:blip r:embed="rId7">
            <a:alphaModFix/>
          </a:blip>
          <a:stretch>
            <a:fillRect/>
          </a:stretch>
        </p:blipFill>
        <p:spPr>
          <a:xfrm>
            <a:off x="9801317" y="1"/>
            <a:ext cx="2375681" cy="2009972"/>
          </a:xfrm>
          <a:prstGeom prst="rect">
            <a:avLst/>
          </a:prstGeom>
          <a:noFill/>
          <a:ln>
            <a:noFill/>
          </a:ln>
        </p:spPr>
      </p:pic>
      <p:pic>
        <p:nvPicPr>
          <p:cNvPr id="392" name="Shape 392"/>
          <p:cNvPicPr preferRelativeResize="0"/>
          <p:nvPr/>
        </p:nvPicPr>
        <p:blipFill>
          <a:blip r:embed="rId8">
            <a:alphaModFix/>
          </a:blip>
          <a:stretch>
            <a:fillRect/>
          </a:stretch>
        </p:blipFill>
        <p:spPr>
          <a:xfrm>
            <a:off x="1" y="3553499"/>
            <a:ext cx="2696633" cy="1715867"/>
          </a:xfrm>
          <a:prstGeom prst="rect">
            <a:avLst/>
          </a:prstGeom>
          <a:noFill/>
          <a:ln>
            <a:noFill/>
          </a:ln>
        </p:spPr>
      </p:pic>
      <p:pic>
        <p:nvPicPr>
          <p:cNvPr id="393" name="Shape 393"/>
          <p:cNvPicPr preferRelativeResize="0"/>
          <p:nvPr/>
        </p:nvPicPr>
        <p:blipFill>
          <a:blip r:embed="rId9">
            <a:alphaModFix/>
          </a:blip>
          <a:stretch>
            <a:fillRect/>
          </a:stretch>
        </p:blipFill>
        <p:spPr>
          <a:xfrm>
            <a:off x="8731167" y="3554133"/>
            <a:ext cx="3057701" cy="1713760"/>
          </a:xfrm>
          <a:prstGeom prst="rect">
            <a:avLst/>
          </a:prstGeom>
          <a:noFill/>
          <a:ln>
            <a:noFill/>
          </a:ln>
        </p:spPr>
      </p:pic>
      <p:pic>
        <p:nvPicPr>
          <p:cNvPr id="394" name="Shape 394"/>
          <p:cNvPicPr preferRelativeResize="0"/>
          <p:nvPr/>
        </p:nvPicPr>
        <p:blipFill>
          <a:blip r:embed="rId10">
            <a:alphaModFix/>
          </a:blip>
          <a:stretch>
            <a:fillRect/>
          </a:stretch>
        </p:blipFill>
        <p:spPr>
          <a:xfrm>
            <a:off x="2602167" y="3553483"/>
            <a:ext cx="3057708" cy="1715867"/>
          </a:xfrm>
          <a:prstGeom prst="rect">
            <a:avLst/>
          </a:prstGeom>
          <a:noFill/>
          <a:ln>
            <a:noFill/>
          </a:ln>
        </p:spPr>
      </p:pic>
      <p:pic>
        <p:nvPicPr>
          <p:cNvPr id="395" name="Shape 395"/>
          <p:cNvPicPr preferRelativeResize="0"/>
          <p:nvPr/>
        </p:nvPicPr>
        <p:blipFill rotWithShape="1">
          <a:blip r:embed="rId11">
            <a:alphaModFix/>
          </a:blip>
          <a:srcRect/>
          <a:stretch/>
        </p:blipFill>
        <p:spPr>
          <a:xfrm>
            <a:off x="5590232" y="3548101"/>
            <a:ext cx="2365453" cy="1715865"/>
          </a:xfrm>
          <a:prstGeom prst="rect">
            <a:avLst/>
          </a:prstGeom>
          <a:noFill/>
          <a:ln>
            <a:noFill/>
          </a:ln>
        </p:spPr>
      </p:pic>
      <p:sp>
        <p:nvSpPr>
          <p:cNvPr id="396" name="Shape 396"/>
          <p:cNvSpPr txBox="1"/>
          <p:nvPr/>
        </p:nvSpPr>
        <p:spPr>
          <a:xfrm>
            <a:off x="-15000" y="2058467"/>
            <a:ext cx="2447600" cy="1296400"/>
          </a:xfrm>
          <a:prstGeom prst="rect">
            <a:avLst/>
          </a:prstGeom>
          <a:noFill/>
          <a:ln>
            <a:noFill/>
          </a:ln>
        </p:spPr>
        <p:txBody>
          <a:bodyPr lIns="121900" tIns="121900" rIns="121900" bIns="121900" anchor="t" anchorCtr="0">
            <a:noAutofit/>
          </a:bodyPr>
          <a:lstStyle/>
          <a:p>
            <a:r>
              <a:rPr lang="en-GB" sz="2400"/>
              <a:t>Giant spider crab</a:t>
            </a:r>
          </a:p>
          <a:p>
            <a:r>
              <a:rPr lang="en-GB" sz="1600"/>
              <a:t>Max depth: 300m</a:t>
            </a:r>
          </a:p>
          <a:p>
            <a:r>
              <a:rPr lang="en-GB" sz="1600"/>
              <a:t>Size: 365cm</a:t>
            </a:r>
          </a:p>
          <a:p>
            <a:r>
              <a:rPr lang="en-GB" sz="1600"/>
              <a:t>Skeleton: Hard exoskeleton</a:t>
            </a:r>
          </a:p>
        </p:txBody>
      </p:sp>
      <p:sp>
        <p:nvSpPr>
          <p:cNvPr id="397" name="Shape 397"/>
          <p:cNvSpPr txBox="1"/>
          <p:nvPr/>
        </p:nvSpPr>
        <p:spPr>
          <a:xfrm>
            <a:off x="2360967" y="2058449"/>
            <a:ext cx="2447600" cy="1296400"/>
          </a:xfrm>
          <a:prstGeom prst="rect">
            <a:avLst/>
          </a:prstGeom>
          <a:noFill/>
          <a:ln>
            <a:noFill/>
          </a:ln>
        </p:spPr>
        <p:txBody>
          <a:bodyPr lIns="121900" tIns="121900" rIns="121900" bIns="121900" anchor="t" anchorCtr="0">
            <a:noAutofit/>
          </a:bodyPr>
          <a:lstStyle/>
          <a:p>
            <a:r>
              <a:rPr lang="en-GB" sz="2400"/>
              <a:t>Barreleye</a:t>
            </a:r>
          </a:p>
          <a:p>
            <a:r>
              <a:rPr lang="en-GB" sz="1600"/>
              <a:t>Max depth: 10000m</a:t>
            </a:r>
          </a:p>
          <a:p>
            <a:r>
              <a:rPr lang="en-GB" sz="1600"/>
              <a:t>Size: 4.4cm</a:t>
            </a:r>
          </a:p>
          <a:p>
            <a:r>
              <a:rPr lang="en-GB" sz="1600"/>
              <a:t>Skeleton: bony fish</a:t>
            </a:r>
          </a:p>
        </p:txBody>
      </p:sp>
      <p:sp>
        <p:nvSpPr>
          <p:cNvPr id="398" name="Shape 398"/>
          <p:cNvSpPr txBox="1"/>
          <p:nvPr/>
        </p:nvSpPr>
        <p:spPr>
          <a:xfrm>
            <a:off x="5022849" y="2058467"/>
            <a:ext cx="2447600" cy="1296400"/>
          </a:xfrm>
          <a:prstGeom prst="rect">
            <a:avLst/>
          </a:prstGeom>
          <a:noFill/>
          <a:ln>
            <a:noFill/>
          </a:ln>
        </p:spPr>
        <p:txBody>
          <a:bodyPr lIns="121900" tIns="121900" rIns="121900" bIns="121900" anchor="t" anchorCtr="0">
            <a:noAutofit/>
          </a:bodyPr>
          <a:lstStyle/>
          <a:p>
            <a:r>
              <a:rPr lang="en-GB" sz="2400"/>
              <a:t>Goblin shark</a:t>
            </a:r>
          </a:p>
          <a:p>
            <a:r>
              <a:rPr lang="en-GB" sz="1600"/>
              <a:t>Max depth: 1300m</a:t>
            </a:r>
          </a:p>
          <a:p>
            <a:r>
              <a:rPr lang="en-GB" sz="1600"/>
              <a:t>Size: 3.5m</a:t>
            </a:r>
          </a:p>
          <a:p>
            <a:r>
              <a:rPr lang="en-GB" sz="1600"/>
              <a:t>Skeleton: Cartilaginous</a:t>
            </a:r>
          </a:p>
        </p:txBody>
      </p:sp>
      <p:sp>
        <p:nvSpPr>
          <p:cNvPr id="399" name="Shape 399"/>
          <p:cNvSpPr txBox="1"/>
          <p:nvPr/>
        </p:nvSpPr>
        <p:spPr>
          <a:xfrm>
            <a:off x="7587416" y="2058449"/>
            <a:ext cx="2447600" cy="1296400"/>
          </a:xfrm>
          <a:prstGeom prst="rect">
            <a:avLst/>
          </a:prstGeom>
          <a:noFill/>
          <a:ln>
            <a:noFill/>
          </a:ln>
        </p:spPr>
        <p:txBody>
          <a:bodyPr lIns="121900" tIns="121900" rIns="121900" bIns="121900" anchor="t" anchorCtr="0">
            <a:noAutofit/>
          </a:bodyPr>
          <a:lstStyle/>
          <a:p>
            <a:r>
              <a:rPr lang="en-GB" sz="2400"/>
              <a:t>Pacific Viperfish</a:t>
            </a:r>
          </a:p>
          <a:p>
            <a:r>
              <a:rPr lang="en-GB" sz="1600"/>
              <a:t>Max depth: 4400m</a:t>
            </a:r>
          </a:p>
          <a:p>
            <a:r>
              <a:rPr lang="en-GB" sz="1600"/>
              <a:t>Size: 25cm</a:t>
            </a:r>
          </a:p>
          <a:p>
            <a:r>
              <a:rPr lang="en-GB" sz="1600"/>
              <a:t>Skeleton: Bony fish</a:t>
            </a:r>
          </a:p>
        </p:txBody>
      </p:sp>
      <p:sp>
        <p:nvSpPr>
          <p:cNvPr id="400" name="Shape 400"/>
          <p:cNvSpPr txBox="1"/>
          <p:nvPr/>
        </p:nvSpPr>
        <p:spPr>
          <a:xfrm>
            <a:off x="9765349" y="2031916"/>
            <a:ext cx="2447600" cy="1296400"/>
          </a:xfrm>
          <a:prstGeom prst="rect">
            <a:avLst/>
          </a:prstGeom>
          <a:noFill/>
          <a:ln>
            <a:noFill/>
          </a:ln>
        </p:spPr>
        <p:txBody>
          <a:bodyPr lIns="121900" tIns="121900" rIns="121900" bIns="121900" anchor="t" anchorCtr="0">
            <a:noAutofit/>
          </a:bodyPr>
          <a:lstStyle/>
          <a:p>
            <a:r>
              <a:rPr lang="en-GB" sz="2400"/>
              <a:t>Frilled Shark</a:t>
            </a:r>
          </a:p>
          <a:p>
            <a:r>
              <a:rPr lang="en-GB" sz="1600"/>
              <a:t>Max depth: 1500m</a:t>
            </a:r>
          </a:p>
          <a:p>
            <a:r>
              <a:rPr lang="en-GB" sz="1600"/>
              <a:t>Size: 2m</a:t>
            </a:r>
          </a:p>
          <a:p>
            <a:r>
              <a:rPr lang="en-GB" sz="1600"/>
              <a:t>Skeleton: Cartilaginous </a:t>
            </a:r>
          </a:p>
        </p:txBody>
      </p:sp>
      <p:sp>
        <p:nvSpPr>
          <p:cNvPr id="401" name="Shape 401"/>
          <p:cNvSpPr txBox="1"/>
          <p:nvPr/>
        </p:nvSpPr>
        <p:spPr>
          <a:xfrm>
            <a:off x="8731149" y="5263949"/>
            <a:ext cx="2447600" cy="1296400"/>
          </a:xfrm>
          <a:prstGeom prst="rect">
            <a:avLst/>
          </a:prstGeom>
          <a:noFill/>
          <a:ln>
            <a:noFill/>
          </a:ln>
        </p:spPr>
        <p:txBody>
          <a:bodyPr lIns="121900" tIns="121900" rIns="121900" bIns="121900" anchor="t" anchorCtr="0">
            <a:noAutofit/>
          </a:bodyPr>
          <a:lstStyle/>
          <a:p>
            <a:r>
              <a:rPr lang="en-GB" sz="2400"/>
              <a:t>Vampire Squid</a:t>
            </a:r>
          </a:p>
          <a:p>
            <a:r>
              <a:rPr lang="en-GB" sz="1600"/>
              <a:t>Max depth: 3000m</a:t>
            </a:r>
          </a:p>
          <a:p>
            <a:r>
              <a:rPr lang="en-GB" sz="1600"/>
              <a:t>Size: 28cm</a:t>
            </a:r>
          </a:p>
          <a:p>
            <a:r>
              <a:rPr lang="en-GB" sz="1600"/>
              <a:t>Skeleton: Soft bodied</a:t>
            </a:r>
          </a:p>
        </p:txBody>
      </p:sp>
      <p:sp>
        <p:nvSpPr>
          <p:cNvPr id="402" name="Shape 402"/>
          <p:cNvSpPr txBox="1"/>
          <p:nvPr/>
        </p:nvSpPr>
        <p:spPr>
          <a:xfrm>
            <a:off x="5735549" y="5394449"/>
            <a:ext cx="2447600" cy="1296400"/>
          </a:xfrm>
          <a:prstGeom prst="rect">
            <a:avLst/>
          </a:prstGeom>
          <a:noFill/>
          <a:ln>
            <a:noFill/>
          </a:ln>
        </p:spPr>
        <p:txBody>
          <a:bodyPr lIns="121900" tIns="121900" rIns="121900" bIns="121900" anchor="t" anchorCtr="0">
            <a:noAutofit/>
          </a:bodyPr>
          <a:lstStyle/>
          <a:p>
            <a:r>
              <a:rPr lang="en-GB" sz="2400"/>
              <a:t>Dumbo octopus</a:t>
            </a:r>
          </a:p>
          <a:p>
            <a:r>
              <a:rPr lang="en-GB" sz="1600"/>
              <a:t>Max depth: 7000m</a:t>
            </a:r>
          </a:p>
          <a:p>
            <a:r>
              <a:rPr lang="en-GB" sz="1600"/>
              <a:t>Size: 20cm</a:t>
            </a:r>
          </a:p>
          <a:p>
            <a:r>
              <a:rPr lang="en-GB" sz="1600"/>
              <a:t>Skeleton: Soft bodied</a:t>
            </a:r>
          </a:p>
        </p:txBody>
      </p:sp>
      <p:sp>
        <p:nvSpPr>
          <p:cNvPr id="403" name="Shape 403"/>
          <p:cNvSpPr txBox="1"/>
          <p:nvPr/>
        </p:nvSpPr>
        <p:spPr>
          <a:xfrm>
            <a:off x="2602149" y="5343216"/>
            <a:ext cx="2447600" cy="1296400"/>
          </a:xfrm>
          <a:prstGeom prst="rect">
            <a:avLst/>
          </a:prstGeom>
          <a:noFill/>
          <a:ln>
            <a:noFill/>
          </a:ln>
        </p:spPr>
        <p:txBody>
          <a:bodyPr lIns="121900" tIns="121900" rIns="121900" bIns="121900" anchor="t" anchorCtr="0">
            <a:noAutofit/>
          </a:bodyPr>
          <a:lstStyle/>
          <a:p>
            <a:r>
              <a:rPr lang="en-GB" sz="2400"/>
              <a:t>Blob fish</a:t>
            </a:r>
          </a:p>
          <a:p>
            <a:r>
              <a:rPr lang="en-GB" sz="1600"/>
              <a:t>Max depth: 1200m</a:t>
            </a:r>
          </a:p>
          <a:p>
            <a:r>
              <a:rPr lang="en-GB" sz="1600"/>
              <a:t>Size: 30cm</a:t>
            </a:r>
          </a:p>
          <a:p>
            <a:r>
              <a:rPr lang="en-GB" sz="1600"/>
              <a:t>Skeleton: Soft bodied</a:t>
            </a:r>
          </a:p>
        </p:txBody>
      </p:sp>
      <p:sp>
        <p:nvSpPr>
          <p:cNvPr id="404" name="Shape 404"/>
          <p:cNvSpPr txBox="1"/>
          <p:nvPr/>
        </p:nvSpPr>
        <p:spPr>
          <a:xfrm>
            <a:off x="54883" y="5394449"/>
            <a:ext cx="2447600" cy="1296400"/>
          </a:xfrm>
          <a:prstGeom prst="rect">
            <a:avLst/>
          </a:prstGeom>
          <a:noFill/>
          <a:ln>
            <a:noFill/>
          </a:ln>
        </p:spPr>
        <p:txBody>
          <a:bodyPr lIns="121900" tIns="121900" rIns="121900" bIns="121900" anchor="t" anchorCtr="0">
            <a:noAutofit/>
          </a:bodyPr>
          <a:lstStyle/>
          <a:p>
            <a:r>
              <a:rPr lang="en-GB" sz="2400"/>
              <a:t>Fangtooth fish</a:t>
            </a:r>
          </a:p>
          <a:p>
            <a:r>
              <a:rPr lang="en-GB" sz="1600"/>
              <a:t>Max depth: 2000m</a:t>
            </a:r>
          </a:p>
          <a:p>
            <a:r>
              <a:rPr lang="en-GB" sz="1600"/>
              <a:t>Size: 16cm </a:t>
            </a:r>
          </a:p>
          <a:p>
            <a:r>
              <a:rPr lang="en-GB" sz="1600"/>
              <a:t>Skeleton: Bony fish</a:t>
            </a:r>
          </a:p>
        </p:txBody>
      </p:sp>
    </p:spTree>
    <p:extLst>
      <p:ext uri="{BB962C8B-B14F-4D97-AF65-F5344CB8AC3E}">
        <p14:creationId xmlns:p14="http://schemas.microsoft.com/office/powerpoint/2010/main" val="3791171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5" name="Picture 4" descr="A picture containing object&#10;&#10;Description generated with high confidence">
            <a:extLst>
              <a:ext uri="{FF2B5EF4-FFF2-40B4-BE49-F238E27FC236}">
                <a16:creationId xmlns:a16="http://schemas.microsoft.com/office/drawing/2014/main" id="{E698567B-0BA2-406C-8979-F65BE965590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36177" b="29475"/>
          <a:stretch/>
        </p:blipFill>
        <p:spPr>
          <a:xfrm>
            <a:off x="20" y="-1"/>
            <a:ext cx="12191980" cy="4187739"/>
          </a:xfrm>
          <a:prstGeom prst="rect">
            <a:avLst/>
          </a:prstGeom>
        </p:spPr>
      </p:pic>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BE9186-9A0F-45C2-B95B-96A66C9E9569}"/>
              </a:ext>
            </a:extLst>
          </p:cNvPr>
          <p:cNvSpPr>
            <a:spLocks noGrp="1"/>
          </p:cNvSpPr>
          <p:nvPr>
            <p:ph type="ctrTitle"/>
          </p:nvPr>
        </p:nvSpPr>
        <p:spPr>
          <a:xfrm>
            <a:off x="1146048" y="4437888"/>
            <a:ext cx="9899904" cy="1116711"/>
          </a:xfrm>
        </p:spPr>
        <p:txBody>
          <a:bodyPr>
            <a:normAutofit/>
          </a:bodyPr>
          <a:lstStyle/>
          <a:p>
            <a:r>
              <a:rPr lang="en-US" sz="6600" dirty="0"/>
              <a:t>Exit ticket</a:t>
            </a:r>
          </a:p>
        </p:txBody>
      </p:sp>
      <p:sp>
        <p:nvSpPr>
          <p:cNvPr id="3" name="Subtitle 2">
            <a:extLst>
              <a:ext uri="{FF2B5EF4-FFF2-40B4-BE49-F238E27FC236}">
                <a16:creationId xmlns:a16="http://schemas.microsoft.com/office/drawing/2014/main" id="{F251BCC8-2D0E-467B-8DCD-53F74A96193F}"/>
              </a:ext>
            </a:extLst>
          </p:cNvPr>
          <p:cNvSpPr>
            <a:spLocks noGrp="1"/>
          </p:cNvSpPr>
          <p:nvPr>
            <p:ph type="subTitle" idx="1"/>
          </p:nvPr>
        </p:nvSpPr>
        <p:spPr>
          <a:xfrm>
            <a:off x="1751012" y="5481448"/>
            <a:ext cx="8689976" cy="535939"/>
          </a:xfrm>
        </p:spPr>
        <p:txBody>
          <a:bodyPr>
            <a:normAutofit/>
          </a:bodyPr>
          <a:lstStyle/>
          <a:p>
            <a:endParaRPr lang="en-US">
              <a:solidFill>
                <a:schemeClr val="tx1">
                  <a:lumMod val="50000"/>
                  <a:lumOff val="50000"/>
                </a:schemeClr>
              </a:solidFill>
            </a:endParaRPr>
          </a:p>
        </p:txBody>
      </p:sp>
      <p:sp>
        <p:nvSpPr>
          <p:cNvPr id="6" name="TextBox 5">
            <a:extLst>
              <a:ext uri="{FF2B5EF4-FFF2-40B4-BE49-F238E27FC236}">
                <a16:creationId xmlns:a16="http://schemas.microsoft.com/office/drawing/2014/main" id="{8A88B43E-A5CC-41F7-BC01-5EBE6C6F6A34}"/>
              </a:ext>
            </a:extLst>
          </p:cNvPr>
          <p:cNvSpPr txBox="1"/>
          <p:nvPr/>
        </p:nvSpPr>
        <p:spPr>
          <a:xfrm>
            <a:off x="9928240" y="3987683"/>
            <a:ext cx="22637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flickr.com/photos/wolfraven/5678683643/"/>
              </a:rPr>
              <a:t>This Photo</a:t>
            </a:r>
            <a:r>
              <a:rPr lang="en-US" sz="700">
                <a:solidFill>
                  <a:srgbClr val="FFFFFF"/>
                </a:solidFill>
              </a:rPr>
              <a:t> by Unknown Author is licensed under </a:t>
            </a:r>
            <a:r>
              <a:rPr lang="en-US" sz="700">
                <a:solidFill>
                  <a:srgbClr val="FFFFFF"/>
                </a:solidFill>
                <a:hlinkClick r:id="rId6" tooltip="https://creativecommons.org/licenses/by-nd/2.0/"/>
              </a:rPr>
              <a:t>CC BY-ND</a:t>
            </a:r>
            <a:endParaRPr lang="en-US" sz="700">
              <a:solidFill>
                <a:srgbClr val="FFFFFF"/>
              </a:solidFill>
            </a:endParaRPr>
          </a:p>
        </p:txBody>
      </p:sp>
    </p:spTree>
    <p:extLst>
      <p:ext uri="{BB962C8B-B14F-4D97-AF65-F5344CB8AC3E}">
        <p14:creationId xmlns:p14="http://schemas.microsoft.com/office/powerpoint/2010/main" val="120294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9E47-2733-422C-8F65-107F80FDF6A4}"/>
              </a:ext>
            </a:extLst>
          </p:cNvPr>
          <p:cNvSpPr>
            <a:spLocks noGrp="1"/>
          </p:cNvSpPr>
          <p:nvPr>
            <p:ph type="title"/>
          </p:nvPr>
        </p:nvSpPr>
        <p:spPr>
          <a:xfrm>
            <a:off x="913775" y="618517"/>
            <a:ext cx="10364451" cy="1596177"/>
          </a:xfrm>
        </p:spPr>
        <p:txBody>
          <a:bodyPr>
            <a:normAutofit/>
          </a:bodyPr>
          <a:lstStyle/>
          <a:p>
            <a:r>
              <a:rPr lang="en-US" dirty="0"/>
              <a:t>Objectives</a:t>
            </a:r>
          </a:p>
        </p:txBody>
      </p:sp>
      <p:graphicFrame>
        <p:nvGraphicFramePr>
          <p:cNvPr id="5" name="Content Placeholder 2"/>
          <p:cNvGraphicFramePr>
            <a:graphicFrameLocks noGrp="1"/>
          </p:cNvGraphicFramePr>
          <p:nvPr>
            <p:ph sz="quarter" idx="13"/>
            <p:extLst>
              <p:ext uri="{D42A27DB-BD31-4B8C-83A1-F6EECF244321}">
                <p14:modId xmlns:p14="http://schemas.microsoft.com/office/powerpoint/2010/main" val="1608667772"/>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69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p:nvPr/>
        </p:nvSpPr>
        <p:spPr>
          <a:xfrm>
            <a:off x="0" y="-37564"/>
            <a:ext cx="12192000" cy="1143200"/>
          </a:xfrm>
          <a:prstGeom prst="rect">
            <a:avLst/>
          </a:prstGeom>
          <a:solidFill>
            <a:srgbClr val="000000"/>
          </a:solidFill>
          <a:ln>
            <a:noFill/>
          </a:ln>
        </p:spPr>
        <p:txBody>
          <a:bodyPr lIns="121900" tIns="60933" rIns="121900" bIns="60933" anchor="ctr" anchorCtr="0">
            <a:noAutofit/>
          </a:bodyPr>
          <a:lstStyle/>
          <a:p>
            <a:pPr algn="ctr">
              <a:lnSpc>
                <a:spcPct val="90000"/>
              </a:lnSpc>
              <a:buClr>
                <a:srgbClr val="FFFF00"/>
              </a:buClr>
              <a:buSzPct val="25000"/>
            </a:pPr>
            <a:r>
              <a:rPr lang="en-GB" sz="4000" b="1">
                <a:solidFill>
                  <a:srgbClr val="FFFF00"/>
                </a:solidFill>
                <a:latin typeface="Didact Gothic"/>
                <a:ea typeface="Didact Gothic"/>
                <a:cs typeface="Didact Gothic"/>
                <a:sym typeface="Didact Gothic"/>
              </a:rPr>
              <a:t>Essential Question</a:t>
            </a:r>
          </a:p>
        </p:txBody>
      </p:sp>
      <p:sp>
        <p:nvSpPr>
          <p:cNvPr id="303" name="Shape 303"/>
          <p:cNvSpPr/>
          <p:nvPr/>
        </p:nvSpPr>
        <p:spPr>
          <a:xfrm>
            <a:off x="2909133" y="1430500"/>
            <a:ext cx="8840800" cy="4805600"/>
          </a:xfrm>
          <a:prstGeom prst="wedgeRoundRectCallout">
            <a:avLst>
              <a:gd name="adj1" fmla="val -89283"/>
              <a:gd name="adj2" fmla="val 16408"/>
              <a:gd name="adj3" fmla="val 0"/>
            </a:avLst>
          </a:prstGeom>
          <a:solidFill>
            <a:srgbClr val="0000FF"/>
          </a:solidFill>
          <a:ln w="76200" cap="flat" cmpd="sng">
            <a:solidFill>
              <a:srgbClr val="000000"/>
            </a:solidFill>
            <a:prstDash val="solid"/>
            <a:round/>
            <a:headEnd type="none" w="med" len="med"/>
            <a:tailEnd type="none" w="med" len="med"/>
          </a:ln>
        </p:spPr>
        <p:txBody>
          <a:bodyPr lIns="121900" tIns="121900" rIns="121900" bIns="121900" anchor="ctr" anchorCtr="0">
            <a:noAutofit/>
          </a:bodyPr>
          <a:lstStyle/>
          <a:p>
            <a:pPr>
              <a:buClr>
                <a:srgbClr val="FFFF00"/>
              </a:buClr>
              <a:buSzPct val="25000"/>
            </a:pPr>
            <a:r>
              <a:rPr lang="en-GB" sz="6400">
                <a:solidFill>
                  <a:srgbClr val="FFFF00"/>
                </a:solidFill>
                <a:latin typeface="Didact Gothic"/>
                <a:ea typeface="Didact Gothic"/>
                <a:cs typeface="Didact Gothic"/>
                <a:sym typeface="Didact Gothic"/>
              </a:rPr>
              <a:t>How do animals survive at 5000m below the ocean’s surface?</a:t>
            </a:r>
          </a:p>
        </p:txBody>
      </p:sp>
      <p:pic>
        <p:nvPicPr>
          <p:cNvPr id="304" name="Shape 304"/>
          <p:cNvPicPr preferRelativeResize="0"/>
          <p:nvPr/>
        </p:nvPicPr>
        <p:blipFill rotWithShape="1">
          <a:blip r:embed="rId3">
            <a:alphaModFix/>
          </a:blip>
          <a:srcRect/>
          <a:stretch/>
        </p:blipFill>
        <p:spPr>
          <a:xfrm>
            <a:off x="0" y="2939861"/>
            <a:ext cx="1993200" cy="3660000"/>
          </a:xfrm>
          <a:prstGeom prst="rect">
            <a:avLst/>
          </a:prstGeom>
          <a:noFill/>
          <a:ln>
            <a:noFill/>
          </a:ln>
        </p:spPr>
      </p:pic>
    </p:spTree>
    <p:extLst>
      <p:ext uri="{BB962C8B-B14F-4D97-AF65-F5344CB8AC3E}">
        <p14:creationId xmlns:p14="http://schemas.microsoft.com/office/powerpoint/2010/main" val="316643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subTitle" idx="1"/>
          </p:nvPr>
        </p:nvSpPr>
        <p:spPr>
          <a:xfrm>
            <a:off x="8805300" y="167600"/>
            <a:ext cx="2968000" cy="5851200"/>
          </a:xfrm>
          <a:prstGeom prst="rect">
            <a:avLst/>
          </a:prstGeom>
        </p:spPr>
        <p:txBody>
          <a:bodyPr vert="horz" lIns="121900" tIns="121900" rIns="121900" bIns="121900" rtlCol="0" anchor="ctr" anchorCtr="0">
            <a:noAutofit/>
          </a:bodyPr>
          <a:lstStyle/>
          <a:p>
            <a:pPr>
              <a:spcBef>
                <a:spcPts val="0"/>
              </a:spcBef>
            </a:pPr>
            <a:r>
              <a:rPr lang="en-GB"/>
              <a:t>The Frilled Shark - REAL</a:t>
            </a:r>
          </a:p>
          <a:p>
            <a:pPr>
              <a:spcBef>
                <a:spcPts val="0"/>
              </a:spcBef>
            </a:pPr>
            <a:r>
              <a:rPr lang="en-GB" sz="1333">
                <a:solidFill>
                  <a:srgbClr val="333333"/>
                </a:solidFill>
                <a:highlight>
                  <a:srgbClr val="FFFFFF"/>
                </a:highlight>
                <a:latin typeface="Georgia"/>
                <a:ea typeface="Georgia"/>
                <a:cs typeface="Georgia"/>
                <a:sym typeface="Georgia"/>
              </a:rPr>
              <a:t>Humans rarely encounter frilled sharks, which prefer to remain in the oceans' depths 1,500 meters below the surface. </a:t>
            </a:r>
          </a:p>
          <a:p>
            <a:pPr>
              <a:spcBef>
                <a:spcPts val="0"/>
              </a:spcBef>
            </a:pPr>
            <a:endParaRPr sz="1333">
              <a:solidFill>
                <a:srgbClr val="333333"/>
              </a:solidFill>
              <a:highlight>
                <a:srgbClr val="FFFFFF"/>
              </a:highlight>
              <a:latin typeface="Georgia"/>
              <a:ea typeface="Georgia"/>
              <a:cs typeface="Georgia"/>
              <a:sym typeface="Georgia"/>
            </a:endParaRPr>
          </a:p>
          <a:p>
            <a:pPr>
              <a:spcBef>
                <a:spcPts val="0"/>
              </a:spcBef>
            </a:pPr>
            <a:r>
              <a:rPr lang="en-GB" sz="1400">
                <a:solidFill>
                  <a:srgbClr val="252525"/>
                </a:solidFill>
                <a:highlight>
                  <a:srgbClr val="FFFFFF"/>
                </a:highlight>
                <a:latin typeface="Arial"/>
                <a:ea typeface="Arial"/>
                <a:cs typeface="Arial"/>
                <a:sym typeface="Arial"/>
              </a:rPr>
              <a:t>It reaches a length of 2 m. </a:t>
            </a:r>
          </a:p>
          <a:p>
            <a:pPr>
              <a:spcBef>
                <a:spcPts val="0"/>
              </a:spcBef>
            </a:pPr>
            <a:r>
              <a:rPr lang="en-GB" sz="1400">
                <a:solidFill>
                  <a:srgbClr val="252525"/>
                </a:solidFill>
                <a:highlight>
                  <a:srgbClr val="FFFFFF"/>
                </a:highlight>
                <a:latin typeface="Arial"/>
                <a:ea typeface="Arial"/>
                <a:cs typeface="Arial"/>
                <a:sym typeface="Arial"/>
              </a:rPr>
              <a:t>It is a ‘cartilaginous fish’ - this means its bones are made of cartilage. </a:t>
            </a:r>
          </a:p>
        </p:txBody>
      </p:sp>
      <p:pic>
        <p:nvPicPr>
          <p:cNvPr id="239" name="Shape 239"/>
          <p:cNvPicPr preferRelativeResize="0"/>
          <p:nvPr/>
        </p:nvPicPr>
        <p:blipFill>
          <a:blip r:embed="rId3">
            <a:alphaModFix/>
          </a:blip>
          <a:stretch>
            <a:fillRect/>
          </a:stretch>
        </p:blipFill>
        <p:spPr>
          <a:xfrm>
            <a:off x="67740" y="1"/>
            <a:ext cx="8627451" cy="6857999"/>
          </a:xfrm>
          <a:prstGeom prst="rect">
            <a:avLst/>
          </a:prstGeom>
          <a:noFill/>
          <a:ln>
            <a:noFill/>
          </a:ln>
        </p:spPr>
      </p:pic>
    </p:spTree>
    <p:extLst>
      <p:ext uri="{BB962C8B-B14F-4D97-AF65-F5344CB8AC3E}">
        <p14:creationId xmlns:p14="http://schemas.microsoft.com/office/powerpoint/2010/main" val="92110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8069200" y="522867"/>
            <a:ext cx="3707200" cy="3587200"/>
          </a:xfrm>
          <a:prstGeom prst="rect">
            <a:avLst/>
          </a:prstGeom>
        </p:spPr>
        <p:txBody>
          <a:bodyPr vert="horz" lIns="121900" tIns="121900" rIns="121900" bIns="121900" rtlCol="0" anchor="ctr" anchorCtr="0">
            <a:noAutofit/>
          </a:bodyPr>
          <a:lstStyle/>
          <a:p>
            <a:pPr marR="67732" algn="l">
              <a:lnSpc>
                <a:spcPct val="115000"/>
              </a:lnSpc>
              <a:spcBef>
                <a:spcPts val="0"/>
              </a:spcBef>
            </a:pPr>
            <a:r>
              <a:rPr lang="en-GB" sz="1933">
                <a:solidFill>
                  <a:srgbClr val="000000"/>
                </a:solidFill>
                <a:highlight>
                  <a:srgbClr val="FFFFFF"/>
                </a:highlight>
                <a:latin typeface="Arial"/>
                <a:ea typeface="Arial"/>
                <a:cs typeface="Arial"/>
                <a:sym typeface="Arial"/>
              </a:rPr>
              <a:t>Fangtooth Fish</a:t>
            </a:r>
          </a:p>
          <a:p>
            <a:pPr algn="l">
              <a:lnSpc>
                <a:spcPct val="140000"/>
              </a:lnSpc>
              <a:spcBef>
                <a:spcPts val="0"/>
              </a:spcBef>
            </a:pPr>
            <a:r>
              <a:rPr lang="en-GB" sz="1333">
                <a:solidFill>
                  <a:srgbClr val="333333"/>
                </a:solidFill>
                <a:highlight>
                  <a:srgbClr val="FFFFFF"/>
                </a:highlight>
                <a:latin typeface="Georgia"/>
                <a:ea typeface="Georgia"/>
                <a:cs typeface="Georgia"/>
                <a:sym typeface="Georgia"/>
              </a:rPr>
              <a:t>The nightmarish fangtooth is among the deepest-living fish ever discovered. The fish's normal habitat ranges as high as about 2,000 meters, but it has been found swimming at icy, crushing depths near 5,000 meters. Fangtooth fish reach only about 16cm long.</a:t>
            </a:r>
          </a:p>
          <a:p>
            <a:pPr algn="l">
              <a:lnSpc>
                <a:spcPct val="140000"/>
              </a:lnSpc>
              <a:spcBef>
                <a:spcPts val="0"/>
              </a:spcBef>
            </a:pPr>
            <a:endParaRPr sz="1333">
              <a:solidFill>
                <a:srgbClr val="333333"/>
              </a:solidFill>
              <a:highlight>
                <a:srgbClr val="FFFFFF"/>
              </a:highlight>
              <a:latin typeface="Georgia"/>
              <a:ea typeface="Georgia"/>
              <a:cs typeface="Georgia"/>
              <a:sym typeface="Georgia"/>
            </a:endParaRPr>
          </a:p>
          <a:p>
            <a:pPr algn="l">
              <a:lnSpc>
                <a:spcPct val="140000"/>
              </a:lnSpc>
              <a:spcBef>
                <a:spcPts val="0"/>
              </a:spcBef>
            </a:pPr>
            <a:r>
              <a:rPr lang="en-GB" sz="1333">
                <a:solidFill>
                  <a:srgbClr val="333333"/>
                </a:solidFill>
                <a:highlight>
                  <a:srgbClr val="FFFFFF"/>
                </a:highlight>
                <a:latin typeface="Georgia"/>
                <a:ea typeface="Georgia"/>
                <a:cs typeface="Georgia"/>
                <a:sym typeface="Georgia"/>
              </a:rPr>
              <a:t>They are around 16cm in length. They are are bony fish.</a:t>
            </a:r>
          </a:p>
        </p:txBody>
      </p:sp>
      <p:pic>
        <p:nvPicPr>
          <p:cNvPr id="245" name="Shape 245"/>
          <p:cNvPicPr preferRelativeResize="0"/>
          <p:nvPr/>
        </p:nvPicPr>
        <p:blipFill>
          <a:blip r:embed="rId3">
            <a:alphaModFix/>
          </a:blip>
          <a:stretch>
            <a:fillRect/>
          </a:stretch>
        </p:blipFill>
        <p:spPr>
          <a:xfrm>
            <a:off x="-6" y="1"/>
            <a:ext cx="7560079" cy="6857999"/>
          </a:xfrm>
          <a:prstGeom prst="rect">
            <a:avLst/>
          </a:prstGeom>
          <a:noFill/>
          <a:ln>
            <a:noFill/>
          </a:ln>
        </p:spPr>
      </p:pic>
    </p:spTree>
    <p:extLst>
      <p:ext uri="{BB962C8B-B14F-4D97-AF65-F5344CB8AC3E}">
        <p14:creationId xmlns:p14="http://schemas.microsoft.com/office/powerpoint/2010/main" val="250686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ctrTitle"/>
          </p:nvPr>
        </p:nvSpPr>
        <p:spPr>
          <a:xfrm>
            <a:off x="9524567" y="1675767"/>
            <a:ext cx="2571200" cy="3587200"/>
          </a:xfrm>
          <a:prstGeom prst="rect">
            <a:avLst/>
          </a:prstGeom>
        </p:spPr>
        <p:txBody>
          <a:bodyPr vert="horz" lIns="121900" tIns="121900" rIns="121900" bIns="121900" rtlCol="0" anchor="ctr" anchorCtr="0">
            <a:noAutofit/>
          </a:bodyPr>
          <a:lstStyle/>
          <a:p>
            <a:pPr marR="67732" algn="l">
              <a:lnSpc>
                <a:spcPct val="115000"/>
              </a:lnSpc>
              <a:spcBef>
                <a:spcPts val="0"/>
              </a:spcBef>
            </a:pPr>
            <a:r>
              <a:rPr lang="en-GB" sz="1933">
                <a:solidFill>
                  <a:srgbClr val="000000"/>
                </a:solidFill>
                <a:highlight>
                  <a:srgbClr val="FFFFFF"/>
                </a:highlight>
                <a:latin typeface="Arial"/>
                <a:ea typeface="Arial"/>
                <a:cs typeface="Arial"/>
                <a:sym typeface="Arial"/>
              </a:rPr>
              <a:t>Vampire Squid</a:t>
            </a:r>
          </a:p>
          <a:p>
            <a:pPr algn="l">
              <a:lnSpc>
                <a:spcPct val="140000"/>
              </a:lnSpc>
              <a:spcBef>
                <a:spcPts val="0"/>
              </a:spcBef>
            </a:pPr>
            <a:r>
              <a:rPr lang="en-GB" sz="1333">
                <a:solidFill>
                  <a:srgbClr val="333333"/>
                </a:solidFill>
                <a:highlight>
                  <a:srgbClr val="FFFFFF"/>
                </a:highlight>
                <a:latin typeface="Georgia"/>
                <a:ea typeface="Georgia"/>
                <a:cs typeface="Georgia"/>
                <a:sym typeface="Georgia"/>
              </a:rPr>
              <a:t>Vampire squid is an apt name for a creature that lurks in the lightless depths of the ocean. Comfortable at 3,000 meters below the surface, these diminutive cephalopods navigate the blackness with eyes that are proportionately the largest of any animal on Earth. </a:t>
            </a:r>
          </a:p>
          <a:p>
            <a:pPr algn="l">
              <a:lnSpc>
                <a:spcPct val="140000"/>
              </a:lnSpc>
              <a:spcBef>
                <a:spcPts val="0"/>
              </a:spcBef>
            </a:pPr>
            <a:endParaRPr sz="1333">
              <a:solidFill>
                <a:srgbClr val="333333"/>
              </a:solidFill>
              <a:highlight>
                <a:srgbClr val="FFFFFF"/>
              </a:highlight>
              <a:latin typeface="Georgia"/>
              <a:ea typeface="Georgia"/>
              <a:cs typeface="Georgia"/>
              <a:sym typeface="Georgia"/>
            </a:endParaRPr>
          </a:p>
          <a:p>
            <a:pPr algn="l">
              <a:lnSpc>
                <a:spcPct val="140000"/>
              </a:lnSpc>
              <a:spcBef>
                <a:spcPts val="0"/>
              </a:spcBef>
            </a:pPr>
            <a:r>
              <a:rPr lang="en-GB" sz="1333">
                <a:solidFill>
                  <a:srgbClr val="333333"/>
                </a:solidFill>
                <a:highlight>
                  <a:srgbClr val="FFFFFF"/>
                </a:highlight>
                <a:latin typeface="Georgia"/>
                <a:ea typeface="Georgia"/>
                <a:cs typeface="Georgia"/>
                <a:sym typeface="Georgia"/>
              </a:rPr>
              <a:t>They are soft bodied.</a:t>
            </a:r>
          </a:p>
          <a:p>
            <a:pPr algn="l">
              <a:lnSpc>
                <a:spcPct val="140000"/>
              </a:lnSpc>
              <a:spcBef>
                <a:spcPts val="0"/>
              </a:spcBef>
            </a:pPr>
            <a:r>
              <a:rPr lang="en-GB" sz="1600">
                <a:solidFill>
                  <a:srgbClr val="222222"/>
                </a:solidFill>
                <a:highlight>
                  <a:srgbClr val="FFFFFF"/>
                </a:highlight>
                <a:latin typeface="Arial"/>
                <a:ea typeface="Arial"/>
                <a:cs typeface="Arial"/>
                <a:sym typeface="Arial"/>
              </a:rPr>
              <a:t>They are small "squids" reaching maximum lengths of 28 cm</a:t>
            </a:r>
          </a:p>
        </p:txBody>
      </p:sp>
      <p:pic>
        <p:nvPicPr>
          <p:cNvPr id="251" name="Shape 251"/>
          <p:cNvPicPr preferRelativeResize="0"/>
          <p:nvPr/>
        </p:nvPicPr>
        <p:blipFill>
          <a:blip r:embed="rId3">
            <a:alphaModFix/>
          </a:blip>
          <a:stretch>
            <a:fillRect/>
          </a:stretch>
        </p:blipFill>
        <p:spPr>
          <a:xfrm>
            <a:off x="1" y="759868"/>
            <a:ext cx="9524567" cy="5338265"/>
          </a:xfrm>
          <a:prstGeom prst="rect">
            <a:avLst/>
          </a:prstGeom>
          <a:noFill/>
          <a:ln>
            <a:noFill/>
          </a:ln>
        </p:spPr>
      </p:pic>
    </p:spTree>
    <p:extLst>
      <p:ext uri="{BB962C8B-B14F-4D97-AF65-F5344CB8AC3E}">
        <p14:creationId xmlns:p14="http://schemas.microsoft.com/office/powerpoint/2010/main" val="44701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Shape 256"/>
          <p:cNvPicPr preferRelativeResize="0"/>
          <p:nvPr/>
        </p:nvPicPr>
        <p:blipFill>
          <a:blip r:embed="rId3">
            <a:alphaModFix/>
          </a:blip>
          <a:stretch>
            <a:fillRect/>
          </a:stretch>
        </p:blipFill>
        <p:spPr>
          <a:xfrm>
            <a:off x="2" y="0"/>
            <a:ext cx="8040061" cy="6858000"/>
          </a:xfrm>
          <a:prstGeom prst="rect">
            <a:avLst/>
          </a:prstGeom>
          <a:noFill/>
          <a:ln>
            <a:noFill/>
          </a:ln>
        </p:spPr>
      </p:pic>
      <p:sp>
        <p:nvSpPr>
          <p:cNvPr id="257" name="Shape 257"/>
          <p:cNvSpPr txBox="1"/>
          <p:nvPr/>
        </p:nvSpPr>
        <p:spPr>
          <a:xfrm>
            <a:off x="8192000" y="0"/>
            <a:ext cx="4000000" cy="4000000"/>
          </a:xfrm>
          <a:prstGeom prst="rect">
            <a:avLst/>
          </a:prstGeom>
          <a:noFill/>
          <a:ln>
            <a:noFill/>
          </a:ln>
        </p:spPr>
        <p:txBody>
          <a:bodyPr lIns="121900" tIns="121900" rIns="121900" bIns="121900" anchor="ctr" anchorCtr="0">
            <a:noAutofit/>
          </a:bodyPr>
          <a:lstStyle/>
          <a:p>
            <a:pPr marR="67732">
              <a:lnSpc>
                <a:spcPct val="115000"/>
              </a:lnSpc>
            </a:pPr>
            <a:r>
              <a:rPr lang="en-GB" sz="1933">
                <a:highlight>
                  <a:srgbClr val="FFFFFF"/>
                </a:highlight>
              </a:rPr>
              <a:t>Pacific Viperfish</a:t>
            </a:r>
          </a:p>
          <a:p>
            <a:pPr>
              <a:lnSpc>
                <a:spcPct val="140000"/>
              </a:lnSpc>
            </a:pPr>
            <a:r>
              <a:rPr lang="en-GB" sz="1333">
                <a:solidFill>
                  <a:srgbClr val="333333"/>
                </a:solidFill>
                <a:highlight>
                  <a:srgbClr val="FFFFFF"/>
                </a:highlight>
                <a:latin typeface="Georgia"/>
                <a:ea typeface="Georgia"/>
                <a:cs typeface="Georgia"/>
                <a:sym typeface="Georgia"/>
              </a:rPr>
              <a:t>The Pacific viperfish has jagged, needlelike teeth so outsized it can't close its mouth. These deep-sea demons reach only about 25 cm long. They troll the depths up to 4,400 meters below, luring prey with bioluminescent photophores on their bellies.</a:t>
            </a:r>
          </a:p>
          <a:p>
            <a:pPr>
              <a:lnSpc>
                <a:spcPct val="140000"/>
              </a:lnSpc>
            </a:pPr>
            <a:endParaRPr sz="1333">
              <a:solidFill>
                <a:srgbClr val="333333"/>
              </a:solidFill>
              <a:highlight>
                <a:srgbClr val="FFFFFF"/>
              </a:highlight>
              <a:latin typeface="Georgia"/>
              <a:ea typeface="Georgia"/>
              <a:cs typeface="Georgia"/>
              <a:sym typeface="Georgia"/>
            </a:endParaRPr>
          </a:p>
          <a:p>
            <a:pPr>
              <a:lnSpc>
                <a:spcPct val="140000"/>
              </a:lnSpc>
            </a:pPr>
            <a:r>
              <a:rPr lang="en-GB" sz="1333">
                <a:solidFill>
                  <a:srgbClr val="333333"/>
                </a:solidFill>
                <a:highlight>
                  <a:srgbClr val="FFFFFF"/>
                </a:highlight>
                <a:latin typeface="Georgia"/>
                <a:ea typeface="Georgia"/>
                <a:cs typeface="Georgia"/>
                <a:sym typeface="Georgia"/>
              </a:rPr>
              <a:t>They are bony fish.</a:t>
            </a:r>
          </a:p>
        </p:txBody>
      </p:sp>
    </p:spTree>
    <p:extLst>
      <p:ext uri="{BB962C8B-B14F-4D97-AF65-F5344CB8AC3E}">
        <p14:creationId xmlns:p14="http://schemas.microsoft.com/office/powerpoint/2010/main" val="1585966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p:cNvPicPr preferRelativeResize="0"/>
          <p:nvPr/>
        </p:nvPicPr>
        <p:blipFill>
          <a:blip r:embed="rId3">
            <a:alphaModFix/>
          </a:blip>
          <a:stretch>
            <a:fillRect/>
          </a:stretch>
        </p:blipFill>
        <p:spPr>
          <a:xfrm>
            <a:off x="-267367" y="110134"/>
            <a:ext cx="8311976" cy="4664333"/>
          </a:xfrm>
          <a:prstGeom prst="rect">
            <a:avLst/>
          </a:prstGeom>
          <a:noFill/>
          <a:ln>
            <a:noFill/>
          </a:ln>
        </p:spPr>
      </p:pic>
      <p:sp>
        <p:nvSpPr>
          <p:cNvPr id="263" name="Shape 263"/>
          <p:cNvSpPr txBox="1"/>
          <p:nvPr/>
        </p:nvSpPr>
        <p:spPr>
          <a:xfrm>
            <a:off x="8192000" y="0"/>
            <a:ext cx="4000000" cy="4000000"/>
          </a:xfrm>
          <a:prstGeom prst="rect">
            <a:avLst/>
          </a:prstGeom>
          <a:noFill/>
          <a:ln>
            <a:noFill/>
          </a:ln>
        </p:spPr>
        <p:txBody>
          <a:bodyPr lIns="121900" tIns="121900" rIns="121900" bIns="121900" anchor="ctr" anchorCtr="0">
            <a:noAutofit/>
          </a:bodyPr>
          <a:lstStyle/>
          <a:p>
            <a:r>
              <a:rPr lang="en-GB" sz="1467" b="1">
                <a:solidFill>
                  <a:srgbClr val="555555"/>
                </a:solidFill>
              </a:rPr>
              <a:t>Blob fish</a:t>
            </a:r>
          </a:p>
          <a:p>
            <a:endParaRPr sz="1467">
              <a:solidFill>
                <a:srgbClr val="555555"/>
              </a:solidFill>
            </a:endParaRPr>
          </a:p>
          <a:p>
            <a:r>
              <a:rPr lang="en-GB" sz="1467">
                <a:solidFill>
                  <a:srgbClr val="555555"/>
                </a:solidFill>
              </a:rPr>
              <a:t>Primarily found in the deep water off of Australia and New Zealand the blobfish lives at depths of over 1200 meters. The pressure here is several dozen times higher than at the surface and as a result its body is little more than a gelatinous mass.</a:t>
            </a:r>
          </a:p>
          <a:p>
            <a:endParaRPr sz="1467">
              <a:solidFill>
                <a:srgbClr val="555555"/>
              </a:solidFill>
            </a:endParaRPr>
          </a:p>
          <a:p>
            <a:r>
              <a:rPr lang="en-GB" sz="1467">
                <a:solidFill>
                  <a:srgbClr val="555555"/>
                </a:solidFill>
              </a:rPr>
              <a:t>They are soft bodied.</a:t>
            </a:r>
          </a:p>
        </p:txBody>
      </p:sp>
    </p:spTree>
    <p:extLst>
      <p:ext uri="{BB962C8B-B14F-4D97-AF65-F5344CB8AC3E}">
        <p14:creationId xmlns:p14="http://schemas.microsoft.com/office/powerpoint/2010/main" val="276116001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41</TotalTime>
  <Words>1357</Words>
  <Application>Microsoft Office PowerPoint</Application>
  <PresentationFormat>Widescreen</PresentationFormat>
  <Paragraphs>181</Paragraphs>
  <Slides>28</Slides>
  <Notes>16</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Amatic SC</vt:lpstr>
      <vt:lpstr>Andy</vt:lpstr>
      <vt:lpstr>Arial</vt:lpstr>
      <vt:lpstr>Calibri</vt:lpstr>
      <vt:lpstr>Courier New</vt:lpstr>
      <vt:lpstr>Didact Gothic</vt:lpstr>
      <vt:lpstr>Georgia</vt:lpstr>
      <vt:lpstr>Noto Sans Symbols</vt:lpstr>
      <vt:lpstr>Tw Cen MT</vt:lpstr>
      <vt:lpstr>Droplet</vt:lpstr>
      <vt:lpstr>Bellwork #3 – 08/30/17</vt:lpstr>
      <vt:lpstr>Pressure and Force</vt:lpstr>
      <vt:lpstr>Objectives</vt:lpstr>
      <vt:lpstr>PowerPoint Presentation</vt:lpstr>
      <vt:lpstr>PowerPoint Presentation</vt:lpstr>
      <vt:lpstr>Fangtooth Fish The nightmarish fangtooth is among the deepest-living fish ever discovered. The fish's normal habitat ranges as high as about 2,000 meters, but it has been found swimming at icy, crushing depths near 5,000 meters. Fangtooth fish reach only about 16cm long.  They are around 16cm in length. They are are bony fish.</vt:lpstr>
      <vt:lpstr>Vampire Squid Vampire squid is an apt name for a creature that lurks in the lightless depths of the ocean. Comfortable at 3,000 meters below the surface, these diminutive cephalopods navigate the blackness with eyes that are proportionately the largest of any animal on Earth.   They are soft bodied. They are small "squids" reaching maximum lengths of 28 cm</vt:lpstr>
      <vt:lpstr>PowerPoint Presentation</vt:lpstr>
      <vt:lpstr>PowerPoint Presentation</vt:lpstr>
      <vt:lpstr>PowerPoint Presentation</vt:lpstr>
      <vt:lpstr>PowerPoint Presentation</vt:lpstr>
      <vt:lpstr>Giant spider crab The largest crab on earth lives up to 300m below sea level, and can measure up to 365cm across  They have a hard exoskeleton.</vt:lpstr>
      <vt:lpstr>Goblin sharks live up to 1,300 metres below sea level. They have eel-like tails similar to frilled sharks, and grow to around 3.5 metres long. They scan the seabed with super-long snouts, detecting the tiny electrical currents given off by all living things.   They are cartilaginous fish (this means their bones are made out of cartilage).  </vt:lpstr>
      <vt:lpstr>PowerPoint Presentation</vt:lpstr>
      <vt:lpstr>What is pressure?</vt:lpstr>
      <vt:lpstr>How do we calculate pressure?</vt:lpstr>
      <vt:lpstr>Practice using the formula for pressure</vt:lpstr>
      <vt:lpstr>Deep sea divers</vt:lpstr>
      <vt:lpstr>PowerPoint Presentation</vt:lpstr>
      <vt:lpstr>Liquid Pressure</vt:lpstr>
      <vt:lpstr>Water pressure and body pressure</vt:lpstr>
      <vt:lpstr>Water pressure and scuba diving</vt:lpstr>
      <vt:lpstr>Problems for scuba divers</vt:lpstr>
      <vt:lpstr>A cure for the bends </vt:lpstr>
      <vt:lpstr>PowerPoint Presentation</vt:lpstr>
      <vt:lpstr>Can you draw the graph… what is the relationship between depth and pressure?</vt:lpstr>
      <vt:lpstr>PowerPoint Presentation</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 and Force</dc:title>
  <dc:creator>Megan Murphy</dc:creator>
  <cp:lastModifiedBy>Megan Murphy</cp:lastModifiedBy>
  <cp:revision>8</cp:revision>
  <dcterms:created xsi:type="dcterms:W3CDTF">2017-08-30T15:01:20Z</dcterms:created>
  <dcterms:modified xsi:type="dcterms:W3CDTF">2017-08-30T15:43:56Z</dcterms:modified>
</cp:coreProperties>
</file>