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418" r:id="rId2"/>
    <p:sldId id="257" r:id="rId3"/>
    <p:sldId id="415" r:id="rId4"/>
    <p:sldId id="416" r:id="rId5"/>
    <p:sldId id="417" r:id="rId6"/>
    <p:sldId id="404" r:id="rId7"/>
    <p:sldId id="412" r:id="rId8"/>
    <p:sldId id="391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1" r:id="rId18"/>
    <p:sldId id="402" r:id="rId19"/>
    <p:sldId id="403" r:id="rId20"/>
    <p:sldId id="405" r:id="rId21"/>
    <p:sldId id="406" r:id="rId22"/>
    <p:sldId id="407" r:id="rId23"/>
    <p:sldId id="408" r:id="rId24"/>
    <p:sldId id="413" r:id="rId25"/>
    <p:sldId id="409" r:id="rId26"/>
    <p:sldId id="386" r:id="rId27"/>
    <p:sldId id="419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CC00FF"/>
    <a:srgbClr val="9900CC"/>
    <a:srgbClr val="9933FF"/>
    <a:srgbClr val="33CC33"/>
    <a:srgbClr val="009900"/>
    <a:srgbClr val="C5EBBF"/>
    <a:srgbClr val="F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2" autoAdjust="0"/>
    <p:restoredTop sz="93153" autoAdjust="0"/>
  </p:normalViewPr>
  <p:slideViewPr>
    <p:cSldViewPr>
      <p:cViewPr varScale="1">
        <p:scale>
          <a:sx n="86" d="100"/>
          <a:sy n="86" d="100"/>
        </p:scale>
        <p:origin x="8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B2FE87-14DF-4C52-BAA0-470DE6E7888A}" type="datetimeFigureOut">
              <a:rPr lang="en-CA"/>
              <a:pPr>
                <a:defRPr/>
              </a:pPr>
              <a:t>14/02/2018</a:t>
            </a:fld>
            <a:endParaRPr lang="en-CA" dirty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B89C75-3D8C-40E5-BAFE-B7448B422502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6191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2F127-413B-4861-B28C-2CBC1B1B0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577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46A68-03B7-443E-A15A-2341F02526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0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250A6-C821-4A89-9704-887DD0DF38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9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9D17D-8BCC-4594-A8C0-4ACCF434A4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1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7B1AB-1BE4-4E27-BE9F-8A8B3B2FA2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7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861D-8834-417E-A225-9E5E09BE7E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9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AA381-5AED-4EE9-B2CD-D2B568DA41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6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C1ABA-660A-4568-9EC1-2CAEE64C74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98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12433-423F-452A-8B41-F64F2D209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05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D2A7A-6D9F-4BF4-90AE-AE7C51632B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2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9619A-A278-41E6-81CF-CB9F8B4E5C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816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90A13D2A-3BDF-4E19-94A7-270F40764D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9.jpg"/><Relationship Id="rId7" Type="http://schemas.openxmlformats.org/officeDocument/2006/relationships/image" Target="../media/image32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10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2.wdp"/><Relationship Id="rId4" Type="http://schemas.openxmlformats.org/officeDocument/2006/relationships/hyperlink" Target="http://wallpapers.free-review.net/r?12" TargetMode="Externa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9.jpg"/><Relationship Id="rId7" Type="http://schemas.microsoft.com/office/2007/relationships/hdphoto" Target="../media/hdphoto15.wdp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9.jpg"/><Relationship Id="rId7" Type="http://schemas.microsoft.com/office/2007/relationships/hdphoto" Target="../media/hdphoto1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11" Type="http://schemas.microsoft.com/office/2007/relationships/hdphoto" Target="../media/hdphoto20.wdp"/><Relationship Id="rId5" Type="http://schemas.microsoft.com/office/2007/relationships/hdphoto" Target="../media/hdphoto18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hyperlink" Target="http://wallpapers.free-review.net/r?1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6.jpeg"/><Relationship Id="rId5" Type="http://schemas.microsoft.com/office/2007/relationships/hdphoto" Target="../media/hdphoto21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9.jpg"/><Relationship Id="rId7" Type="http://schemas.microsoft.com/office/2007/relationships/hdphoto" Target="../media/hdphoto2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8.jpeg"/><Relationship Id="rId5" Type="http://schemas.microsoft.com/office/2007/relationships/hdphoto" Target="../media/hdphoto22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microsoft.com/office/2007/relationships/hdphoto" Target="../media/hdphoto28.wdp"/><Relationship Id="rId3" Type="http://schemas.openxmlformats.org/officeDocument/2006/relationships/image" Target="../media/image19.jpg"/><Relationship Id="rId7" Type="http://schemas.microsoft.com/office/2007/relationships/hdphoto" Target="../media/hdphoto25.wdp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1.jpe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53.jpeg"/><Relationship Id="rId4" Type="http://schemas.openxmlformats.org/officeDocument/2006/relationships/image" Target="../media/image50.jpeg"/><Relationship Id="rId9" Type="http://schemas.microsoft.com/office/2007/relationships/hdphoto" Target="../media/hdphoto2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9.jpg"/><Relationship Id="rId7" Type="http://schemas.microsoft.com/office/2007/relationships/hdphoto" Target="../media/hdphoto3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56.jpeg"/><Relationship Id="rId5" Type="http://schemas.microsoft.com/office/2007/relationships/hdphoto" Target="../media/hdphoto29.wdp"/><Relationship Id="rId4" Type="http://schemas.openxmlformats.org/officeDocument/2006/relationships/image" Target="../media/image55.png"/><Relationship Id="rId9" Type="http://schemas.microsoft.com/office/2007/relationships/hdphoto" Target="../media/hdphoto3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59.jpeg"/><Relationship Id="rId5" Type="http://schemas.microsoft.com/office/2007/relationships/hdphoto" Target="../media/hdphoto32.wdp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3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62.png"/><Relationship Id="rId5" Type="http://schemas.microsoft.com/office/2007/relationships/hdphoto" Target="../media/hdphoto33.wdp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1.jpg"/><Relationship Id="rId21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2.png"/><Relationship Id="rId20" Type="http://schemas.microsoft.com/office/2007/relationships/hdphoto" Target="../media/hdphoto4.wdp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jpeg"/><Relationship Id="rId2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9.jpg"/><Relationship Id="rId7" Type="http://schemas.microsoft.com/office/2007/relationships/hdphoto" Target="../media/hdphoto3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64.png"/><Relationship Id="rId5" Type="http://schemas.microsoft.com/office/2007/relationships/hdphoto" Target="../media/hdphoto35.wdp"/><Relationship Id="rId4" Type="http://schemas.openxmlformats.org/officeDocument/2006/relationships/image" Target="../media/image63.png"/><Relationship Id="rId9" Type="http://schemas.microsoft.com/office/2007/relationships/hdphoto" Target="../media/hdphoto3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38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4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70.png"/><Relationship Id="rId5" Type="http://schemas.microsoft.com/office/2007/relationships/hdphoto" Target="../media/hdphoto39.wdp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9.jpg"/><Relationship Id="rId7" Type="http://schemas.microsoft.com/office/2007/relationships/hdphoto" Target="../media/hdphoto4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72.png"/><Relationship Id="rId5" Type="http://schemas.microsoft.com/office/2007/relationships/hdphoto" Target="../media/hdphoto41.wdp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thetopic.wikispaces.com/The+difference+between+a+chemical+and+physical+reaction.+Part+1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9.jp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B5668-8A08-416D-A35E-189A0AB32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Bellwork</a:t>
            </a:r>
            <a:r>
              <a:rPr lang="en-US" dirty="0"/>
              <a:t> #2 – 02/14/18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26ABC-DBF6-4F33-8527-7958E7795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Certain compounds are used in ceiling tiles because they do not catch fire even when heated to extreme temperatures. This is an example of a                       property of matter.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29CB37F-C0F2-4D9B-A13C-C5BCBEDCCF2A}"/>
              </a:ext>
            </a:extLst>
          </p:cNvPr>
          <p:cNvCxnSpPr/>
          <p:nvPr/>
        </p:nvCxnSpPr>
        <p:spPr>
          <a:xfrm>
            <a:off x="5257800" y="3581400"/>
            <a:ext cx="29718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45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ChangeArrowheads="1"/>
          </p:cNvSpPr>
          <p:nvPr/>
        </p:nvSpPr>
        <p:spPr bwMode="auto">
          <a:xfrm>
            <a:off x="762000" y="4907340"/>
            <a:ext cx="8077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CA" dirty="0"/>
              <a:t>A fire truck is </a:t>
            </a:r>
            <a:r>
              <a:rPr lang="en-CA" b="0" dirty="0"/>
              <a:t>_____________</a:t>
            </a:r>
            <a:r>
              <a:rPr lang="en-CA" dirty="0"/>
              <a:t> but the sky on a sunny day is </a:t>
            </a:r>
            <a:r>
              <a:rPr lang="en-CA" b="0" dirty="0"/>
              <a:t>_____________</a:t>
            </a:r>
            <a:r>
              <a:rPr lang="en-CA" dirty="0"/>
              <a:t>.  The leaves on the trees in the summer are </a:t>
            </a:r>
            <a:r>
              <a:rPr lang="en-CA" b="0" dirty="0"/>
              <a:t>_____________</a:t>
            </a:r>
            <a:r>
              <a:rPr lang="en-CA" dirty="0"/>
              <a:t>, but the color of the sun is </a:t>
            </a:r>
            <a:r>
              <a:rPr lang="en-CA" b="0" dirty="0"/>
              <a:t>_____________</a:t>
            </a:r>
            <a:r>
              <a:rPr lang="en-CA" dirty="0"/>
              <a:t>.  The color of an orange is </a:t>
            </a:r>
            <a:r>
              <a:rPr lang="en-CA" b="0" dirty="0"/>
              <a:t>_____________</a:t>
            </a:r>
            <a:r>
              <a:rPr lang="en-CA" dirty="0"/>
              <a:t>!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854075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Color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211830" y="489966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red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447800" y="5274885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blue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447800" y="5634990"/>
            <a:ext cx="908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green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7177" name="Text Box 10"/>
          <p:cNvSpPr txBox="1">
            <a:spLocks noChangeArrowheads="1"/>
          </p:cNvSpPr>
          <p:nvPr/>
        </p:nvSpPr>
        <p:spPr bwMode="auto">
          <a:xfrm>
            <a:off x="4418012" y="6008370"/>
            <a:ext cx="1068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orange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6750050" y="5650230"/>
            <a:ext cx="102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yellow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600200" y="574875"/>
            <a:ext cx="7543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it affects the </a:t>
            </a:r>
            <a:r>
              <a:rPr lang="en-US" b="0" dirty="0"/>
              <a:t>___________________</a:t>
            </a:r>
            <a:r>
              <a:rPr lang="en-US" dirty="0"/>
              <a:t> in your </a:t>
            </a:r>
            <a:r>
              <a:rPr lang="en-US" b="0" dirty="0"/>
              <a:t>___________ </a:t>
            </a:r>
            <a:r>
              <a:rPr lang="en-US" dirty="0"/>
              <a:t>when that substance </a:t>
            </a:r>
            <a:r>
              <a:rPr lang="en-US" b="0" dirty="0"/>
              <a:t>_______ </a:t>
            </a:r>
            <a:r>
              <a:rPr lang="en-US" dirty="0"/>
              <a:t>different </a:t>
            </a:r>
            <a:r>
              <a:rPr lang="en-US" b="0" dirty="0"/>
              <a:t>___________</a:t>
            </a:r>
            <a:r>
              <a:rPr lang="en-US" dirty="0"/>
              <a:t> of light.</a:t>
            </a:r>
            <a:endParaRPr lang="en-CA" dirty="0"/>
          </a:p>
        </p:txBody>
      </p:sp>
      <p:pic>
        <p:nvPicPr>
          <p:cNvPr id="8203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076450"/>
            <a:ext cx="3856038" cy="257175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2057400"/>
            <a:ext cx="2586037" cy="25908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093025" y="926211"/>
            <a:ext cx="3049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light sensing receptors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07925" y="926275"/>
            <a:ext cx="17885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eyes / retina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559938" y="1307275"/>
            <a:ext cx="11311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reflects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875325" y="1290935"/>
            <a:ext cx="17924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wavelengths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30">
        <p:fade/>
      </p:transition>
    </mc:Choice>
    <mc:Fallback xmlns="">
      <p:transition spd="med" advTm="14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4" grpId="0"/>
      <p:bldP spid="7175" grpId="0"/>
      <p:bldP spid="7176" grpId="0"/>
      <p:bldP spid="7177" grpId="0"/>
      <p:bldP spid="7178" grpId="0"/>
      <p:bldP spid="7183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381000" y="4792058"/>
            <a:ext cx="8610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A piece of paper is </a:t>
            </a:r>
            <a:r>
              <a:rPr lang="en-CA" b="0" dirty="0"/>
              <a:t>_____________</a:t>
            </a:r>
            <a:r>
              <a:rPr lang="en-CA" dirty="0"/>
              <a:t> because it does not reflect much light, but the chrome on a car is </a:t>
            </a:r>
            <a:r>
              <a:rPr lang="en-CA" b="0" dirty="0"/>
              <a:t>_____________</a:t>
            </a:r>
            <a:r>
              <a:rPr lang="en-CA" dirty="0"/>
              <a:t>  because it reflects a lot of light.  Another dull thing is </a:t>
            </a:r>
            <a:r>
              <a:rPr lang="en-CA" b="0" dirty="0"/>
              <a:t>_______________</a:t>
            </a:r>
            <a:r>
              <a:rPr lang="en-CA" dirty="0"/>
              <a:t> and another shiny thing is </a:t>
            </a:r>
            <a:r>
              <a:rPr lang="en-CA" b="0" dirty="0"/>
              <a:t>_____________</a:t>
            </a:r>
            <a:r>
              <a:rPr lang="en-CA" dirty="0"/>
              <a:t>.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854075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Luster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600200" y="901700"/>
            <a:ext cx="762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</a:t>
            </a:r>
            <a:r>
              <a:rPr lang="en-US" b="0" dirty="0"/>
              <a:t>_____ </a:t>
            </a:r>
            <a:r>
              <a:rPr lang="en-US" dirty="0"/>
              <a:t>or </a:t>
            </a:r>
            <a:r>
              <a:rPr lang="en-US" b="0" dirty="0"/>
              <a:t>_______</a:t>
            </a:r>
            <a:r>
              <a:rPr lang="en-US" dirty="0"/>
              <a:t> it is.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528060" y="4772025"/>
            <a:ext cx="66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dull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5215890" y="5162550"/>
            <a:ext cx="214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lustrous / shiny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6355080" y="5525453"/>
            <a:ext cx="1363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an eraser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3688080" y="5892165"/>
            <a:ext cx="1179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a</a:t>
            </a:r>
            <a:r>
              <a:rPr lang="en-US" dirty="0">
                <a:solidFill>
                  <a:srgbClr val="A5002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spoon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8206" name="Picture 14" descr=" Desktop Wallpaper · Gallery · Miscellaneous &#10; Eras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14844" r="33691" b="30989"/>
          <a:stretch>
            <a:fillRect/>
          </a:stretch>
        </p:blipFill>
        <p:spPr bwMode="auto">
          <a:xfrm>
            <a:off x="381000" y="2396490"/>
            <a:ext cx="2209800" cy="165893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chal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" t="3067" r="400" b="9467"/>
          <a:stretch>
            <a:fillRect/>
          </a:stretch>
        </p:blipFill>
        <p:spPr bwMode="auto">
          <a:xfrm>
            <a:off x="6400800" y="2396490"/>
            <a:ext cx="2438400" cy="166528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Regimental%20Silver%20spoon%20-%20Inns%20of%20Court%20Rifle%20Volunteers_Regimental%20sp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16522"/>
          <a:stretch>
            <a:fillRect/>
          </a:stretch>
        </p:blipFill>
        <p:spPr bwMode="auto">
          <a:xfrm>
            <a:off x="5004043" y="1832927"/>
            <a:ext cx="1241425" cy="2792413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32" y="1832926"/>
            <a:ext cx="2102579" cy="2792413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692023" y="886785"/>
            <a:ext cx="853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shiny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611775" y="1244024"/>
            <a:ext cx="1211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lustrous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65">
        <p:fade/>
      </p:transition>
    </mc:Choice>
    <mc:Fallback xmlns="">
      <p:transition spd="med" advTm="10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2074" grpId="0"/>
      <p:bldP spid="8198" grpId="0"/>
      <p:bldP spid="8199" grpId="0"/>
      <p:bldP spid="8200" grpId="0"/>
      <p:bldP spid="820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2"/>
          <p:cNvSpPr>
            <a:spLocks noChangeArrowheads="1"/>
          </p:cNvSpPr>
          <p:nvPr/>
        </p:nvSpPr>
        <p:spPr bwMode="auto">
          <a:xfrm>
            <a:off x="609600" y="5068283"/>
            <a:ext cx="815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A piece of glass is </a:t>
            </a:r>
            <a:r>
              <a:rPr lang="en-CA" b="0" dirty="0"/>
              <a:t>_____________</a:t>
            </a:r>
            <a:r>
              <a:rPr lang="en-CA" dirty="0"/>
              <a:t> , meaning that it lets all the light pass through it, maple syrup is </a:t>
            </a:r>
            <a:r>
              <a:rPr lang="en-CA" b="0" dirty="0"/>
              <a:t>_____________</a:t>
            </a:r>
            <a:r>
              <a:rPr lang="en-CA" dirty="0"/>
              <a:t> because it lets some light through it, and mud is </a:t>
            </a:r>
            <a:r>
              <a:rPr lang="en-CA" b="0" dirty="0"/>
              <a:t>_____________</a:t>
            </a:r>
            <a:r>
              <a:rPr lang="en-CA" dirty="0"/>
              <a:t> because it lets no light pass through it.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773112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Clarity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752600" y="777875"/>
            <a:ext cx="7010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much </a:t>
            </a:r>
            <a:r>
              <a:rPr lang="en-US" b="0" dirty="0"/>
              <a:t>____</a:t>
            </a:r>
            <a:r>
              <a:rPr lang="en-US" dirty="0"/>
              <a:t> can pass through it.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119438" y="5071110"/>
            <a:ext cx="1681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transparent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410200" y="5430203"/>
            <a:ext cx="162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translucent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806440" y="581025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opaque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1273" name="AutoShape 18" descr="2Q=="/>
          <p:cNvSpPr>
            <a:spLocks noChangeAspect="1" noChangeArrowheads="1"/>
          </p:cNvSpPr>
          <p:nvPr/>
        </p:nvSpPr>
        <p:spPr bwMode="auto">
          <a:xfrm>
            <a:off x="68263" y="-26988"/>
            <a:ext cx="1600200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dirty="0"/>
          </a:p>
        </p:txBody>
      </p:sp>
      <p:pic>
        <p:nvPicPr>
          <p:cNvPr id="9229" name="Picture 13" descr="Wodu-Media-Transparent-Plastic-Business-Card-528x38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8047" r="5882" b="11484"/>
          <a:stretch>
            <a:fillRect/>
          </a:stretch>
        </p:blipFill>
        <p:spPr bwMode="auto">
          <a:xfrm>
            <a:off x="3607882" y="1752411"/>
            <a:ext cx="2198833" cy="153689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platinum_ba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-867" r="16124" b="1445"/>
          <a:stretch>
            <a:fillRect/>
          </a:stretch>
        </p:blipFill>
        <p:spPr bwMode="auto">
          <a:xfrm>
            <a:off x="6236284" y="3519549"/>
            <a:ext cx="1852083" cy="143345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22" descr="products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6243802" y="1733478"/>
            <a:ext cx="1844565" cy="1574768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 descr="684127_T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117"/>
          <a:stretch>
            <a:fillRect/>
          </a:stretch>
        </p:blipFill>
        <p:spPr bwMode="auto">
          <a:xfrm>
            <a:off x="3604123" y="3519549"/>
            <a:ext cx="2198833" cy="143345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 descr="blue_wave_of_water-wid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16754" r="23529" b="12042"/>
          <a:stretch>
            <a:fillRect/>
          </a:stretch>
        </p:blipFill>
        <p:spPr bwMode="auto">
          <a:xfrm>
            <a:off x="1112231" y="3519549"/>
            <a:ext cx="2058565" cy="143345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3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 b="19292"/>
          <a:stretch>
            <a:fillRect/>
          </a:stretch>
        </p:blipFill>
        <p:spPr bwMode="auto">
          <a:xfrm>
            <a:off x="1112230" y="1752412"/>
            <a:ext cx="2058565" cy="1555834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759350" y="1125705"/>
            <a:ext cx="7508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light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00">
        <p:fade/>
      </p:transition>
    </mc:Choice>
    <mc:Fallback xmlns="">
      <p:transition spd="med" advTm="10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2074" grpId="0"/>
      <p:bldP spid="9222" grpId="0"/>
      <p:bldP spid="9223" grpId="0"/>
      <p:bldP spid="922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3"/>
          <p:cNvSpPr>
            <a:spLocks noChangeArrowheads="1"/>
          </p:cNvSpPr>
          <p:nvPr/>
        </p:nvSpPr>
        <p:spPr bwMode="auto">
          <a:xfrm>
            <a:off x="762000" y="4687283"/>
            <a:ext cx="7620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The surface of a bowl feels </a:t>
            </a:r>
            <a:r>
              <a:rPr lang="en-CA" b="0" dirty="0"/>
              <a:t>_____________</a:t>
            </a:r>
            <a:r>
              <a:rPr lang="en-CA" dirty="0"/>
              <a:t> but the surface of the cement sidewalk feels </a:t>
            </a:r>
            <a:r>
              <a:rPr lang="en-CA" b="0" dirty="0"/>
              <a:t>_____________</a:t>
            </a:r>
            <a:r>
              <a:rPr lang="en-CA" dirty="0"/>
              <a:t>.  The fur of a cat feels </a:t>
            </a:r>
            <a:r>
              <a:rPr lang="en-CA" b="0" dirty="0"/>
              <a:t>_____________</a:t>
            </a:r>
            <a:r>
              <a:rPr lang="en-CA" dirty="0"/>
              <a:t> .  The surface of an eraser feels </a:t>
            </a:r>
            <a:r>
              <a:rPr lang="en-CA" b="0" dirty="0"/>
              <a:t>_____________</a:t>
            </a:r>
            <a:r>
              <a:rPr lang="en-CA" dirty="0"/>
              <a:t> .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854075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Texture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828800" y="901700"/>
            <a:ext cx="7239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the </a:t>
            </a:r>
            <a:r>
              <a:rPr lang="en-US" b="0" dirty="0"/>
              <a:t>______ </a:t>
            </a:r>
            <a:r>
              <a:rPr lang="en-US" dirty="0"/>
              <a:t>of a substance </a:t>
            </a:r>
            <a:r>
              <a:rPr lang="en-US" b="0" dirty="0"/>
              <a:t>____</a:t>
            </a:r>
            <a:r>
              <a:rPr lang="en-US" dirty="0"/>
              <a:t>.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724400" y="4682490"/>
            <a:ext cx="115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smooth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006340" y="5063490"/>
            <a:ext cx="92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rough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209800" y="5427345"/>
            <a:ext cx="14925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soft/fluffy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102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6897" r="13333" b="6897"/>
          <a:stretch>
            <a:fillRect/>
          </a:stretch>
        </p:blipFill>
        <p:spPr bwMode="auto">
          <a:xfrm>
            <a:off x="2528358" y="2211389"/>
            <a:ext cx="2238375" cy="199548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4"/>
          <p:cNvSpPr txBox="1">
            <a:spLocks noChangeArrowheads="1"/>
          </p:cNvSpPr>
          <p:nvPr/>
        </p:nvSpPr>
        <p:spPr bwMode="auto">
          <a:xfrm>
            <a:off x="956310" y="5786438"/>
            <a:ext cx="17430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rough/tacky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10257" name="Picture 17" descr="pervious_up_clos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885"/>
          <a:stretch>
            <a:fillRect/>
          </a:stretch>
        </p:blipFill>
        <p:spPr bwMode="auto">
          <a:xfrm>
            <a:off x="569912" y="2209801"/>
            <a:ext cx="1798638" cy="200025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 descr="red_bow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9075" r="4234" b="6621"/>
          <a:stretch/>
        </p:blipFill>
        <p:spPr bwMode="auto">
          <a:xfrm>
            <a:off x="4926541" y="2209800"/>
            <a:ext cx="2189163" cy="1990725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 Desktop Wallpaper · Gallery · Miscellaneous &#10; Eraser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33691" r="30989" b="12207"/>
          <a:stretch>
            <a:fillRect/>
          </a:stretch>
        </p:blipFill>
        <p:spPr bwMode="auto">
          <a:xfrm>
            <a:off x="7275512" y="2219326"/>
            <a:ext cx="1487488" cy="19812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21689" y="1254238"/>
            <a:ext cx="11110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surface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671350" y="1254238"/>
            <a:ext cx="7868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feels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63">
        <p:fade/>
      </p:transition>
    </mc:Choice>
    <mc:Fallback xmlns="">
      <p:transition spd="med" advTm="104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2074" grpId="0"/>
      <p:bldP spid="10246" grpId="0"/>
      <p:bldP spid="10247" grpId="0"/>
      <p:bldP spid="10248" grpId="0"/>
      <p:bldP spid="10252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3"/>
          <p:cNvSpPr>
            <a:spLocks noChangeArrowheads="1"/>
          </p:cNvSpPr>
          <p:nvPr/>
        </p:nvSpPr>
        <p:spPr bwMode="auto">
          <a:xfrm>
            <a:off x="609600" y="4756150"/>
            <a:ext cx="82296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On Mohs hardness scale of minerals, a </a:t>
            </a:r>
            <a:r>
              <a:rPr lang="en-CA" b="0" dirty="0"/>
              <a:t>_____________</a:t>
            </a:r>
            <a:r>
              <a:rPr lang="en-CA" dirty="0"/>
              <a:t> is the hardest known substance on Earth with a hardness level of </a:t>
            </a:r>
            <a:r>
              <a:rPr lang="en-CA" b="0" dirty="0"/>
              <a:t>_____________</a:t>
            </a:r>
            <a:r>
              <a:rPr lang="en-CA" dirty="0"/>
              <a:t>.  An emerald is also hard but it has a hardness level of </a:t>
            </a:r>
            <a:r>
              <a:rPr lang="en-CA" b="0" dirty="0"/>
              <a:t>_____________</a:t>
            </a:r>
            <a:r>
              <a:rPr lang="en-CA" dirty="0"/>
              <a:t> . 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854075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Hardness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181225" y="901700"/>
            <a:ext cx="68103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difficult it is to </a:t>
            </a:r>
            <a:r>
              <a:rPr lang="en-US" b="0" dirty="0"/>
              <a:t>______</a:t>
            </a:r>
            <a:r>
              <a:rPr lang="en-US" dirty="0"/>
              <a:t> its surface.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920740" y="4755515"/>
            <a:ext cx="131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diamond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430338" y="5457190"/>
            <a:ext cx="492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10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398713" y="5833427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7.5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1127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87" b="23465"/>
          <a:stretch>
            <a:fillRect/>
          </a:stretch>
        </p:blipFill>
        <p:spPr bwMode="auto">
          <a:xfrm>
            <a:off x="1050357" y="2066924"/>
            <a:ext cx="3564400" cy="2352676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7" descr="baguet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5301" b="14003"/>
          <a:stretch>
            <a:fillRect/>
          </a:stretch>
        </p:blipFill>
        <p:spPr bwMode="auto">
          <a:xfrm>
            <a:off x="4990994" y="2066924"/>
            <a:ext cx="3162406" cy="2352676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074581" y="1253925"/>
            <a:ext cx="10847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scratch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580">
        <p:fade/>
      </p:transition>
    </mc:Choice>
    <mc:Fallback xmlns="">
      <p:transition spd="med" advTm="8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2074" grpId="0"/>
      <p:bldP spid="11270" grpId="0"/>
      <p:bldP spid="11271" grpId="0"/>
      <p:bldP spid="1127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4"/>
          <p:cNvSpPr>
            <a:spLocks noChangeArrowheads="1"/>
          </p:cNvSpPr>
          <p:nvPr/>
        </p:nvSpPr>
        <p:spPr bwMode="auto">
          <a:xfrm>
            <a:off x="609600" y="4624854"/>
            <a:ext cx="8153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Water and vinegar mix together completely and therefore, vinegar is </a:t>
            </a:r>
            <a:r>
              <a:rPr lang="en-CA" b="0" dirty="0"/>
              <a:t>_____________</a:t>
            </a:r>
            <a:r>
              <a:rPr lang="en-CA" dirty="0"/>
              <a:t> in water.  Salt is also </a:t>
            </a:r>
            <a:r>
              <a:rPr lang="en-CA" b="0" dirty="0"/>
              <a:t>_____________</a:t>
            </a:r>
            <a:r>
              <a:rPr lang="en-CA" dirty="0"/>
              <a:t> in water because it will dissolve completely in water.  Neither oil nor sand will dissolve in water, and that is why they are considered </a:t>
            </a:r>
            <a:r>
              <a:rPr lang="en-CA" b="0" dirty="0"/>
              <a:t>_____________ </a:t>
            </a:r>
            <a:r>
              <a:rPr lang="en-CA" dirty="0"/>
              <a:t>in water.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854075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Solubility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181225" y="901700"/>
            <a:ext cx="70389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easily it </a:t>
            </a:r>
            <a:r>
              <a:rPr lang="en-US" b="0" dirty="0"/>
              <a:t>________ </a:t>
            </a:r>
            <a:r>
              <a:rPr lang="en-US" dirty="0"/>
              <a:t>when mixed with another substance.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373630" y="4995228"/>
            <a:ext cx="1100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soluble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487930" y="6084570"/>
            <a:ext cx="1338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insoluble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7052310" y="4983480"/>
            <a:ext cx="1100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soluble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1229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93" y="1997075"/>
            <a:ext cx="2743200" cy="2398712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 descr="C0070875-Sedimentation_experiment-SPL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70" b="4111"/>
          <a:stretch>
            <a:fillRect/>
          </a:stretch>
        </p:blipFill>
        <p:spPr bwMode="auto">
          <a:xfrm>
            <a:off x="6335712" y="2003425"/>
            <a:ext cx="1817688" cy="23876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Picture 17" descr="img-thing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r="10132"/>
          <a:stretch>
            <a:fillRect/>
          </a:stretch>
        </p:blipFill>
        <p:spPr bwMode="auto">
          <a:xfrm>
            <a:off x="1001712" y="1990725"/>
            <a:ext cx="1731962" cy="24130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475050" y="1250390"/>
            <a:ext cx="1334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dissolves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27">
        <p:fade/>
      </p:transition>
    </mc:Choice>
    <mc:Fallback xmlns="">
      <p:transition spd="med" advTm="84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2074" grpId="0"/>
      <p:bldP spid="12294" grpId="0"/>
      <p:bldP spid="12295" grpId="0"/>
      <p:bldP spid="1229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2"/>
          <p:cNvSpPr>
            <a:spLocks noChangeArrowheads="1"/>
          </p:cNvSpPr>
          <p:nvPr/>
        </p:nvSpPr>
        <p:spPr bwMode="auto">
          <a:xfrm>
            <a:off x="533400" y="4696808"/>
            <a:ext cx="8001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Water is </a:t>
            </a:r>
            <a:r>
              <a:rPr lang="en-CA" b="0" dirty="0"/>
              <a:t>_____________</a:t>
            </a:r>
            <a:r>
              <a:rPr lang="en-CA" dirty="0"/>
              <a:t> viscous than oil, and that is why it pours out of its container more easily than oil does.  Ketchup is </a:t>
            </a:r>
            <a:r>
              <a:rPr lang="en-CA" b="0" dirty="0"/>
              <a:t>_____________</a:t>
            </a:r>
            <a:r>
              <a:rPr lang="en-CA" dirty="0"/>
              <a:t> viscous than oil, and that is why it’s </a:t>
            </a:r>
            <a:r>
              <a:rPr lang="en-CA" b="0" dirty="0"/>
              <a:t>_____________</a:t>
            </a:r>
            <a:r>
              <a:rPr lang="en-CA" dirty="0"/>
              <a:t> for it to pour out of its container.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854075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Viscosity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105025" y="912813"/>
            <a:ext cx="68103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easily it can </a:t>
            </a:r>
            <a:r>
              <a:rPr lang="en-US" b="0" dirty="0"/>
              <a:t>____</a:t>
            </a:r>
            <a:r>
              <a:rPr lang="en-US" dirty="0"/>
              <a:t> or how </a:t>
            </a:r>
            <a:r>
              <a:rPr lang="en-US" b="0" dirty="0"/>
              <a:t>_____</a:t>
            </a:r>
            <a:r>
              <a:rPr lang="en-US" dirty="0"/>
              <a:t> it is.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405063" y="4693920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less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53478" y="5796915"/>
            <a:ext cx="10366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harder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381125" y="5433060"/>
            <a:ext cx="85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more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13328" name="Picture 16" descr="catsup-ketchup-heinz-bottle-anticip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53888"/>
            <a:ext cx="1671265" cy="192876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finley-marc-o-pouring-olive-oil-over-a-spo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" r="13678" b="14444"/>
          <a:stretch>
            <a:fillRect/>
          </a:stretch>
        </p:blipFill>
        <p:spPr bwMode="auto">
          <a:xfrm>
            <a:off x="2255189" y="2235518"/>
            <a:ext cx="1577340" cy="1966912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pouring-concrete1-450x33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6222"/>
          <a:stretch>
            <a:fillRect/>
          </a:stretch>
        </p:blipFill>
        <p:spPr bwMode="auto">
          <a:xfrm>
            <a:off x="4035453" y="2242584"/>
            <a:ext cx="1759226" cy="1951368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1910_Molasses_pouri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03" y="2235518"/>
            <a:ext cx="1489379" cy="1966912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Pouring_water_in_glass_close-up_SRSF001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7895" b="4111"/>
          <a:stretch>
            <a:fillRect/>
          </a:stretch>
        </p:blipFill>
        <p:spPr bwMode="auto">
          <a:xfrm>
            <a:off x="7689905" y="2235518"/>
            <a:ext cx="1225495" cy="1966912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64103" y="1262070"/>
            <a:ext cx="78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pour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345575" y="1262070"/>
            <a:ext cx="8082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thick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37">
        <p:fade/>
      </p:transition>
    </mc:Choice>
    <mc:Fallback xmlns="">
      <p:transition spd="med" advTm="9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2074" grpId="0"/>
      <p:bldP spid="13318" grpId="0"/>
      <p:bldP spid="13319" grpId="0"/>
      <p:bldP spid="13322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533400" y="4537075"/>
            <a:ext cx="81534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b="0" dirty="0"/>
              <a:t>_____________</a:t>
            </a:r>
            <a:r>
              <a:rPr lang="en-CA" dirty="0"/>
              <a:t> is very malleable and that is why we use it to make foil to wrap our food.  Other substances, like glass, are </a:t>
            </a:r>
            <a:r>
              <a:rPr lang="en-CA" b="0" dirty="0"/>
              <a:t>_____________</a:t>
            </a:r>
            <a:r>
              <a:rPr lang="en-CA" dirty="0"/>
              <a:t> malleable because it would break instead of change shape.  Wood is </a:t>
            </a:r>
            <a:r>
              <a:rPr lang="en-CA" b="0" dirty="0"/>
              <a:t>_____________</a:t>
            </a:r>
            <a:r>
              <a:rPr lang="en-CA" dirty="0"/>
              <a:t> , while copper is </a:t>
            </a:r>
            <a:r>
              <a:rPr lang="en-CA" b="0" dirty="0"/>
              <a:t>_____________</a:t>
            </a:r>
            <a:r>
              <a:rPr lang="en-CA" dirty="0"/>
              <a:t>. 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562225" y="727275"/>
            <a:ext cx="64293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its ability be </a:t>
            </a:r>
            <a:r>
              <a:rPr lang="en-US" b="0" dirty="0"/>
              <a:t>_____</a:t>
            </a:r>
            <a:r>
              <a:rPr lang="en-US" dirty="0"/>
              <a:t> or </a:t>
            </a:r>
            <a:r>
              <a:rPr lang="en-US" b="0" dirty="0"/>
              <a:t>_________</a:t>
            </a:r>
            <a:r>
              <a:rPr lang="en-US" dirty="0"/>
              <a:t> into a </a:t>
            </a:r>
            <a:r>
              <a:rPr lang="en-US" b="0" dirty="0"/>
              <a:t>________</a:t>
            </a:r>
            <a:r>
              <a:rPr lang="en-US" dirty="0"/>
              <a:t> without </a:t>
            </a:r>
            <a:r>
              <a:rPr lang="en-US" b="0" dirty="0"/>
              <a:t>________</a:t>
            </a:r>
            <a:r>
              <a:rPr lang="en-US" dirty="0"/>
              <a:t>.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868680" y="4514850"/>
            <a:ext cx="1503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Aluminum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849630" y="5986462"/>
            <a:ext cx="142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malleable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1238250" y="5256847"/>
            <a:ext cx="617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not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365125" y="901700"/>
            <a:ext cx="20633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0000FF"/>
                </a:solidFill>
              </a:rPr>
              <a:t>Malleability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9" t="12433" r="888" b="15453"/>
          <a:stretch>
            <a:fillRect/>
          </a:stretch>
        </p:blipFill>
        <p:spPr bwMode="auto">
          <a:xfrm>
            <a:off x="609600" y="2207259"/>
            <a:ext cx="2699841" cy="200660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Text Box 7"/>
          <p:cNvSpPr txBox="1">
            <a:spLocks noChangeArrowheads="1"/>
          </p:cNvSpPr>
          <p:nvPr/>
        </p:nvSpPr>
        <p:spPr bwMode="auto">
          <a:xfrm>
            <a:off x="3623310" y="5614987"/>
            <a:ext cx="193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not malleable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32785" name="Picture 17" descr="gold-leaf-texture-silver-paper-ima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53999"/>
          <a:stretch>
            <a:fillRect/>
          </a:stretch>
        </p:blipFill>
        <p:spPr bwMode="auto">
          <a:xfrm>
            <a:off x="6193326" y="2207259"/>
            <a:ext cx="2498035" cy="19812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9" descr="!!d2kEJgB3M~$(KGrHgoH-CsEjlLlzPB1BKQ8ILc(!g~~_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3" y="2207259"/>
            <a:ext cx="2438400" cy="20066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842794" y="1073456"/>
            <a:ext cx="774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bent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966066" y="1073456"/>
            <a:ext cx="15838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hammered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162385" y="1073456"/>
            <a:ext cx="14713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thin sheet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679257" y="1452395"/>
            <a:ext cx="12968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breaking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17">
        <p:fade/>
      </p:transition>
    </mc:Choice>
    <mc:Fallback xmlns="">
      <p:transition spd="med" advTm="113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/>
      <p:bldP spid="2074" grpId="0"/>
      <p:bldP spid="32774" grpId="0"/>
      <p:bldP spid="32775" grpId="0"/>
      <p:bldP spid="32778" grpId="0"/>
      <p:bldP spid="32783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762000" y="5206911"/>
            <a:ext cx="7772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Many metals like </a:t>
            </a:r>
            <a:r>
              <a:rPr lang="en-CA" b="0" dirty="0"/>
              <a:t>_____________</a:t>
            </a:r>
            <a:r>
              <a:rPr lang="en-CA" dirty="0"/>
              <a:t> and </a:t>
            </a:r>
            <a:r>
              <a:rPr lang="en-CA" b="0" dirty="0"/>
              <a:t>_____________</a:t>
            </a:r>
            <a:r>
              <a:rPr lang="en-CA" dirty="0"/>
              <a:t> can easily be drawn into a thin wire.  Substances like water and cement are not </a:t>
            </a:r>
            <a:r>
              <a:rPr lang="en-CA" b="0" dirty="0"/>
              <a:t>_____________</a:t>
            </a:r>
            <a:r>
              <a:rPr lang="en-CA" dirty="0"/>
              <a:t> . 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028825" y="965200"/>
            <a:ext cx="6810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its ability to be drawn into a </a:t>
            </a:r>
            <a:r>
              <a:rPr lang="en-US" b="0" dirty="0"/>
              <a:t>________ </a:t>
            </a:r>
            <a:r>
              <a:rPr lang="en-US" dirty="0"/>
              <a:t>without </a:t>
            </a:r>
            <a:r>
              <a:rPr lang="en-US" b="0" dirty="0"/>
              <a:t>________</a:t>
            </a:r>
            <a:r>
              <a:rPr lang="en-US" dirty="0"/>
              <a:t>.</a:t>
            </a: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3504565" y="5211445"/>
            <a:ext cx="106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copper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6290310" y="5204778"/>
            <a:ext cx="73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gold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365125" y="901700"/>
            <a:ext cx="153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0000FF"/>
                </a:solidFill>
              </a:rPr>
              <a:t>Ductility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sp>
        <p:nvSpPr>
          <p:cNvPr id="33804" name="Text Box 7"/>
          <p:cNvSpPr txBox="1">
            <a:spLocks noChangeArrowheads="1"/>
          </p:cNvSpPr>
          <p:nvPr/>
        </p:nvSpPr>
        <p:spPr bwMode="auto">
          <a:xfrm>
            <a:off x="3295650" y="5924550"/>
            <a:ext cx="104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ductile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4400" r="13600" b="3999"/>
          <a:stretch>
            <a:fillRect/>
          </a:stretch>
        </p:blipFill>
        <p:spPr bwMode="auto">
          <a:xfrm>
            <a:off x="3743325" y="2286000"/>
            <a:ext cx="2414588" cy="25146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8" descr="20k-gold-chai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>
            <a:fillRect/>
          </a:stretch>
        </p:blipFill>
        <p:spPr bwMode="auto">
          <a:xfrm>
            <a:off x="760413" y="2286000"/>
            <a:ext cx="2667000" cy="25146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2" name="Picture 20" descr="new-design-fashion-jewelry-925-silver-Classic_62723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r="11636" b="7167"/>
          <a:stretch>
            <a:fillRect/>
          </a:stretch>
        </p:blipFill>
        <p:spPr bwMode="auto">
          <a:xfrm>
            <a:off x="6475413" y="2286000"/>
            <a:ext cx="2135187" cy="25146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454931" y="1319943"/>
            <a:ext cx="1332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thin wire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805550" y="1319943"/>
            <a:ext cx="12968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breaking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83">
        <p:fade/>
      </p:transition>
    </mc:Choice>
    <mc:Fallback xmlns="">
      <p:transition spd="med" advTm="9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6" grpId="0"/>
      <p:bldP spid="2074" grpId="0"/>
      <p:bldP spid="33797" grpId="0"/>
      <p:bldP spid="33801" grpId="0"/>
      <p:bldP spid="33804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533400" y="4760913"/>
            <a:ext cx="83820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Rubber is </a:t>
            </a:r>
            <a:r>
              <a:rPr lang="en-CA" b="0" dirty="0"/>
              <a:t>_____________</a:t>
            </a:r>
            <a:r>
              <a:rPr lang="en-CA" dirty="0"/>
              <a:t> dense than water and that is why it will float on water.  A penny is </a:t>
            </a:r>
            <a:r>
              <a:rPr lang="en-CA" b="0" dirty="0"/>
              <a:t>_____________</a:t>
            </a:r>
            <a:r>
              <a:rPr lang="en-CA" dirty="0"/>
              <a:t> dense than water and that is why it will sink to the bottom of the water.  Water in its </a:t>
            </a:r>
            <a:r>
              <a:rPr lang="en-CA" b="0" dirty="0"/>
              <a:t>_____________</a:t>
            </a:r>
            <a:r>
              <a:rPr lang="en-CA" dirty="0"/>
              <a:t> state is less dense than water in its </a:t>
            </a:r>
            <a:r>
              <a:rPr lang="en-CA" b="0" dirty="0"/>
              <a:t>_____________</a:t>
            </a:r>
            <a:r>
              <a:rPr lang="en-CA" dirty="0"/>
              <a:t>  state.  That is why ice floats on water.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371475" y="1114425"/>
            <a:ext cx="435292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much </a:t>
            </a:r>
            <a:r>
              <a:rPr lang="en-US" b="0" dirty="0"/>
              <a:t>_____</a:t>
            </a:r>
            <a:r>
              <a:rPr lang="en-US" dirty="0"/>
              <a:t> of a substance is contained in a given  </a:t>
            </a:r>
            <a:r>
              <a:rPr lang="en-US" b="0" dirty="0"/>
              <a:t>_______</a:t>
            </a:r>
            <a:r>
              <a:rPr lang="en-US" dirty="0"/>
              <a:t> of space of that substance.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2499360" y="4747260"/>
            <a:ext cx="65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less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65125" y="612775"/>
            <a:ext cx="14093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0000FF"/>
                </a:solidFill>
              </a:rPr>
              <a:t>Density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sp>
        <p:nvSpPr>
          <p:cNvPr id="34826" name="Text Box 7"/>
          <p:cNvSpPr txBox="1">
            <a:spLocks noChangeArrowheads="1"/>
          </p:cNvSpPr>
          <p:nvPr/>
        </p:nvSpPr>
        <p:spPr bwMode="auto">
          <a:xfrm>
            <a:off x="5090160" y="5113973"/>
            <a:ext cx="85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more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1741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36"/>
          <a:stretch>
            <a:fillRect/>
          </a:stretch>
        </p:blipFill>
        <p:spPr bwMode="auto">
          <a:xfrm>
            <a:off x="4715933" y="341717"/>
            <a:ext cx="4267200" cy="4232545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17" r="20872"/>
          <a:stretch>
            <a:fillRect/>
          </a:stretch>
        </p:blipFill>
        <p:spPr bwMode="auto">
          <a:xfrm>
            <a:off x="2827972" y="2763620"/>
            <a:ext cx="1502832" cy="181064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600200" y="5848350"/>
            <a:ext cx="782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solid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82675" y="6223635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liquid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87795" y="1472595"/>
            <a:ext cx="8338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mass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19094" y="2206439"/>
            <a:ext cx="11387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volume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85">
        <p:fade/>
      </p:transition>
    </mc:Choice>
    <mc:Fallback xmlns="">
      <p:transition spd="med" advTm="10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  <p:bldP spid="2074" grpId="0"/>
      <p:bldP spid="34821" grpId="0"/>
      <p:bldP spid="34826" grpId="0"/>
      <p:bldP spid="2" grpId="0"/>
      <p:bldP spid="3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" b="5104"/>
          <a:stretch/>
        </p:blipFill>
        <p:spPr bwMode="auto">
          <a:xfrm>
            <a:off x="1922819" y="5411717"/>
            <a:ext cx="1521623" cy="1136176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1" b="15832"/>
          <a:stretch/>
        </p:blipFill>
        <p:spPr bwMode="auto">
          <a:xfrm flipH="1">
            <a:off x="7405308" y="384238"/>
            <a:ext cx="1367172" cy="1312866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1" t="10021" b="10588"/>
          <a:stretch/>
        </p:blipFill>
        <p:spPr bwMode="auto">
          <a:xfrm>
            <a:off x="319668" y="4238057"/>
            <a:ext cx="1368505" cy="1021154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5493" y="1837230"/>
            <a:ext cx="1356987" cy="135698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04" y="398130"/>
            <a:ext cx="1285083" cy="1285083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3" r="26974" b="63809"/>
          <a:stretch/>
        </p:blipFill>
        <p:spPr bwMode="auto">
          <a:xfrm>
            <a:off x="3523249" y="401023"/>
            <a:ext cx="1826153" cy="127929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1905" r="17002" b="10714"/>
          <a:stretch/>
        </p:blipFill>
        <p:spPr bwMode="auto">
          <a:xfrm>
            <a:off x="319668" y="401023"/>
            <a:ext cx="1345374" cy="127929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4" b="8314"/>
          <a:stretch/>
        </p:blipFill>
        <p:spPr bwMode="auto">
          <a:xfrm>
            <a:off x="3679088" y="5411717"/>
            <a:ext cx="1817025" cy="113617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1"/>
          <a:stretch/>
        </p:blipFill>
        <p:spPr bwMode="auto">
          <a:xfrm>
            <a:off x="319669" y="5406481"/>
            <a:ext cx="1368504" cy="1146649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1" t="5967" r="-1961" b="17448"/>
          <a:stretch/>
        </p:blipFill>
        <p:spPr bwMode="auto">
          <a:xfrm flipH="1">
            <a:off x="304797" y="2983462"/>
            <a:ext cx="1383374" cy="1096853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" r="17677" b="19286"/>
          <a:stretch/>
        </p:blipFill>
        <p:spPr bwMode="auto">
          <a:xfrm>
            <a:off x="7284577" y="5411717"/>
            <a:ext cx="1487903" cy="113617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4936"/>
          <a:stretch/>
        </p:blipFill>
        <p:spPr bwMode="auto">
          <a:xfrm>
            <a:off x="5730759" y="5411717"/>
            <a:ext cx="1319173" cy="113617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" t="-442" r="30670" b="65749"/>
          <a:stretch/>
        </p:blipFill>
        <p:spPr bwMode="auto">
          <a:xfrm>
            <a:off x="7415493" y="4345672"/>
            <a:ext cx="1356987" cy="925919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1849058"/>
            <a:ext cx="1383374" cy="976662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6" r="18144" b="21325"/>
          <a:stretch/>
        </p:blipFill>
        <p:spPr bwMode="auto">
          <a:xfrm flipH="1">
            <a:off x="5635964" y="398129"/>
            <a:ext cx="1452636" cy="1285084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" b="44973"/>
          <a:stretch/>
        </p:blipFill>
        <p:spPr bwMode="auto">
          <a:xfrm>
            <a:off x="7404642" y="3334343"/>
            <a:ext cx="1367838" cy="871203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52" y="2101863"/>
            <a:ext cx="6741618" cy="330985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"/>
    </mc:Choice>
    <mc:Fallback xmlns="">
      <p:transition spd="slow" advTm="4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00"/>
                            </p:stCondLst>
                            <p:childTnLst>
                              <p:par>
                                <p:cTn id="8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00"/>
                            </p:stCondLst>
                            <p:childTnLst>
                              <p:par>
                                <p:cTn id="10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20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0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20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20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0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20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20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2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2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609600" y="4624854"/>
            <a:ext cx="8153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b="0" dirty="0"/>
              <a:t>_____________</a:t>
            </a:r>
            <a:r>
              <a:rPr lang="en-CA" dirty="0"/>
              <a:t> is a </a:t>
            </a:r>
            <a:r>
              <a:rPr lang="en-CA" b="0" dirty="0"/>
              <a:t>_____________</a:t>
            </a:r>
            <a:r>
              <a:rPr lang="en-CA" dirty="0"/>
              <a:t> electrical conductor, and that is why it is used as the main material for the wiring found in most homes and electronics.  Plastic is </a:t>
            </a:r>
            <a:r>
              <a:rPr lang="en-CA" b="0" dirty="0"/>
              <a:t>_____________</a:t>
            </a:r>
            <a:r>
              <a:rPr lang="en-CA" dirty="0"/>
              <a:t> a good conductor of electricity and that is why it is used to </a:t>
            </a:r>
            <a:r>
              <a:rPr lang="en-CA" b="0" dirty="0"/>
              <a:t>_____________</a:t>
            </a:r>
            <a:r>
              <a:rPr lang="en-CA" dirty="0"/>
              <a:t> electrical wires. 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638425" y="766763"/>
            <a:ext cx="64293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is a measure of its ability to conduct an </a:t>
            </a:r>
            <a:r>
              <a:rPr lang="en-US" b="0" dirty="0"/>
              <a:t>_______________</a:t>
            </a:r>
            <a:r>
              <a:rPr lang="en-US" dirty="0"/>
              <a:t>. 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1066800" y="4622483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Copper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3810000" y="4622483"/>
            <a:ext cx="81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good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06803" y="704125"/>
            <a:ext cx="216116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u="sng" dirty="0">
                <a:solidFill>
                  <a:srgbClr val="0000FF"/>
                </a:solidFill>
              </a:rPr>
              <a:t>Electrical</a:t>
            </a:r>
          </a:p>
          <a:p>
            <a:pPr algn="ctr">
              <a:defRPr/>
            </a:pPr>
            <a:r>
              <a:rPr lang="en-US" sz="2800" u="sng" dirty="0">
                <a:solidFill>
                  <a:srgbClr val="0000FF"/>
                </a:solidFill>
              </a:rPr>
              <a:t>Conductivity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sp>
        <p:nvSpPr>
          <p:cNvPr id="34826" name="Text Box 7"/>
          <p:cNvSpPr txBox="1">
            <a:spLocks noChangeArrowheads="1"/>
          </p:cNvSpPr>
          <p:nvPr/>
        </p:nvSpPr>
        <p:spPr bwMode="auto">
          <a:xfrm>
            <a:off x="6553200" y="5356860"/>
            <a:ext cx="617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not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11" y="1904077"/>
            <a:ext cx="2376979" cy="2380308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13835"/>
          <a:stretch/>
        </p:blipFill>
        <p:spPr bwMode="auto">
          <a:xfrm>
            <a:off x="609600" y="1904077"/>
            <a:ext cx="2534501" cy="2380308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13460" y="6084570"/>
            <a:ext cx="119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insulate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18447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3361" r="2000" b="11129"/>
          <a:stretch/>
        </p:blipFill>
        <p:spPr bwMode="auto">
          <a:xfrm>
            <a:off x="5880100" y="1904077"/>
            <a:ext cx="2803474" cy="2380308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725261" y="1113058"/>
            <a:ext cx="23469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CA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electrical current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08">
        <p:fade/>
      </p:transition>
    </mc:Choice>
    <mc:Fallback xmlns="">
      <p:transition spd="med" advTm="102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/>
      <p:bldP spid="2074" grpId="0"/>
      <p:bldP spid="34821" grpId="0"/>
      <p:bldP spid="34824" grpId="0"/>
      <p:bldP spid="34826" grpId="0"/>
      <p:bldP spid="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457200" y="4927959"/>
            <a:ext cx="60198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The melting point of water is </a:t>
            </a:r>
            <a:r>
              <a:rPr lang="en-CA" b="0" dirty="0"/>
              <a:t>____</a:t>
            </a:r>
            <a:r>
              <a:rPr lang="en-CA" dirty="0"/>
              <a:t> </a:t>
            </a:r>
            <a:r>
              <a:rPr lang="en-CA" dirty="0">
                <a:sym typeface="Symbol" pitchFamily="18" charset="2"/>
              </a:rPr>
              <a:t></a:t>
            </a:r>
            <a:r>
              <a:rPr lang="en-CA" dirty="0"/>
              <a:t>C and the boiling point of water is </a:t>
            </a:r>
            <a:r>
              <a:rPr lang="en-CA" b="0" dirty="0"/>
              <a:t>____</a:t>
            </a:r>
            <a:r>
              <a:rPr lang="en-CA" dirty="0"/>
              <a:t> </a:t>
            </a:r>
            <a:r>
              <a:rPr lang="en-CA" dirty="0">
                <a:sym typeface="Symbol" pitchFamily="18" charset="2"/>
              </a:rPr>
              <a:t></a:t>
            </a:r>
            <a:r>
              <a:rPr lang="en-CA" dirty="0"/>
              <a:t>C.  The melting point of </a:t>
            </a:r>
            <a:r>
              <a:rPr lang="en-CA" b="0" dirty="0"/>
              <a:t>_____________</a:t>
            </a:r>
            <a:r>
              <a:rPr lang="en-CA" dirty="0"/>
              <a:t> is 1063 </a:t>
            </a:r>
            <a:r>
              <a:rPr lang="en-CA" dirty="0">
                <a:sym typeface="Symbol" pitchFamily="18" charset="2"/>
              </a:rPr>
              <a:t></a:t>
            </a:r>
            <a:r>
              <a:rPr lang="en-CA" dirty="0"/>
              <a:t>C and the </a:t>
            </a:r>
            <a:r>
              <a:rPr lang="en-CA" b="0" dirty="0"/>
              <a:t>_____________</a:t>
            </a:r>
            <a:r>
              <a:rPr lang="en-CA" dirty="0"/>
              <a:t> point of gold is 2856</a:t>
            </a:r>
            <a:r>
              <a:rPr lang="en-CA" dirty="0">
                <a:sym typeface="Symbol" pitchFamily="18" charset="2"/>
              </a:rPr>
              <a:t> </a:t>
            </a:r>
            <a:r>
              <a:rPr lang="en-CA" dirty="0"/>
              <a:t>C.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805113" y="673925"/>
            <a:ext cx="60340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is the </a:t>
            </a:r>
            <a:r>
              <a:rPr lang="en-US" b="0" dirty="0"/>
              <a:t>___________</a:t>
            </a:r>
            <a:r>
              <a:rPr lang="en-US" dirty="0"/>
              <a:t> at which it transforms from the  </a:t>
            </a:r>
            <a:r>
              <a:rPr lang="en-US" b="0" dirty="0"/>
              <a:t>____</a:t>
            </a:r>
            <a:r>
              <a:rPr lang="en-US" dirty="0"/>
              <a:t> state into the </a:t>
            </a:r>
            <a:r>
              <a:rPr lang="en-US" b="0" dirty="0"/>
              <a:t>_____</a:t>
            </a:r>
            <a:r>
              <a:rPr lang="en-US" dirty="0"/>
              <a:t> state.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4356735" y="4934627"/>
            <a:ext cx="338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0</a:t>
            </a:r>
            <a:endParaRPr lang="en-US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  <a:sym typeface="Symbol" pitchFamily="18" charset="2"/>
            </a:endParaRP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3566160" y="5301339"/>
            <a:ext cx="646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100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65125" y="901700"/>
            <a:ext cx="2304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0000FF"/>
                </a:solidFill>
              </a:rPr>
              <a:t>Melting Point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sp>
        <p:nvSpPr>
          <p:cNvPr id="34826" name="Text Box 7"/>
          <p:cNvSpPr txBox="1">
            <a:spLocks noChangeArrowheads="1"/>
          </p:cNvSpPr>
          <p:nvPr/>
        </p:nvSpPr>
        <p:spPr bwMode="auto">
          <a:xfrm>
            <a:off x="2179320" y="5668052"/>
            <a:ext cx="73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gold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65125" y="3505559"/>
            <a:ext cx="2166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0000FF"/>
                </a:solidFill>
              </a:rPr>
              <a:t>Boiling Point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71116"/>
            <a:ext cx="2231648" cy="1689368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14"/>
          <a:stretch/>
        </p:blipFill>
        <p:spPr bwMode="auto">
          <a:xfrm>
            <a:off x="7030887" y="4481283"/>
            <a:ext cx="1415984" cy="214811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1" b="7334"/>
          <a:stretch/>
        </p:blipFill>
        <p:spPr bwMode="auto">
          <a:xfrm>
            <a:off x="3567929" y="1971116"/>
            <a:ext cx="1925448" cy="1683422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914400" y="6030954"/>
            <a:ext cx="10525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boiling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806485" y="1395037"/>
            <a:ext cx="78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solid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234050" y="1395037"/>
            <a:ext cx="9060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liquid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832161" y="1026103"/>
            <a:ext cx="17996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temperature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2805113" y="3641293"/>
            <a:ext cx="60340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is the </a:t>
            </a:r>
            <a:r>
              <a:rPr lang="en-US" b="0" dirty="0"/>
              <a:t>___________</a:t>
            </a:r>
            <a:r>
              <a:rPr lang="en-US" dirty="0"/>
              <a:t> at which it transforms from the  </a:t>
            </a:r>
            <a:r>
              <a:rPr lang="en-US" b="0" dirty="0"/>
              <a:t>_____</a:t>
            </a:r>
            <a:r>
              <a:rPr lang="en-US" dirty="0"/>
              <a:t> state into the </a:t>
            </a:r>
            <a:r>
              <a:rPr lang="en-US" b="0" dirty="0"/>
              <a:t>____</a:t>
            </a:r>
            <a:r>
              <a:rPr lang="en-US" dirty="0"/>
              <a:t> state.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805449" y="4361515"/>
            <a:ext cx="9060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liquid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472142" y="4361515"/>
            <a:ext cx="600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gas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853985" y="3993471"/>
            <a:ext cx="17996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temperature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269">
        <p:fade/>
      </p:transition>
    </mc:Choice>
    <mc:Fallback xmlns="">
      <p:transition spd="med" advTm="16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/>
      <p:bldP spid="2074" grpId="0"/>
      <p:bldP spid="34821" grpId="0"/>
      <p:bldP spid="34824" grpId="0"/>
      <p:bldP spid="3482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533400" y="5200471"/>
            <a:ext cx="815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If you look with a high powered microscope, you can observe that sugar crystals are oblong and slanted at the sides, but the crystal form of salt is shaped more like a </a:t>
            </a:r>
            <a:r>
              <a:rPr lang="en-CA" b="0" dirty="0"/>
              <a:t>_____________</a:t>
            </a:r>
            <a:r>
              <a:rPr lang="en-CA" dirty="0"/>
              <a:t>. 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638425" y="990600"/>
            <a:ext cx="62769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the </a:t>
            </a:r>
            <a:r>
              <a:rPr lang="en-US" b="0" dirty="0"/>
              <a:t>________________ </a:t>
            </a:r>
            <a:r>
              <a:rPr lang="en-US" dirty="0"/>
              <a:t>that it takes when it forms crystals in its </a:t>
            </a:r>
            <a:r>
              <a:rPr lang="en-US" b="0" dirty="0"/>
              <a:t>_____</a:t>
            </a:r>
            <a:r>
              <a:rPr lang="en-US" dirty="0"/>
              <a:t> state.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65125" y="901700"/>
            <a:ext cx="21533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0000FF"/>
                </a:solidFill>
              </a:rPr>
              <a:t>Crystal Form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0" t="22448"/>
          <a:stretch/>
        </p:blipFill>
        <p:spPr bwMode="auto">
          <a:xfrm>
            <a:off x="1738170" y="2362200"/>
            <a:ext cx="2452830" cy="267168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0" y="2362201"/>
            <a:ext cx="2473299" cy="2674706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6324600" y="5927000"/>
            <a:ext cx="79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cube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613703" y="1348056"/>
            <a:ext cx="26508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geometrical</a:t>
            </a:r>
            <a:r>
              <a:rPr lang="en-US" dirty="0">
                <a:solidFill>
                  <a:srgbClr val="EA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shapes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405051" y="1705514"/>
            <a:ext cx="788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solid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38">
        <p:fade/>
      </p:transition>
    </mc:Choice>
    <mc:Fallback xmlns="">
      <p:transition spd="med" advTm="9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2074" grpId="0"/>
      <p:bldP spid="34824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TextBox 1"/>
          <p:cNvSpPr txBox="1">
            <a:spLocks noChangeArrowheads="1"/>
          </p:cNvSpPr>
          <p:nvPr/>
        </p:nvSpPr>
        <p:spPr bwMode="auto">
          <a:xfrm>
            <a:off x="544513" y="4906962"/>
            <a:ext cx="83708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CA" dirty="0"/>
              <a:t>Some substances like steel are </a:t>
            </a:r>
            <a:r>
              <a:rPr lang="en-CA" b="0" dirty="0"/>
              <a:t>_____________</a:t>
            </a:r>
            <a:r>
              <a:rPr lang="en-US" dirty="0"/>
              <a:t> to a magnet and therefore are considered </a:t>
            </a:r>
            <a:r>
              <a:rPr lang="en-CA" b="0" dirty="0"/>
              <a:t>_____________</a:t>
            </a:r>
            <a:r>
              <a:rPr lang="en-US" dirty="0"/>
              <a:t>.  Substances like glass are </a:t>
            </a:r>
            <a:r>
              <a:rPr lang="en-CA" b="0" dirty="0"/>
              <a:t>_____________</a:t>
            </a:r>
            <a:r>
              <a:rPr lang="en-US" dirty="0"/>
              <a:t> attracted to magnets and are called </a:t>
            </a:r>
            <a:r>
              <a:rPr lang="en-CA" b="0" dirty="0"/>
              <a:t>_____________</a:t>
            </a:r>
            <a:r>
              <a:rPr lang="en-US" dirty="0"/>
              <a:t> .</a:t>
            </a:r>
            <a:endParaRPr lang="en-CA" dirty="0"/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486025" y="914400"/>
            <a:ext cx="64293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if it is attracted to a </a:t>
            </a:r>
            <a:r>
              <a:rPr lang="en-US" b="0" dirty="0"/>
              <a:t>____________</a:t>
            </a:r>
            <a:r>
              <a:rPr lang="en-US" dirty="0"/>
              <a:t>.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4110038" y="5259070"/>
            <a:ext cx="13620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magnetic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1657033" y="5634672"/>
            <a:ext cx="622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not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65125" y="901700"/>
            <a:ext cx="19647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0000FF"/>
                </a:solidFill>
              </a:rPr>
              <a:t>Magnetism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sp>
        <p:nvSpPr>
          <p:cNvPr id="34826" name="Text Box 7"/>
          <p:cNvSpPr txBox="1">
            <a:spLocks noChangeArrowheads="1"/>
          </p:cNvSpPr>
          <p:nvPr/>
        </p:nvSpPr>
        <p:spPr bwMode="auto">
          <a:xfrm>
            <a:off x="4822825" y="4899660"/>
            <a:ext cx="13525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attracted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18" y="2258769"/>
            <a:ext cx="2990682" cy="223703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57" y="2258769"/>
            <a:ext cx="2428743" cy="223703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3" r="440" b="12685"/>
          <a:stretch/>
        </p:blipFill>
        <p:spPr bwMode="auto">
          <a:xfrm flipH="1">
            <a:off x="3029449" y="2258769"/>
            <a:ext cx="2532821" cy="223703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24205" y="5991542"/>
            <a:ext cx="19526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non-magnetic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289370" y="1265337"/>
            <a:ext cx="20003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magnetic field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04">
        <p:fade/>
      </p:transition>
    </mc:Choice>
    <mc:Fallback xmlns="">
      <p:transition spd="med" advTm="98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/>
      <p:bldP spid="2074" grpId="0"/>
      <p:bldP spid="34821" grpId="0"/>
      <p:bldP spid="34824" grpId="0"/>
      <p:bldP spid="34826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447800" y="3535362"/>
            <a:ext cx="74676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u="sng" dirty="0"/>
              <a:t>RECALL</a:t>
            </a:r>
            <a:r>
              <a:rPr lang="en-US" dirty="0"/>
              <a:t>:</a:t>
            </a:r>
            <a:r>
              <a:rPr lang="en-US" dirty="0">
                <a:solidFill>
                  <a:srgbClr val="0000FF"/>
                </a:solidFill>
              </a:rPr>
              <a:t>   A CHEMICAL PROPERTY </a:t>
            </a:r>
            <a:r>
              <a:rPr lang="en-US" dirty="0"/>
              <a:t>of a substance  describes </a:t>
            </a:r>
            <a:r>
              <a:rPr lang="en-US" b="0" dirty="0"/>
              <a:t>___________ </a:t>
            </a:r>
            <a:r>
              <a:rPr lang="en-US" dirty="0"/>
              <a:t>to other substances and how it </a:t>
            </a:r>
            <a:r>
              <a:rPr lang="en-US" b="0" dirty="0"/>
              <a:t>________________________</a:t>
            </a:r>
            <a:r>
              <a:rPr lang="en-US" dirty="0"/>
              <a:t> as a result. </a:t>
            </a:r>
            <a:endParaRPr lang="en-US" b="0" dirty="0"/>
          </a:p>
          <a:p>
            <a:pPr eaLnBrk="1" hangingPunct="1"/>
            <a:endParaRPr lang="en-US" b="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743200" y="3885687"/>
            <a:ext cx="18365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how it reacts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456707" y="4249131"/>
            <a:ext cx="38523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changes its chemical identity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7" y="1066800"/>
            <a:ext cx="8113106" cy="20176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04">
        <p:fade/>
      </p:transition>
    </mc:Choice>
    <mc:Fallback xmlns="">
      <p:transition spd="med" advTm="5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609600" y="5181600"/>
            <a:ext cx="8229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Glass is not </a:t>
            </a:r>
            <a:r>
              <a:rPr lang="en-CA" b="0" dirty="0"/>
              <a:t>_____________</a:t>
            </a:r>
            <a:r>
              <a:rPr lang="en-US" dirty="0"/>
              <a:t>.  Dry wood is </a:t>
            </a:r>
            <a:r>
              <a:rPr lang="en-CA" b="0" dirty="0"/>
              <a:t>_____________</a:t>
            </a:r>
            <a:r>
              <a:rPr lang="en-US" dirty="0"/>
              <a:t> combustible than wet wood. </a:t>
            </a:r>
            <a:r>
              <a:rPr lang="en-CA" b="0" dirty="0"/>
              <a:t>_____________</a:t>
            </a:r>
            <a:r>
              <a:rPr lang="en-US" dirty="0"/>
              <a:t> fuels like coal, natural gas, and gasoline are all combustible.</a:t>
            </a:r>
          </a:p>
        </p:txBody>
      </p:sp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3019425" y="762000"/>
            <a:ext cx="58197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whether or not it will catch on </a:t>
            </a:r>
            <a:r>
              <a:rPr lang="en-US" b="0" dirty="0"/>
              <a:t>___</a:t>
            </a:r>
            <a:r>
              <a:rPr lang="en-US" dirty="0"/>
              <a:t> in the presence of </a:t>
            </a:r>
            <a:r>
              <a:rPr lang="en-US" b="0" dirty="0"/>
              <a:t>______</a:t>
            </a:r>
            <a:r>
              <a:rPr lang="en-US" dirty="0"/>
              <a:t> and </a:t>
            </a:r>
            <a:r>
              <a:rPr lang="en-US" b="0" dirty="0"/>
              <a:t>____</a:t>
            </a:r>
            <a:r>
              <a:rPr lang="en-US" dirty="0"/>
              <a:t>.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2300288" y="5162550"/>
            <a:ext cx="1744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combustible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6477000" y="5162550"/>
            <a:ext cx="85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more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65125" y="901700"/>
            <a:ext cx="24472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0000FF"/>
                </a:solidFill>
              </a:rPr>
              <a:t>Combustibility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sp>
        <p:nvSpPr>
          <p:cNvPr id="34826" name="Text Box 7"/>
          <p:cNvSpPr txBox="1">
            <a:spLocks noChangeArrowheads="1"/>
          </p:cNvSpPr>
          <p:nvPr/>
        </p:nvSpPr>
        <p:spPr bwMode="auto">
          <a:xfrm>
            <a:off x="4910138" y="5534978"/>
            <a:ext cx="881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Fossil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1" b="9550"/>
          <a:stretch/>
        </p:blipFill>
        <p:spPr bwMode="auto">
          <a:xfrm>
            <a:off x="3583265" y="2394109"/>
            <a:ext cx="1520193" cy="233029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94109"/>
            <a:ext cx="2667001" cy="233029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22" y="2394109"/>
            <a:ext cx="3177670" cy="233029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913106" y="1108092"/>
            <a:ext cx="6188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fire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550779" y="1477692"/>
            <a:ext cx="10906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oxygen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077675" y="1477157"/>
            <a:ext cx="7620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heat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65" y="-49041"/>
            <a:ext cx="4624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CHEMICAL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45">
        <p:fade/>
      </p:transition>
    </mc:Choice>
    <mc:Fallback xmlns="">
      <p:transition spd="med" advTm="9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4" grpId="0"/>
      <p:bldP spid="2" grpId="0"/>
      <p:bldP spid="34821" grpId="0"/>
      <p:bldP spid="34824" grpId="0"/>
      <p:bldP spid="34826" grpId="0"/>
      <p:bldP spid="13" grpId="0"/>
      <p:bldP spid="14" grpId="0"/>
      <p:bldP spid="1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7" t="21983" r="11519" b="13657"/>
          <a:stretch>
            <a:fillRect/>
          </a:stretch>
        </p:blipFill>
        <p:spPr bwMode="auto">
          <a:xfrm>
            <a:off x="300159" y="2449513"/>
            <a:ext cx="1998662" cy="1882775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26666" r="24216" b="13286"/>
          <a:stretch>
            <a:fillRect/>
          </a:stretch>
        </p:blipFill>
        <p:spPr bwMode="auto">
          <a:xfrm>
            <a:off x="2488752" y="2449513"/>
            <a:ext cx="2024062" cy="1882775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6" t="26295" r="23671" b="13657"/>
          <a:stretch>
            <a:fillRect/>
          </a:stretch>
        </p:blipFill>
        <p:spPr bwMode="auto">
          <a:xfrm>
            <a:off x="4702745" y="2438400"/>
            <a:ext cx="2024063" cy="19050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6" t="27454" r="23431" b="13586"/>
          <a:stretch>
            <a:fillRect/>
          </a:stretch>
        </p:blipFill>
        <p:spPr bwMode="auto">
          <a:xfrm>
            <a:off x="6916738" y="2447925"/>
            <a:ext cx="1998662" cy="188595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4038600" y="838200"/>
            <a:ext cx="4800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whether or not it is reactive with </a:t>
            </a:r>
            <a:r>
              <a:rPr lang="en-US" b="0" dirty="0"/>
              <a:t>______</a:t>
            </a:r>
            <a:r>
              <a:rPr lang="en-US" dirty="0"/>
              <a:t>.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65125" y="901700"/>
            <a:ext cx="3510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u="sng" dirty="0">
                <a:solidFill>
                  <a:srgbClr val="0000FF"/>
                </a:solidFill>
              </a:rPr>
              <a:t>Reactivity with Water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  <a:endParaRPr lang="en-CA" sz="2800" dirty="0">
              <a:solidFill>
                <a:srgbClr val="0000FF"/>
              </a:solidFill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381000" y="4953000"/>
            <a:ext cx="85344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Some substances like </a:t>
            </a:r>
            <a:r>
              <a:rPr lang="en-CA" b="0" dirty="0"/>
              <a:t>_____________</a:t>
            </a:r>
            <a:r>
              <a:rPr lang="en-US" dirty="0"/>
              <a:t> are very reactive with water, and so they have to be stored in a water-free environment.  Even the water vapor in the air can cause a reaction, so these substances must be stored under </a:t>
            </a:r>
            <a:r>
              <a:rPr lang="en-US" b="0" dirty="0"/>
              <a:t>_____________</a:t>
            </a:r>
            <a:r>
              <a:rPr lang="en-US" dirty="0"/>
              <a:t>.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3589973" y="4922838"/>
            <a:ext cx="1119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sodium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926648" y="6028690"/>
            <a:ext cx="15462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mineral oil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90513" y="1752600"/>
            <a:ext cx="1128712" cy="920750"/>
            <a:chOff x="290332" y="1752600"/>
            <a:chExt cx="1128835" cy="921150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753933" y="1914595"/>
              <a:ext cx="388979" cy="759155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17" name="TextBox 2"/>
            <p:cNvSpPr txBox="1">
              <a:spLocks noChangeArrowheads="1"/>
            </p:cNvSpPr>
            <p:nvPr/>
          </p:nvSpPr>
          <p:spPr bwMode="auto">
            <a:xfrm>
              <a:off x="290332" y="1752600"/>
              <a:ext cx="1128835" cy="46166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eaLnBrk="1" hangingPunct="1"/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CA" dirty="0"/>
                <a:t>sodium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90513" y="3810000"/>
            <a:ext cx="928687" cy="1036638"/>
            <a:chOff x="290332" y="3810000"/>
            <a:chExt cx="928075" cy="103654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855110" y="3810000"/>
              <a:ext cx="287148" cy="685735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15" name="TextBox 12"/>
            <p:cNvSpPr txBox="1">
              <a:spLocks noChangeArrowheads="1"/>
            </p:cNvSpPr>
            <p:nvPr/>
          </p:nvSpPr>
          <p:spPr bwMode="auto">
            <a:xfrm>
              <a:off x="290332" y="4384875"/>
              <a:ext cx="928075" cy="46166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CA" dirty="0"/>
                <a:t>water</a:t>
              </a:r>
            </a:p>
          </p:txBody>
        </p: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834775" y="1553900"/>
            <a:ext cx="928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water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265" y="-49041"/>
            <a:ext cx="4624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CHEMICAL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85">
        <p:fade/>
      </p:transition>
    </mc:Choice>
    <mc:Fallback xmlns="">
      <p:transition spd="med" advTm="11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74" grpId="0"/>
      <p:bldP spid="34821" grpId="0"/>
      <p:bldP spid="2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1DE6104-37EA-42D6-B19C-5F65E6851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65366" y="1651226"/>
            <a:ext cx="4915159" cy="35634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8564FDF-4D1B-4635-9DE2-6F2D1B6B7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677" y="914400"/>
            <a:ext cx="2743200" cy="2887579"/>
          </a:xfrm>
        </p:spPr>
        <p:txBody>
          <a:bodyPr>
            <a:normAutofit/>
          </a:bodyPr>
          <a:lstStyle/>
          <a:p>
            <a:br>
              <a:rPr lang="en-US" sz="4200" dirty="0">
                <a:solidFill>
                  <a:schemeClr val="bg1"/>
                </a:solidFill>
              </a:rPr>
            </a:br>
            <a:br>
              <a:rPr lang="en-US" sz="4200" dirty="0">
                <a:solidFill>
                  <a:schemeClr val="bg1"/>
                </a:solidFill>
              </a:rPr>
            </a:br>
            <a:r>
              <a:rPr lang="en-US" sz="4200" dirty="0">
                <a:solidFill>
                  <a:schemeClr val="bg1"/>
                </a:solidFill>
              </a:rPr>
              <a:t>Exit Ticket </a:t>
            </a:r>
          </a:p>
        </p:txBody>
      </p:sp>
    </p:spTree>
    <p:extLst>
      <p:ext uri="{BB962C8B-B14F-4D97-AF65-F5344CB8AC3E}">
        <p14:creationId xmlns:p14="http://schemas.microsoft.com/office/powerpoint/2010/main" val="186362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0920" y="0"/>
            <a:ext cx="6579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CONCEPTS EXPLORED IN THIS LESSON</a:t>
            </a:r>
            <a:endParaRPr lang="en-CA" sz="32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28600" y="624114"/>
            <a:ext cx="8763000" cy="5832366"/>
            <a:chOff x="228600" y="624114"/>
            <a:chExt cx="8763000" cy="5832366"/>
          </a:xfrm>
        </p:grpSpPr>
        <p:sp>
          <p:nvSpPr>
            <p:cNvPr id="8" name="TextBox 7"/>
            <p:cNvSpPr txBox="1"/>
            <p:nvPr/>
          </p:nvSpPr>
          <p:spPr>
            <a:xfrm>
              <a:off x="228600" y="624114"/>
              <a:ext cx="8763000" cy="5832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120000"/>
              </a:pPr>
              <a:r>
                <a:rPr lang="en-CA" sz="2800" b="1" dirty="0">
                  <a:solidFill>
                    <a:srgbClr val="0033CC"/>
                  </a:solidFill>
                </a:rPr>
                <a:t>1)  </a:t>
              </a:r>
              <a:r>
                <a:rPr lang="en-CA" sz="2800" u="sng" dirty="0">
                  <a:solidFill>
                    <a:srgbClr val="0033CC"/>
                  </a:solidFill>
                </a:rPr>
                <a:t>Introduction to Properties</a:t>
              </a:r>
              <a:endParaRPr lang="en-CA" sz="2800" b="1" u="sng" dirty="0">
                <a:solidFill>
                  <a:srgbClr val="0033CC"/>
                </a:solidFill>
              </a:endParaRPr>
            </a:p>
            <a:p>
              <a:pPr marL="812800" lvl="1">
                <a:buSzPct val="120000"/>
              </a:pPr>
              <a:endParaRPr lang="en-CA" sz="700" b="1" dirty="0"/>
            </a:p>
            <a:p>
              <a:pPr>
                <a:buSzPct val="120000"/>
              </a:pPr>
              <a:r>
                <a:rPr lang="en-CA" sz="2800" dirty="0">
                  <a:solidFill>
                    <a:srgbClr val="0033CC"/>
                  </a:solidFill>
                </a:rPr>
                <a:t>2)</a:t>
              </a:r>
              <a:r>
                <a:rPr lang="en-CA" sz="2800" b="1" dirty="0">
                  <a:solidFill>
                    <a:srgbClr val="0000FF"/>
                  </a:solidFill>
                </a:rPr>
                <a:t>  </a:t>
              </a:r>
              <a:r>
                <a:rPr lang="en-CA" sz="2800" u="sng" dirty="0">
                  <a:solidFill>
                    <a:srgbClr val="0033CC"/>
                  </a:solidFill>
                </a:rPr>
                <a:t>Physical Properties vs. Chemical Properties</a:t>
              </a:r>
              <a:endParaRPr lang="en-CA" sz="2000" b="1" dirty="0"/>
            </a:p>
            <a:p>
              <a:pPr marL="812800" lvl="1">
                <a:buSzPct val="120000"/>
              </a:pPr>
              <a:endParaRPr lang="en-CA" sz="700" b="1" dirty="0"/>
            </a:p>
            <a:p>
              <a:pPr>
                <a:buSzPct val="120000"/>
              </a:pPr>
              <a:r>
                <a:rPr lang="en-CA" sz="2800" dirty="0">
                  <a:solidFill>
                    <a:srgbClr val="0033CC"/>
                  </a:solidFill>
                </a:rPr>
                <a:t>3)</a:t>
              </a:r>
              <a:r>
                <a:rPr lang="en-CA" sz="2800" b="1" dirty="0">
                  <a:solidFill>
                    <a:srgbClr val="0000FF"/>
                  </a:solidFill>
                </a:rPr>
                <a:t>  </a:t>
              </a:r>
              <a:r>
                <a:rPr lang="en-CA" sz="2800" u="sng" dirty="0">
                  <a:solidFill>
                    <a:srgbClr val="0033CC"/>
                  </a:solidFill>
                </a:rPr>
                <a:t>Physical Properties of Matter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State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Taste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Odor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Color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Luster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Clarity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Texture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Hardness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Solubility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Viscosity</a:t>
              </a:r>
            </a:p>
            <a:p>
              <a:pPr marL="812800" lvl="1">
                <a:buSzPct val="120000"/>
              </a:pPr>
              <a:endParaRPr lang="en-CA" sz="700" b="1" dirty="0"/>
            </a:p>
            <a:p>
              <a:pPr>
                <a:buSzPct val="120000"/>
              </a:pPr>
              <a:r>
                <a:rPr lang="en-CA" sz="2800" dirty="0">
                  <a:solidFill>
                    <a:srgbClr val="0033CC"/>
                  </a:solidFill>
                </a:rPr>
                <a:t>4)</a:t>
              </a:r>
              <a:r>
                <a:rPr lang="en-CA" sz="2800" b="1" dirty="0">
                  <a:solidFill>
                    <a:srgbClr val="0000FF"/>
                  </a:solidFill>
                </a:rPr>
                <a:t>  </a:t>
              </a:r>
              <a:r>
                <a:rPr lang="en-CA" sz="2800" u="sng" dirty="0">
                  <a:solidFill>
                    <a:srgbClr val="0033CC"/>
                  </a:solidFill>
                </a:rPr>
                <a:t>Chemical Properties of Matter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Combustibility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Reactivity with water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33600" y="2120814"/>
              <a:ext cx="42746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Malleability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Ductility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Density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Electrical conductivity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Melting point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Boiling point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Crystal form</a:t>
              </a:r>
            </a:p>
            <a:p>
              <a:pPr marL="801688" lvl="1" indent="-284163">
                <a:buSzPct val="120000"/>
                <a:buFont typeface="Arial" panose="020B0604020202020204" pitchFamily="34" charset="0"/>
                <a:buChar char="•"/>
              </a:pPr>
              <a:r>
                <a:rPr lang="en-CA" sz="2000" dirty="0"/>
                <a:t>Magnetism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6675" y="3309939"/>
            <a:ext cx="4503738" cy="882332"/>
            <a:chOff x="0" y="3310731"/>
            <a:chExt cx="4503737" cy="881795"/>
          </a:xfrm>
        </p:grpSpPr>
        <p:sp>
          <p:nvSpPr>
            <p:cNvPr id="66" name="TextBox 65"/>
            <p:cNvSpPr txBox="1"/>
            <p:nvPr/>
          </p:nvSpPr>
          <p:spPr bwMode="auto">
            <a:xfrm>
              <a:off x="0" y="3669624"/>
              <a:ext cx="2930738" cy="5229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reactivity to water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 bwMode="auto">
            <a:xfrm flipH="1">
              <a:off x="3005137" y="3310731"/>
              <a:ext cx="1498600" cy="555287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862" y="-174282"/>
            <a:ext cx="7467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u="sng" dirty="0"/>
              <a:t>INTRODUCTION TO PROPERTIES</a:t>
            </a:r>
          </a:p>
        </p:txBody>
      </p:sp>
      <p:grpSp>
        <p:nvGrpSpPr>
          <p:cNvPr id="126" name="Group 125"/>
          <p:cNvGrpSpPr>
            <a:grpSpLocks/>
          </p:cNvGrpSpPr>
          <p:nvPr/>
        </p:nvGrpSpPr>
        <p:grpSpPr bwMode="auto">
          <a:xfrm>
            <a:off x="3648076" y="3206750"/>
            <a:ext cx="1961499" cy="1441450"/>
            <a:chOff x="3581400" y="3206750"/>
            <a:chExt cx="1961588" cy="1441450"/>
          </a:xfrm>
        </p:grpSpPr>
        <p:sp>
          <p:nvSpPr>
            <p:cNvPr id="25" name="TextBox 24"/>
            <p:cNvSpPr txBox="1"/>
            <p:nvPr/>
          </p:nvSpPr>
          <p:spPr>
            <a:xfrm>
              <a:off x="3581400" y="4124980"/>
              <a:ext cx="1961588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crystal form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4276757" y="3206750"/>
              <a:ext cx="136531" cy="102235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9" name="Group 3078"/>
          <p:cNvGrpSpPr>
            <a:grpSpLocks/>
          </p:cNvGrpSpPr>
          <p:nvPr/>
        </p:nvGrpSpPr>
        <p:grpSpPr bwMode="auto">
          <a:xfrm>
            <a:off x="4479925" y="685800"/>
            <a:ext cx="3344507" cy="2520950"/>
            <a:chOff x="4412852" y="685800"/>
            <a:chExt cx="3344733" cy="2520950"/>
          </a:xfrm>
        </p:grpSpPr>
        <p:sp>
          <p:nvSpPr>
            <p:cNvPr id="18" name="TextBox 17"/>
            <p:cNvSpPr txBox="1"/>
            <p:nvPr/>
          </p:nvSpPr>
          <p:spPr>
            <a:xfrm>
              <a:off x="6644705" y="685800"/>
              <a:ext cx="1112880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clarity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4412852" y="1209675"/>
              <a:ext cx="2313144" cy="199707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8" name="Group 3077"/>
          <p:cNvGrpSpPr>
            <a:grpSpLocks/>
          </p:cNvGrpSpPr>
          <p:nvPr/>
        </p:nvGrpSpPr>
        <p:grpSpPr bwMode="auto">
          <a:xfrm>
            <a:off x="4479926" y="1677988"/>
            <a:ext cx="3581364" cy="1528764"/>
            <a:chOff x="4412852" y="1677299"/>
            <a:chExt cx="3582451" cy="1529453"/>
          </a:xfrm>
        </p:grpSpPr>
        <p:sp>
          <p:nvSpPr>
            <p:cNvPr id="15" name="TextBox 14"/>
            <p:cNvSpPr txBox="1"/>
            <p:nvPr/>
          </p:nvSpPr>
          <p:spPr>
            <a:xfrm>
              <a:off x="6726237" y="1677299"/>
              <a:ext cx="1269066" cy="5234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texture</a:t>
              </a:r>
            </a:p>
          </p:txBody>
        </p:sp>
        <p:cxnSp>
          <p:nvCxnSpPr>
            <p:cNvPr id="31" name="Straight Arrow Connector 30"/>
            <p:cNvCxnSpPr>
              <a:endCxn id="15" idx="1"/>
            </p:cNvCxnSpPr>
            <p:nvPr/>
          </p:nvCxnSpPr>
          <p:spPr>
            <a:xfrm flipV="1">
              <a:off x="4412852" y="1939027"/>
              <a:ext cx="2313385" cy="126772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7" name="Group 3076"/>
          <p:cNvGrpSpPr>
            <a:grpSpLocks/>
          </p:cNvGrpSpPr>
          <p:nvPr/>
        </p:nvGrpSpPr>
        <p:grpSpPr bwMode="auto">
          <a:xfrm>
            <a:off x="4479925" y="2593975"/>
            <a:ext cx="3003439" cy="612775"/>
            <a:chOff x="4412852" y="2594302"/>
            <a:chExt cx="3004329" cy="612448"/>
          </a:xfrm>
        </p:grpSpPr>
        <p:sp>
          <p:nvSpPr>
            <p:cNvPr id="19" name="TextBox 18"/>
            <p:cNvSpPr txBox="1"/>
            <p:nvPr/>
          </p:nvSpPr>
          <p:spPr>
            <a:xfrm>
              <a:off x="5964237" y="2594302"/>
              <a:ext cx="1452944" cy="5229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viscosity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4412852" y="2887833"/>
              <a:ext cx="1614966" cy="318917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6" name="Group 3075"/>
          <p:cNvGrpSpPr>
            <a:grpSpLocks/>
          </p:cNvGrpSpPr>
          <p:nvPr/>
        </p:nvGrpSpPr>
        <p:grpSpPr bwMode="auto">
          <a:xfrm>
            <a:off x="4476750" y="3103561"/>
            <a:ext cx="4239885" cy="523220"/>
            <a:chOff x="4409954" y="3102875"/>
            <a:chExt cx="4240553" cy="524155"/>
          </a:xfrm>
        </p:grpSpPr>
        <p:sp>
          <p:nvSpPr>
            <p:cNvPr id="23" name="TextBox 22"/>
            <p:cNvSpPr txBox="1"/>
            <p:nvPr/>
          </p:nvSpPr>
          <p:spPr>
            <a:xfrm>
              <a:off x="7245734" y="3102875"/>
              <a:ext cx="1404773" cy="5241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ductility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409954" y="3217379"/>
              <a:ext cx="2870652" cy="186069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5" name="Group 3074"/>
          <p:cNvGrpSpPr>
            <a:grpSpLocks/>
          </p:cNvGrpSpPr>
          <p:nvPr/>
        </p:nvGrpSpPr>
        <p:grpSpPr bwMode="auto">
          <a:xfrm>
            <a:off x="4483100" y="3151188"/>
            <a:ext cx="3763461" cy="1339811"/>
            <a:chOff x="4416619" y="3151564"/>
            <a:chExt cx="3763446" cy="1339712"/>
          </a:xfrm>
        </p:grpSpPr>
        <p:sp>
          <p:nvSpPr>
            <p:cNvPr id="17" name="TextBox 16"/>
            <p:cNvSpPr txBox="1"/>
            <p:nvPr/>
          </p:nvSpPr>
          <p:spPr>
            <a:xfrm>
              <a:off x="6650037" y="3968095"/>
              <a:ext cx="1530028" cy="5231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hardness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4416619" y="3151564"/>
              <a:ext cx="2297104" cy="107307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3" name="Group 3072"/>
          <p:cNvGrpSpPr>
            <a:grpSpLocks/>
          </p:cNvGrpSpPr>
          <p:nvPr/>
        </p:nvGrpSpPr>
        <p:grpSpPr bwMode="auto">
          <a:xfrm>
            <a:off x="4471988" y="3206750"/>
            <a:ext cx="4513073" cy="2348024"/>
            <a:chOff x="4404548" y="3206750"/>
            <a:chExt cx="4514300" cy="2348523"/>
          </a:xfrm>
        </p:grpSpPr>
        <p:sp>
          <p:nvSpPr>
            <p:cNvPr id="29" name="TextBox 28"/>
            <p:cNvSpPr txBox="1"/>
            <p:nvPr/>
          </p:nvSpPr>
          <p:spPr>
            <a:xfrm>
              <a:off x="6728358" y="5031942"/>
              <a:ext cx="2190490" cy="523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melting point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4404548" y="3206750"/>
              <a:ext cx="2413656" cy="197844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17538" y="2890838"/>
            <a:ext cx="3894137" cy="523220"/>
            <a:chOff x="550863" y="2890775"/>
            <a:chExt cx="3894137" cy="523220"/>
          </a:xfrm>
        </p:grpSpPr>
        <p:sp>
          <p:nvSpPr>
            <p:cNvPr id="20" name="TextBox 19"/>
            <p:cNvSpPr txBox="1"/>
            <p:nvPr/>
          </p:nvSpPr>
          <p:spPr bwMode="auto">
            <a:xfrm>
              <a:off x="550863" y="2890775"/>
              <a:ext cx="1941557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malleability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flipH="1" flipV="1">
              <a:off x="2603500" y="3193987"/>
              <a:ext cx="1841500" cy="11747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>
            <a:grpSpLocks/>
          </p:cNvGrpSpPr>
          <p:nvPr/>
        </p:nvGrpSpPr>
        <p:grpSpPr bwMode="auto">
          <a:xfrm>
            <a:off x="1687513" y="2365375"/>
            <a:ext cx="2835275" cy="852488"/>
            <a:chOff x="1621226" y="2365121"/>
            <a:chExt cx="2835027" cy="852641"/>
          </a:xfrm>
        </p:grpSpPr>
        <p:sp>
          <p:nvSpPr>
            <p:cNvPr id="14" name="TextBox 13"/>
            <p:cNvSpPr txBox="1"/>
            <p:nvPr/>
          </p:nvSpPr>
          <p:spPr>
            <a:xfrm>
              <a:off x="1621226" y="2365121"/>
              <a:ext cx="1033783" cy="5233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luster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 flipV="1">
              <a:off x="2673646" y="2685854"/>
              <a:ext cx="1782607" cy="53190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>
            <a:grpSpLocks/>
          </p:cNvGrpSpPr>
          <p:nvPr/>
        </p:nvGrpSpPr>
        <p:grpSpPr bwMode="auto">
          <a:xfrm>
            <a:off x="1651000" y="1087438"/>
            <a:ext cx="2825750" cy="2049462"/>
            <a:chOff x="1584252" y="1087160"/>
            <a:chExt cx="2825702" cy="2049580"/>
          </a:xfrm>
        </p:grpSpPr>
        <p:sp>
          <p:nvSpPr>
            <p:cNvPr id="21" name="TextBox 20"/>
            <p:cNvSpPr txBox="1"/>
            <p:nvPr/>
          </p:nvSpPr>
          <p:spPr>
            <a:xfrm>
              <a:off x="1584252" y="1087160"/>
              <a:ext cx="1552002" cy="5232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solubility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H="1" flipV="1">
              <a:off x="2489112" y="1585664"/>
              <a:ext cx="1920842" cy="155107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>
            <a:grpSpLocks/>
          </p:cNvGrpSpPr>
          <p:nvPr/>
        </p:nvGrpSpPr>
        <p:grpSpPr bwMode="auto">
          <a:xfrm>
            <a:off x="4062410" y="1762125"/>
            <a:ext cx="924548" cy="1431925"/>
            <a:chOff x="3996391" y="1762780"/>
            <a:chExt cx="923918" cy="1431833"/>
          </a:xfrm>
        </p:grpSpPr>
        <p:sp>
          <p:nvSpPr>
            <p:cNvPr id="12" name="TextBox 11"/>
            <p:cNvSpPr txBox="1"/>
            <p:nvPr/>
          </p:nvSpPr>
          <p:spPr>
            <a:xfrm>
              <a:off x="3996391" y="1762780"/>
              <a:ext cx="923918" cy="5231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taste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4432655" y="2210426"/>
              <a:ext cx="0" cy="984187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>
            <a:grpSpLocks/>
          </p:cNvGrpSpPr>
          <p:nvPr/>
        </p:nvGrpSpPr>
        <p:grpSpPr bwMode="auto">
          <a:xfrm>
            <a:off x="4500564" y="1209675"/>
            <a:ext cx="1182375" cy="1997075"/>
            <a:chOff x="4433104" y="1209020"/>
            <a:chExt cx="1183688" cy="1997167"/>
          </a:xfrm>
        </p:grpSpPr>
        <p:sp>
          <p:nvSpPr>
            <p:cNvPr id="16" name="TextBox 15"/>
            <p:cNvSpPr txBox="1"/>
            <p:nvPr/>
          </p:nvSpPr>
          <p:spPr>
            <a:xfrm>
              <a:off x="4681011" y="1209020"/>
              <a:ext cx="935781" cy="5232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color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V="1">
              <a:off x="4433104" y="1644015"/>
              <a:ext cx="775561" cy="1562172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>
            <a:grpSpLocks/>
          </p:cNvGrpSpPr>
          <p:nvPr/>
        </p:nvGrpSpPr>
        <p:grpSpPr bwMode="auto">
          <a:xfrm>
            <a:off x="1133475" y="3151188"/>
            <a:ext cx="3389313" cy="1851124"/>
            <a:chOff x="1066800" y="3151564"/>
            <a:chExt cx="3389454" cy="1851473"/>
          </a:xfrm>
        </p:grpSpPr>
        <p:sp>
          <p:nvSpPr>
            <p:cNvPr id="22" name="TextBox 21"/>
            <p:cNvSpPr txBox="1"/>
            <p:nvPr/>
          </p:nvSpPr>
          <p:spPr>
            <a:xfrm>
              <a:off x="1066800" y="4479718"/>
              <a:ext cx="2306177" cy="5233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combustibility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2570226" y="3151564"/>
              <a:ext cx="1886028" cy="1429019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696913" y="1600200"/>
            <a:ext cx="3803651" cy="1593850"/>
            <a:chOff x="630237" y="1600200"/>
            <a:chExt cx="3802868" cy="1594413"/>
          </a:xfrm>
        </p:grpSpPr>
        <p:sp>
          <p:nvSpPr>
            <p:cNvPr id="4" name="TextBox 3"/>
            <p:cNvSpPr txBox="1"/>
            <p:nvPr/>
          </p:nvSpPr>
          <p:spPr>
            <a:xfrm>
              <a:off x="630237" y="1600200"/>
              <a:ext cx="921024" cy="5234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state</a:t>
              </a:r>
            </a:p>
          </p:txBody>
        </p:sp>
        <p:cxnSp>
          <p:nvCxnSpPr>
            <p:cNvPr id="84" name="Straight Arrow Connector 83"/>
            <p:cNvCxnSpPr>
              <a:endCxn id="4" idx="3"/>
            </p:cNvCxnSpPr>
            <p:nvPr/>
          </p:nvCxnSpPr>
          <p:spPr>
            <a:xfrm flipH="1" flipV="1">
              <a:off x="1551261" y="1861902"/>
              <a:ext cx="2881844" cy="133271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>
            <a:grpSpLocks/>
          </p:cNvGrpSpPr>
          <p:nvPr/>
        </p:nvGrpSpPr>
        <p:grpSpPr bwMode="auto">
          <a:xfrm>
            <a:off x="473075" y="3136900"/>
            <a:ext cx="4049713" cy="2497204"/>
            <a:chOff x="405695" y="3136740"/>
            <a:chExt cx="4050559" cy="2497519"/>
          </a:xfrm>
        </p:grpSpPr>
        <p:sp>
          <p:nvSpPr>
            <p:cNvPr id="30" name="TextBox 29"/>
            <p:cNvSpPr txBox="1"/>
            <p:nvPr/>
          </p:nvSpPr>
          <p:spPr>
            <a:xfrm>
              <a:off x="405695" y="5110973"/>
              <a:ext cx="1843325" cy="5232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magnetism</a:t>
              </a:r>
            </a:p>
          </p:txBody>
        </p:sp>
        <p:cxnSp>
          <p:nvCxnSpPr>
            <p:cNvPr id="75" name="Straight Arrow Connector 74"/>
            <p:cNvCxnSpPr>
              <a:endCxn id="30" idx="3"/>
            </p:cNvCxnSpPr>
            <p:nvPr/>
          </p:nvCxnSpPr>
          <p:spPr>
            <a:xfrm flipH="1">
              <a:off x="2249020" y="4945131"/>
              <a:ext cx="493964" cy="42748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>
              <a:off x="3124063" y="3136740"/>
              <a:ext cx="1332191" cy="144322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0" name="Group 3079"/>
          <p:cNvGrpSpPr>
            <a:grpSpLocks/>
          </p:cNvGrpSpPr>
          <p:nvPr/>
        </p:nvGrpSpPr>
        <p:grpSpPr bwMode="auto">
          <a:xfrm>
            <a:off x="3433763" y="661988"/>
            <a:ext cx="1066800" cy="2555875"/>
            <a:chOff x="3367096" y="661790"/>
            <a:chExt cx="1066784" cy="2555972"/>
          </a:xfrm>
        </p:grpSpPr>
        <p:sp>
          <p:nvSpPr>
            <p:cNvPr id="11" name="TextBox 10"/>
            <p:cNvSpPr txBox="1"/>
            <p:nvPr/>
          </p:nvSpPr>
          <p:spPr>
            <a:xfrm>
              <a:off x="3367096" y="661790"/>
              <a:ext cx="889974" cy="5232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odor</a:t>
              </a:r>
            </a:p>
          </p:txBody>
        </p:sp>
        <p:cxnSp>
          <p:nvCxnSpPr>
            <p:cNvPr id="78" name="Straight Arrow Connector 77"/>
            <p:cNvCxnSpPr>
              <a:endCxn id="11" idx="2"/>
            </p:cNvCxnSpPr>
            <p:nvPr/>
          </p:nvCxnSpPr>
          <p:spPr>
            <a:xfrm flipH="1" flipV="1">
              <a:off x="3812083" y="1185030"/>
              <a:ext cx="266202" cy="67695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>
              <a:off x="4184646" y="2269988"/>
              <a:ext cx="249234" cy="94777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>
            <a:grpSpLocks/>
          </p:cNvGrpSpPr>
          <p:nvPr/>
        </p:nvGrpSpPr>
        <p:grpSpPr bwMode="auto">
          <a:xfrm>
            <a:off x="1997075" y="3151188"/>
            <a:ext cx="2514600" cy="3165387"/>
            <a:chOff x="1930214" y="3151564"/>
            <a:chExt cx="2514467" cy="3164855"/>
          </a:xfrm>
        </p:grpSpPr>
        <p:sp>
          <p:nvSpPr>
            <p:cNvPr id="28" name="TextBox 27"/>
            <p:cNvSpPr txBox="1"/>
            <p:nvPr/>
          </p:nvSpPr>
          <p:spPr>
            <a:xfrm>
              <a:off x="1930214" y="5793287"/>
              <a:ext cx="2064752" cy="5231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boiling point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>
              <a:off x="3004895" y="4607056"/>
              <a:ext cx="698463" cy="133645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H="1">
              <a:off x="3854162" y="3151564"/>
              <a:ext cx="590519" cy="1107889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>
            <a:grpSpLocks/>
          </p:cNvGrpSpPr>
          <p:nvPr/>
        </p:nvGrpSpPr>
        <p:grpSpPr bwMode="auto">
          <a:xfrm>
            <a:off x="4130673" y="3206750"/>
            <a:ext cx="1276311" cy="2508367"/>
            <a:chOff x="4063583" y="3206187"/>
            <a:chExt cx="1276694" cy="2508930"/>
          </a:xfrm>
        </p:grpSpPr>
        <p:sp>
          <p:nvSpPr>
            <p:cNvPr id="24" name="TextBox 23"/>
            <p:cNvSpPr txBox="1"/>
            <p:nvPr/>
          </p:nvSpPr>
          <p:spPr>
            <a:xfrm>
              <a:off x="4063583" y="5191780"/>
              <a:ext cx="1276694" cy="5233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density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4641606" y="4595562"/>
              <a:ext cx="130214" cy="776461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4409762" y="3206187"/>
              <a:ext cx="187381" cy="1052749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2" name="Group 3071"/>
          <p:cNvGrpSpPr>
            <a:grpSpLocks/>
          </p:cNvGrpSpPr>
          <p:nvPr/>
        </p:nvGrpSpPr>
        <p:grpSpPr bwMode="auto">
          <a:xfrm>
            <a:off x="4476750" y="3151188"/>
            <a:ext cx="4028847" cy="3238510"/>
            <a:chOff x="4409954" y="3151564"/>
            <a:chExt cx="4027926" cy="3238976"/>
          </a:xfrm>
        </p:grpSpPr>
        <p:sp>
          <p:nvSpPr>
            <p:cNvPr id="27" name="TextBox 26"/>
            <p:cNvSpPr txBox="1"/>
            <p:nvPr/>
          </p:nvSpPr>
          <p:spPr>
            <a:xfrm>
              <a:off x="4979711" y="5867245"/>
              <a:ext cx="3458169" cy="52329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CA" sz="2800" dirty="0">
                  <a:solidFill>
                    <a:srgbClr val="0000FF"/>
                  </a:solidFill>
                </a:rPr>
                <a:t>electrical conductivity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5186065" y="4594809"/>
              <a:ext cx="777697" cy="1349569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4409954" y="3151564"/>
              <a:ext cx="625332" cy="111934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3389109" y="2717559"/>
            <a:ext cx="2188371" cy="107721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3200" b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PROPERTIES OF MATTER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08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80">
        <p:fade/>
      </p:transition>
    </mc:Choice>
    <mc:Fallback xmlns="">
      <p:transition spd="med" advTm="13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with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withGroup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withGroup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2" grpId="0" animBg="1"/>
      <p:bldP spid="2" grpId="1" animBg="1"/>
      <p:bldP spid="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19600" y="2087880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/>
              <a:t>                                         and </a:t>
            </a:r>
          </a:p>
          <a:p>
            <a:pPr eaLnBrk="1" hangingPunct="1"/>
            <a:r>
              <a:rPr lang="en-US" dirty="0"/>
              <a:t>    </a:t>
            </a:r>
            <a:r>
              <a:rPr lang="en-US" b="0" dirty="0"/>
              <a:t>_________________</a:t>
            </a:r>
          </a:p>
          <a:p>
            <a:pPr eaLnBrk="1" hangingPunct="1"/>
            <a:r>
              <a:rPr lang="en-US" dirty="0"/>
              <a:t>    </a:t>
            </a:r>
            <a:r>
              <a:rPr lang="en-US" b="0" dirty="0"/>
              <a:t>______</a:t>
            </a:r>
            <a:r>
              <a:rPr lang="en-US" dirty="0"/>
              <a:t>  as a result. </a:t>
            </a:r>
            <a:endParaRPr lang="en-US" b="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6206" y="-196035"/>
            <a:ext cx="8801100" cy="914400"/>
          </a:xfrm>
        </p:spPr>
        <p:txBody>
          <a:bodyPr/>
          <a:lstStyle/>
          <a:p>
            <a:pPr algn="l" eaLnBrk="1" hangingPunct="1"/>
            <a:r>
              <a:rPr lang="en-US" sz="3200" b="1" u="sng" dirty="0">
                <a:solidFill>
                  <a:schemeClr val="tx1"/>
                </a:solidFill>
                <a:latin typeface="Calibri" pitchFamily="34" charset="0"/>
              </a:rPr>
              <a:t>PHYSICAL PROPERTIES VS. CHEMICAL PROPERTIES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04799" y="673100"/>
            <a:ext cx="312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800" u="sng" dirty="0">
                <a:solidFill>
                  <a:srgbClr val="0000FF"/>
                </a:solidFill>
              </a:rPr>
              <a:t>Physical Property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304800" y="1358900"/>
            <a:ext cx="4038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 A property of a substance </a:t>
            </a:r>
          </a:p>
          <a:p>
            <a:pPr eaLnBrk="1" hangingPunct="1"/>
            <a:r>
              <a:rPr lang="en-US" dirty="0"/>
              <a:t>    that can be observed or </a:t>
            </a:r>
          </a:p>
          <a:p>
            <a:pPr eaLnBrk="1" hangingPunct="1"/>
            <a:r>
              <a:rPr lang="en-US" dirty="0"/>
              <a:t>    measured </a:t>
            </a:r>
            <a:r>
              <a:rPr lang="en-US" b="0" dirty="0"/>
              <a:t>______________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/>
              <a:t>    the chemical identity of the </a:t>
            </a:r>
          </a:p>
          <a:p>
            <a:pPr eaLnBrk="1" hangingPunct="1"/>
            <a:r>
              <a:rPr lang="en-US" dirty="0"/>
              <a:t>    substance. </a:t>
            </a:r>
            <a:endParaRPr lang="en-US" b="0" dirty="0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419600" y="673100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800" u="sng" dirty="0">
                <a:solidFill>
                  <a:srgbClr val="0000FF"/>
                </a:solidFill>
              </a:rPr>
              <a:t>Chemical Property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4419600" y="1358900"/>
            <a:ext cx="411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 A property of a substance </a:t>
            </a:r>
          </a:p>
          <a:p>
            <a:pPr eaLnBrk="1" hangingPunct="1"/>
            <a:r>
              <a:rPr lang="en-US" dirty="0"/>
              <a:t>    that describes </a:t>
            </a:r>
            <a:r>
              <a:rPr lang="en-US" b="0" dirty="0"/>
              <a:t>___________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/>
              <a:t>    to other substances</a:t>
            </a:r>
            <a:endParaRPr lang="en-US" b="0" dirty="0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09936" y="3810000"/>
            <a:ext cx="79768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Which properties can you detect with only your senses?</a:t>
            </a:r>
            <a:endParaRPr lang="en-CA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grpSp>
        <p:nvGrpSpPr>
          <p:cNvPr id="42013" name="Group 29"/>
          <p:cNvGrpSpPr>
            <a:grpSpLocks/>
          </p:cNvGrpSpPr>
          <p:nvPr/>
        </p:nvGrpSpPr>
        <p:grpSpPr bwMode="auto">
          <a:xfrm>
            <a:off x="1323975" y="4495800"/>
            <a:ext cx="6353175" cy="762000"/>
            <a:chOff x="834" y="2688"/>
            <a:chExt cx="4002" cy="480"/>
          </a:xfrm>
        </p:grpSpPr>
        <p:sp>
          <p:nvSpPr>
            <p:cNvPr id="4115" name="Line 13"/>
            <p:cNvSpPr>
              <a:spLocks noChangeShapeType="1"/>
            </p:cNvSpPr>
            <p:nvPr/>
          </p:nvSpPr>
          <p:spPr bwMode="auto">
            <a:xfrm>
              <a:off x="1227" y="2832"/>
              <a:ext cx="32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CA" dirty="0"/>
            </a:p>
          </p:txBody>
        </p:sp>
        <p:grpSp>
          <p:nvGrpSpPr>
            <p:cNvPr id="4116" name="Group 18"/>
            <p:cNvGrpSpPr>
              <a:grpSpLocks/>
            </p:cNvGrpSpPr>
            <p:nvPr/>
          </p:nvGrpSpPr>
          <p:grpSpPr bwMode="auto">
            <a:xfrm>
              <a:off x="1102" y="2976"/>
              <a:ext cx="3455" cy="192"/>
              <a:chOff x="1171" y="3024"/>
              <a:chExt cx="3455" cy="192"/>
            </a:xfrm>
          </p:grpSpPr>
          <p:sp>
            <p:nvSpPr>
              <p:cNvPr id="4121" name="Line 14"/>
              <p:cNvSpPr>
                <a:spLocks noChangeShapeType="1"/>
              </p:cNvSpPr>
              <p:nvPr/>
            </p:nvSpPr>
            <p:spPr bwMode="auto">
              <a:xfrm>
                <a:off x="1171" y="302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 dirty="0"/>
              </a:p>
            </p:txBody>
          </p:sp>
          <p:sp>
            <p:nvSpPr>
              <p:cNvPr id="4122" name="Line 15"/>
              <p:cNvSpPr>
                <a:spLocks noChangeShapeType="1"/>
              </p:cNvSpPr>
              <p:nvPr/>
            </p:nvSpPr>
            <p:spPr bwMode="auto">
              <a:xfrm>
                <a:off x="2334" y="302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 dirty="0"/>
              </a:p>
            </p:txBody>
          </p:sp>
          <p:sp>
            <p:nvSpPr>
              <p:cNvPr id="4123" name="Line 16"/>
              <p:cNvSpPr>
                <a:spLocks noChangeShapeType="1"/>
              </p:cNvSpPr>
              <p:nvPr/>
            </p:nvSpPr>
            <p:spPr bwMode="auto">
              <a:xfrm>
                <a:off x="3487" y="302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 dirty="0"/>
              </a:p>
            </p:txBody>
          </p:sp>
          <p:sp>
            <p:nvSpPr>
              <p:cNvPr id="4124" name="Line 17"/>
              <p:cNvSpPr>
                <a:spLocks noChangeShapeType="1"/>
              </p:cNvSpPr>
              <p:nvPr/>
            </p:nvSpPr>
            <p:spPr bwMode="auto">
              <a:xfrm>
                <a:off x="4626" y="302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 dirty="0"/>
              </a:p>
            </p:txBody>
          </p:sp>
        </p:grpSp>
        <p:sp>
          <p:nvSpPr>
            <p:cNvPr id="4117" name="Text Box 9"/>
            <p:cNvSpPr txBox="1">
              <a:spLocks noChangeArrowheads="1"/>
            </p:cNvSpPr>
            <p:nvPr/>
          </p:nvSpPr>
          <p:spPr bwMode="auto">
            <a:xfrm>
              <a:off x="834" y="2688"/>
              <a:ext cx="537" cy="306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dirty="0"/>
                <a:t>taste</a:t>
              </a:r>
              <a:endParaRPr lang="en-CA" dirty="0"/>
            </a:p>
          </p:txBody>
        </p:sp>
        <p:sp>
          <p:nvSpPr>
            <p:cNvPr id="4118" name="Text Box 10"/>
            <p:cNvSpPr txBox="1">
              <a:spLocks noChangeArrowheads="1"/>
            </p:cNvSpPr>
            <p:nvPr/>
          </p:nvSpPr>
          <p:spPr bwMode="auto">
            <a:xfrm>
              <a:off x="3159" y="2688"/>
              <a:ext cx="519" cy="306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dirty="0"/>
                <a:t>sight</a:t>
              </a:r>
              <a:endParaRPr lang="en-CA" dirty="0"/>
            </a:p>
          </p:txBody>
        </p:sp>
        <p:sp>
          <p:nvSpPr>
            <p:cNvPr id="4119" name="Text Box 11"/>
            <p:cNvSpPr txBox="1">
              <a:spLocks noChangeArrowheads="1"/>
            </p:cNvSpPr>
            <p:nvPr/>
          </p:nvSpPr>
          <p:spPr bwMode="auto">
            <a:xfrm>
              <a:off x="4278" y="2688"/>
              <a:ext cx="558" cy="306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dirty="0"/>
                <a:t>smell</a:t>
              </a:r>
              <a:endParaRPr lang="en-CA" dirty="0"/>
            </a:p>
          </p:txBody>
        </p:sp>
        <p:sp>
          <p:nvSpPr>
            <p:cNvPr id="4120" name="Text Box 12"/>
            <p:cNvSpPr txBox="1">
              <a:spLocks noChangeArrowheads="1"/>
            </p:cNvSpPr>
            <p:nvPr/>
          </p:nvSpPr>
          <p:spPr bwMode="auto">
            <a:xfrm>
              <a:off x="1970" y="2688"/>
              <a:ext cx="590" cy="306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dirty="0"/>
                <a:t>touch</a:t>
              </a:r>
              <a:endParaRPr lang="en-CA" dirty="0"/>
            </a:p>
          </p:txBody>
        </p:sp>
      </p:grp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1214438" y="5210175"/>
            <a:ext cx="104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taste</a:t>
            </a:r>
            <a:endParaRPr lang="en-CA" dirty="0"/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2897188" y="5210175"/>
            <a:ext cx="133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texture</a:t>
            </a:r>
            <a:endParaRPr lang="en-CA" dirty="0"/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2897188" y="5530850"/>
            <a:ext cx="1552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hardness</a:t>
            </a:r>
            <a:endParaRPr lang="en-CA" dirty="0"/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4691063" y="5210175"/>
            <a:ext cx="10493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color</a:t>
            </a:r>
            <a:endParaRPr lang="en-CA" dirty="0"/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4691063" y="5530850"/>
            <a:ext cx="119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clarity</a:t>
            </a:r>
            <a:endParaRPr lang="en-CA" dirty="0"/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4691063" y="5851525"/>
            <a:ext cx="133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texture</a:t>
            </a:r>
            <a:endParaRPr lang="en-CA" dirty="0"/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4691063" y="6172200"/>
            <a:ext cx="24325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luster/shininess</a:t>
            </a:r>
            <a:endParaRPr lang="en-CA" dirty="0"/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6643688" y="5210175"/>
            <a:ext cx="10112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/>
              <a:t> odor</a:t>
            </a:r>
            <a:endParaRPr lang="en-CA" dirty="0"/>
          </a:p>
        </p:txBody>
      </p:sp>
      <p:sp>
        <p:nvSpPr>
          <p:cNvPr id="42014" name="Text Box 30"/>
          <p:cNvSpPr txBox="1">
            <a:spLocks noChangeArrowheads="1"/>
          </p:cNvSpPr>
          <p:nvPr/>
        </p:nvSpPr>
        <p:spPr bwMode="auto">
          <a:xfrm>
            <a:off x="581025" y="3243263"/>
            <a:ext cx="33950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e.g. color, state of matter</a:t>
            </a:r>
            <a:endParaRPr lang="en-CA" dirty="0"/>
          </a:p>
        </p:txBody>
      </p:sp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4719638" y="3243263"/>
            <a:ext cx="2519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e.g. combustibility</a:t>
            </a:r>
            <a:endParaRPr lang="en-CA" dirty="0"/>
          </a:p>
        </p:txBody>
      </p:sp>
      <p:sp>
        <p:nvSpPr>
          <p:cNvPr id="30" name="Rectangle 29"/>
          <p:cNvSpPr/>
          <p:nvPr/>
        </p:nvSpPr>
        <p:spPr>
          <a:xfrm>
            <a:off x="1896789" y="2086772"/>
            <a:ext cx="2480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without changing 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4875" y="1717562"/>
            <a:ext cx="1836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how it reacts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64598" y="2454740"/>
            <a:ext cx="304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changes its chemical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identity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1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325">
        <p:fade/>
      </p:transition>
    </mc:Choice>
    <mc:Fallback xmlns="">
      <p:transition spd="med" advTm="15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74" grpId="0"/>
      <p:bldP spid="2053" grpId="0"/>
      <p:bldP spid="29" grpId="0"/>
      <p:bldP spid="2" grpId="0"/>
      <p:bldP spid="3" grpId="0"/>
      <p:bldP spid="41992" grpId="0"/>
      <p:bldP spid="42005" grpId="0"/>
      <p:bldP spid="42006" grpId="0"/>
      <p:bldP spid="42007" grpId="0"/>
      <p:bldP spid="42008" grpId="0"/>
      <p:bldP spid="42009" grpId="0"/>
      <p:bldP spid="42010" grpId="0"/>
      <p:bldP spid="42011" grpId="0"/>
      <p:bldP spid="42012" grpId="0"/>
      <p:bldP spid="42014" grpId="0"/>
      <p:bldP spid="42015" grpId="0"/>
      <p:bldP spid="30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1066800" y="3524250"/>
            <a:ext cx="74676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u="sng" dirty="0"/>
              <a:t>RECALL</a:t>
            </a:r>
            <a:r>
              <a:rPr lang="en-US" dirty="0"/>
              <a:t>:</a:t>
            </a:r>
            <a:r>
              <a:rPr lang="en-US" dirty="0">
                <a:solidFill>
                  <a:srgbClr val="0000FF"/>
                </a:solidFill>
              </a:rPr>
              <a:t>   A PHYSICAL PROPERTY </a:t>
            </a:r>
            <a:r>
              <a:rPr lang="en-US" dirty="0"/>
              <a:t>of a substance can be observed or measured </a:t>
            </a:r>
            <a:r>
              <a:rPr lang="en-US" b="0" dirty="0"/>
              <a:t>_______________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the chemical identity of the substance. </a:t>
            </a:r>
            <a:endParaRPr lang="en-US" b="0" dirty="0"/>
          </a:p>
        </p:txBody>
      </p:sp>
      <p:sp>
        <p:nvSpPr>
          <p:cNvPr id="2" name="Rectangle 1"/>
          <p:cNvSpPr/>
          <p:nvPr/>
        </p:nvSpPr>
        <p:spPr>
          <a:xfrm>
            <a:off x="3978115" y="3886635"/>
            <a:ext cx="2480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without changing 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7" y="1711390"/>
            <a:ext cx="8113106" cy="20176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30">
        <p:fade/>
      </p:transition>
    </mc:Choice>
    <mc:Fallback xmlns="">
      <p:transition spd="med" advTm="3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3"/>
          <p:cNvSpPr txBox="1">
            <a:spLocks noChangeArrowheads="1"/>
          </p:cNvSpPr>
          <p:nvPr/>
        </p:nvSpPr>
        <p:spPr bwMode="auto">
          <a:xfrm>
            <a:off x="914400" y="4572000"/>
            <a:ext cx="746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CA" dirty="0"/>
              <a:t>There are three states of matter.  Water in a lake is found in the </a:t>
            </a:r>
            <a:r>
              <a:rPr lang="en-CA" b="0" dirty="0"/>
              <a:t>_____________</a:t>
            </a:r>
            <a:r>
              <a:rPr lang="en-CA" dirty="0"/>
              <a:t> state, water in your ice cube tray is found in the </a:t>
            </a:r>
            <a:r>
              <a:rPr lang="en-CA" b="0" dirty="0"/>
              <a:t>_____________</a:t>
            </a:r>
            <a:r>
              <a:rPr lang="en-CA" dirty="0"/>
              <a:t> state, and water in steam is found in the </a:t>
            </a:r>
            <a:r>
              <a:rPr lang="en-CA" b="0" dirty="0"/>
              <a:t>_____________</a:t>
            </a:r>
            <a:r>
              <a:rPr lang="en-CA" dirty="0"/>
              <a:t> state.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854075"/>
            <a:ext cx="3276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State of Matter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2895600" y="911225"/>
            <a:ext cx="609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determines whether or not it is a </a:t>
            </a:r>
            <a:r>
              <a:rPr lang="en-US" b="0" dirty="0"/>
              <a:t>_____ </a:t>
            </a:r>
            <a:r>
              <a:rPr lang="en-US" dirty="0"/>
              <a:t>,</a:t>
            </a:r>
            <a:r>
              <a:rPr lang="en-US" b="0" dirty="0"/>
              <a:t> ____ </a:t>
            </a:r>
            <a:r>
              <a:rPr lang="en-US" dirty="0"/>
              <a:t>or</a:t>
            </a:r>
            <a:r>
              <a:rPr lang="en-US" b="0" dirty="0"/>
              <a:t> ___</a:t>
            </a:r>
            <a:r>
              <a:rPr lang="en-US" dirty="0"/>
              <a:t>.</a:t>
            </a:r>
          </a:p>
        </p:txBody>
      </p:sp>
      <p:sp>
        <p:nvSpPr>
          <p:cNvPr id="4103" name="Text Box 54"/>
          <p:cNvSpPr txBox="1">
            <a:spLocks noChangeArrowheads="1"/>
          </p:cNvSpPr>
          <p:nvPr/>
        </p:nvSpPr>
        <p:spPr bwMode="auto">
          <a:xfrm>
            <a:off x="2301875" y="4925378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liquid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4104" name="Text Box 55"/>
          <p:cNvSpPr txBox="1">
            <a:spLocks noChangeArrowheads="1"/>
          </p:cNvSpPr>
          <p:nvPr/>
        </p:nvSpPr>
        <p:spPr bwMode="auto">
          <a:xfrm>
            <a:off x="3179762" y="5299710"/>
            <a:ext cx="782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solid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4105" name="Text Box 56"/>
          <p:cNvSpPr txBox="1">
            <a:spLocks noChangeArrowheads="1"/>
          </p:cNvSpPr>
          <p:nvPr/>
        </p:nvSpPr>
        <p:spPr bwMode="auto">
          <a:xfrm>
            <a:off x="3265170" y="5669280"/>
            <a:ext cx="60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gas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4108" name="Picture 12" descr="soliqg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799"/>
            <a:ext cx="3810000" cy="1981201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1StatesOfMa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12048" r="4974" b="34167"/>
          <a:stretch>
            <a:fillRect/>
          </a:stretch>
        </p:blipFill>
        <p:spPr bwMode="auto">
          <a:xfrm>
            <a:off x="533400" y="2209800"/>
            <a:ext cx="4038600" cy="19812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4"/>
          <p:cNvSpPr txBox="1">
            <a:spLocks noChangeArrowheads="1"/>
          </p:cNvSpPr>
          <p:nvPr/>
        </p:nvSpPr>
        <p:spPr bwMode="auto">
          <a:xfrm>
            <a:off x="5632087" y="1260675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liquid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2" name="Text Box 55"/>
          <p:cNvSpPr txBox="1">
            <a:spLocks noChangeArrowheads="1"/>
          </p:cNvSpPr>
          <p:nvPr/>
        </p:nvSpPr>
        <p:spPr bwMode="auto">
          <a:xfrm>
            <a:off x="6600062" y="1260675"/>
            <a:ext cx="782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solid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3" name="Text Box 56"/>
          <p:cNvSpPr txBox="1">
            <a:spLocks noChangeArrowheads="1"/>
          </p:cNvSpPr>
          <p:nvPr/>
        </p:nvSpPr>
        <p:spPr bwMode="auto">
          <a:xfrm>
            <a:off x="7608425" y="1260675"/>
            <a:ext cx="601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gas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54">
        <p:fade/>
      </p:transition>
    </mc:Choice>
    <mc:Fallback xmlns="">
      <p:transition spd="med" advTm="10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2074" grpId="0"/>
      <p:bldP spid="4103" grpId="0"/>
      <p:bldP spid="4104" grpId="0"/>
      <p:bldP spid="4105" grpId="0"/>
      <p:bldP spid="11" grpId="0"/>
      <p:bldP spid="12" grpId="0"/>
      <p:bldP spid="13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4" y="1884553"/>
            <a:ext cx="2281377" cy="261124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1219200" y="4613910"/>
            <a:ext cx="708660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CA" dirty="0"/>
              <a:t>Sugar tastes </a:t>
            </a:r>
            <a:r>
              <a:rPr lang="en-CA" b="0" dirty="0"/>
              <a:t>_____________</a:t>
            </a:r>
            <a:r>
              <a:rPr lang="en-CA" dirty="0"/>
              <a:t> and lemons taste </a:t>
            </a:r>
            <a:r>
              <a:rPr lang="en-CA" b="0" dirty="0"/>
              <a:t>_____________</a:t>
            </a:r>
            <a:r>
              <a:rPr lang="en-CA" dirty="0"/>
              <a:t>.  Nothing in a chemistry lab should ever be </a:t>
            </a:r>
            <a:r>
              <a:rPr lang="en-CA" b="0" dirty="0"/>
              <a:t>_____________</a:t>
            </a:r>
            <a:r>
              <a:rPr lang="en-CA" dirty="0"/>
              <a:t>.  Even if one of the ingredients is a common food item, once it is used for a lab, it is considered potentially </a:t>
            </a:r>
            <a:r>
              <a:rPr lang="en-CA" b="0" dirty="0"/>
              <a:t>_____________</a:t>
            </a:r>
            <a:r>
              <a:rPr lang="en-CA" dirty="0"/>
              <a:t>.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854075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Taste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524000" y="914400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it affects the </a:t>
            </a:r>
            <a:r>
              <a:rPr lang="en-US" b="0" dirty="0"/>
              <a:t>_____________ </a:t>
            </a:r>
            <a:r>
              <a:rPr lang="en-US" dirty="0"/>
              <a:t>otherwise known as</a:t>
            </a:r>
            <a:r>
              <a:rPr lang="en-US" b="0" dirty="0"/>
              <a:t> _________</a:t>
            </a:r>
            <a:r>
              <a:rPr lang="en-US" dirty="0"/>
              <a:t>.</a:t>
            </a:r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2895600" y="5345430"/>
            <a:ext cx="98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tasted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21978" r="15738"/>
          <a:stretch/>
        </p:blipFill>
        <p:spPr bwMode="auto">
          <a:xfrm>
            <a:off x="5787668" y="1884553"/>
            <a:ext cx="2864407" cy="261124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472" y="1884553"/>
            <a:ext cx="2612060" cy="2611247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435600" y="6073140"/>
            <a:ext cx="195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contaminated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352800" y="4613910"/>
            <a:ext cx="9493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sweet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965960" y="4975860"/>
            <a:ext cx="747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sour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3421" y="1265889"/>
            <a:ext cx="2096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taste</a:t>
            </a:r>
            <a:r>
              <a:rPr lang="en-US" dirty="0">
                <a:solidFill>
                  <a:srgbClr val="EA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receptors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05600" y="1265889"/>
            <a:ext cx="1508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taste</a:t>
            </a:r>
            <a:r>
              <a:rPr lang="en-US" dirty="0">
                <a:solidFill>
                  <a:srgbClr val="EA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buds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12">
        <p:fade/>
      </p:transition>
    </mc:Choice>
    <mc:Fallback xmlns="">
      <p:transition spd="med" advTm="11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2074" grpId="0"/>
      <p:bldP spid="5125" grpId="0"/>
      <p:bldP spid="2" grpId="0"/>
      <p:bldP spid="11" grpId="0"/>
      <p:bldP spid="12" grpId="0"/>
      <p:bldP spid="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ChangeArrowheads="1"/>
          </p:cNvSpPr>
          <p:nvPr/>
        </p:nvSpPr>
        <p:spPr bwMode="auto">
          <a:xfrm>
            <a:off x="533400" y="4608513"/>
            <a:ext cx="83820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tabLst>
                <a:tab pos="457200" algn="r"/>
                <a:tab pos="2743200" algn="ctr"/>
                <a:tab pos="5486400" algn="r"/>
              </a:tabLst>
            </a:pPr>
            <a:r>
              <a:rPr lang="en-CA" dirty="0"/>
              <a:t>Old dirty gym socks smell </a:t>
            </a:r>
            <a:r>
              <a:rPr lang="en-CA" b="0" dirty="0"/>
              <a:t>_____________</a:t>
            </a:r>
            <a:r>
              <a:rPr lang="en-CA" dirty="0"/>
              <a:t> and roses smell </a:t>
            </a:r>
            <a:r>
              <a:rPr lang="en-CA" b="0" dirty="0"/>
              <a:t>_____________</a:t>
            </a:r>
            <a:r>
              <a:rPr lang="en-CA" dirty="0"/>
              <a:t>. Never </a:t>
            </a:r>
            <a:r>
              <a:rPr lang="en-CA" b="0" dirty="0"/>
              <a:t>_____________</a:t>
            </a:r>
            <a:r>
              <a:rPr lang="en-CA" dirty="0"/>
              <a:t> anything in a chemistry lab unless instructed to do so.  If smelling a substance, the </a:t>
            </a:r>
            <a:r>
              <a:rPr lang="en-CA" b="0" dirty="0"/>
              <a:t>_____________</a:t>
            </a:r>
            <a:r>
              <a:rPr lang="en-CA" dirty="0"/>
              <a:t> method should be used to sniff it.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81000" y="854075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u="sng" dirty="0">
                <a:solidFill>
                  <a:srgbClr val="0000FF"/>
                </a:solidFill>
              </a:rPr>
              <a:t>Odor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1703388" y="925513"/>
            <a:ext cx="7440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/>
              <a:t>The property of a substance that describes how it affects the </a:t>
            </a:r>
            <a:r>
              <a:rPr lang="en-US" b="0" dirty="0"/>
              <a:t>_______________________</a:t>
            </a:r>
            <a:r>
              <a:rPr lang="en-US" dirty="0"/>
              <a:t>.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4443412" y="4613910"/>
            <a:ext cx="66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bad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615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04" y="1927225"/>
            <a:ext cx="2154237" cy="25019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1085850" y="4987290"/>
            <a:ext cx="81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good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4095750" y="4987290"/>
            <a:ext cx="857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smell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697230" y="5715000"/>
            <a:ext cx="1824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hand-wa</a:t>
            </a:r>
            <a:r>
              <a:rPr lang="en-US" dirty="0">
                <a:solidFill>
                  <a:srgbClr val="EA00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ving</a:t>
            </a:r>
            <a:endParaRPr lang="en-CA" dirty="0">
              <a:solidFill>
                <a:srgbClr val="EA0000"/>
              </a:soli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717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" t="5000" r="52254" b="5222"/>
          <a:stretch>
            <a:fillRect/>
          </a:stretch>
        </p:blipFill>
        <p:spPr bwMode="auto">
          <a:xfrm>
            <a:off x="1143000" y="1920875"/>
            <a:ext cx="1400175" cy="25146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0270" y="1905000"/>
            <a:ext cx="2880502" cy="2514600"/>
          </a:xfrm>
          <a:prstGeom prst="rect">
            <a:avLst/>
          </a:prstGeom>
          <a:ln>
            <a:noFill/>
          </a:ln>
          <a:effectLst>
            <a:outerShdw blurRad="139700"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244525" y="1272610"/>
            <a:ext cx="35409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>olfactory (smell) receptors</a:t>
            </a:r>
            <a:endParaRPr lang="en-CA" dirty="0">
              <a:solidFill>
                <a:srgbClr val="FF0000"/>
              </a:solidFill>
              <a:effectLst>
                <a:outerShdw blurRad="38100" dist="254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65" y="-49041"/>
            <a:ext cx="44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PHYSICAL PROPERTIES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48">
        <p:fade/>
      </p:transition>
    </mc:Choice>
    <mc:Fallback xmlns="">
      <p:transition spd="med" advTm="12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2074" grpId="0"/>
      <p:bldP spid="6150" grpId="0"/>
      <p:bldP spid="6151" grpId="0"/>
      <p:bldP spid="6152" grpId="0"/>
      <p:bldP spid="6154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6|1.2|0.8|1.2|0.6|0.7|0.7|0.9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0.5|0.6|0.7|1.1|0.9|0.6|0.6|0.7|0.7|0.8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0.7|0.5|0.6|0.6|0.7|0.7|0.5|0.7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8|0.5|0.8|0.7|0.7|1|0.4|0.5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0.6|1.1|0.8|0.7|0.7|0.4|0.7|0.6|0.7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0.6|0.5|0.4|1|0.6|0.6|0.8|0.5|0.7|0.8|0.7|0.7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0.3|1.2|0.7|1|0.9|0.7|0.6|0.6|0.5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8|1|0.6|0.6|0.7|0.6|0.5|0.6|0.5|0.6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9|1.1|0.8|1.1|0.9|0.5|0.3|0.7|0.8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6|0.7|1.1|0.6|0.9|0.7|0.7|0.7|0.6|0.8|0.9|0.6|0.7|0.8|0.7|0.7|0.7|0.8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1|0.6|0.2|0.4|0.2|0.4|0.3|0.4|0.2|0.4|0.2|0.4|0.2|0.4|0.2|0.6|0.2|0.4|0.2|0.6|0.6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0.7|1|0.8|1|1.1|1.2|0.6|0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0.5|0.7|0.7|1.3|0.6|0.7|0.6|0.6|0.7|0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0.8|1|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0.5|0.8|0.7|0.8|0.8|0.8|0.7|0.6|0.7|0.7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0.7|1.1|1|0.8|1.2|0.9|0.8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5|0.3|0.8|0.7|0.7|0.6|0.3|0.8|0.8|1|0.5|0.8|0.7|0.6|0.6|0.5|0.3|0.6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7|0.5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0.8|0.7|0.3|0.5|1|0.7|0.6|0.5|0.7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|0.7|0.5|0.5|0.9|0.8|0.6|0.3|0.7|0.6|1.5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0.6|1|0.7|2.2|0.5|0.6|0.9|0.8|2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0.5|0.9|0.6|1|1.1|1.1|1|0.7|0.7|0.6|0.5|0.3|0.6|0.8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8|0.8|0.7|0.8|1|0.8|0.7|0.7|0.8|0.7|0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1620</Words>
  <Application>Microsoft Office PowerPoint</Application>
  <PresentationFormat>On-screen Show (4:3)</PresentationFormat>
  <Paragraphs>278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Book Antiqua</vt:lpstr>
      <vt:lpstr>Calibri</vt:lpstr>
      <vt:lpstr>Symbol</vt:lpstr>
      <vt:lpstr>Default Design</vt:lpstr>
      <vt:lpstr>Bellwork #2 – 02/14/18</vt:lpstr>
      <vt:lpstr>PowerPoint Presentation</vt:lpstr>
      <vt:lpstr>PowerPoint Presentation</vt:lpstr>
      <vt:lpstr>PowerPoint Presentation</vt:lpstr>
      <vt:lpstr>PHYSICAL PROPERTIES VS. CHEMICAL PROPERTIES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Exit Ticket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SNC1D1 – ECOSYSTEMS UNIT</dc:title>
  <dc:creator>user</dc:creator>
  <cp:lastModifiedBy>Megan Murphy</cp:lastModifiedBy>
  <cp:revision>236</cp:revision>
  <dcterms:created xsi:type="dcterms:W3CDTF">2011-05-11T14:59:49Z</dcterms:created>
  <dcterms:modified xsi:type="dcterms:W3CDTF">2018-02-14T16:57:55Z</dcterms:modified>
</cp:coreProperties>
</file>