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&amp;ehk=dkrobyGy" ContentType="image/gif"/>
  <Default Extension="rels" ContentType="application/vnd.openxmlformats-package.relationships+xml"/>
  <Default Extension="xml" ContentType="application/xml"/>
  <Default Extension="png&amp;ehk=el5OdupKQmziWiViDd0sNA&amp;r=0&amp;pid=OfficeInsert" ContentType="image/png"/>
  <Default Extension="jpg&amp;ehk=Jqff8E3oDzuCWEiUkRffqQ&amp;r=0&amp;pid=OfficeInsert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B3C06-78EC-4058-8174-FF08D9E02820}" type="doc">
      <dgm:prSet loTypeId="urn:microsoft.com/office/officeart/2008/layout/LinedList" loCatId="Inbox" qsTypeId="urn:microsoft.com/office/officeart/2005/8/quickstyle/simple1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DEF7BFFE-742D-4353-96B0-B238FA268A0D}">
      <dgm:prSet/>
      <dgm:spPr/>
      <dgm:t>
        <a:bodyPr/>
        <a:lstStyle/>
        <a:p>
          <a:r>
            <a:rPr lang="en-US" baseline="0"/>
            <a:t>Explain the difference between mass and weight. </a:t>
          </a:r>
          <a:endParaRPr lang="en-US"/>
        </a:p>
      </dgm:t>
    </dgm:pt>
    <dgm:pt modelId="{6B4AD8AD-CAEE-4711-85A4-6FB06963834F}" type="parTrans" cxnId="{FDFB7A9A-7130-4EE7-AD0F-5454331C20BF}">
      <dgm:prSet/>
      <dgm:spPr/>
      <dgm:t>
        <a:bodyPr/>
        <a:lstStyle/>
        <a:p>
          <a:endParaRPr lang="en-US"/>
        </a:p>
      </dgm:t>
    </dgm:pt>
    <dgm:pt modelId="{E20DE2E8-A266-464E-A4D5-FB6980B9F68F}" type="sibTrans" cxnId="{FDFB7A9A-7130-4EE7-AD0F-5454331C20BF}">
      <dgm:prSet/>
      <dgm:spPr/>
      <dgm:t>
        <a:bodyPr/>
        <a:lstStyle/>
        <a:p>
          <a:endParaRPr lang="en-US"/>
        </a:p>
      </dgm:t>
    </dgm:pt>
    <dgm:pt modelId="{70CD5F9E-F8BE-4B36-816E-4F4991AC3DBD}">
      <dgm:prSet/>
      <dgm:spPr/>
      <dgm:t>
        <a:bodyPr/>
        <a:lstStyle/>
        <a:p>
          <a:r>
            <a:rPr lang="en-US" baseline="0"/>
            <a:t>Identify SI units of mass, distance (length), volume, temperature, and time.</a:t>
          </a:r>
          <a:endParaRPr lang="en-US"/>
        </a:p>
      </dgm:t>
    </dgm:pt>
    <dgm:pt modelId="{71096C7B-7650-4B81-8F10-24ADB0BABEAD}" type="parTrans" cxnId="{180286D4-11C4-4486-80E7-7518C8CE224D}">
      <dgm:prSet/>
      <dgm:spPr/>
      <dgm:t>
        <a:bodyPr/>
        <a:lstStyle/>
        <a:p>
          <a:endParaRPr lang="en-US"/>
        </a:p>
      </dgm:t>
    </dgm:pt>
    <dgm:pt modelId="{313765FA-63A0-40C0-BE75-C7CAE2498B1F}" type="sibTrans" cxnId="{180286D4-11C4-4486-80E7-7518C8CE224D}">
      <dgm:prSet/>
      <dgm:spPr/>
      <dgm:t>
        <a:bodyPr/>
        <a:lstStyle/>
        <a:p>
          <a:endParaRPr lang="en-US"/>
        </a:p>
      </dgm:t>
    </dgm:pt>
    <dgm:pt modelId="{A57B8E4A-0245-4B54-80BF-54D1684186E4}">
      <dgm:prSet/>
      <dgm:spPr/>
      <dgm:t>
        <a:bodyPr/>
        <a:lstStyle/>
        <a:p>
          <a:r>
            <a:rPr lang="en-US" baseline="0"/>
            <a:t>Define derived unit. </a:t>
          </a:r>
          <a:endParaRPr lang="en-US"/>
        </a:p>
      </dgm:t>
    </dgm:pt>
    <dgm:pt modelId="{DA1118EA-C128-4B0A-9409-2506881385D9}" type="parTrans" cxnId="{888DF879-C0E4-4ADA-9661-0B2964ABD3DA}">
      <dgm:prSet/>
      <dgm:spPr/>
      <dgm:t>
        <a:bodyPr/>
        <a:lstStyle/>
        <a:p>
          <a:endParaRPr lang="en-US"/>
        </a:p>
      </dgm:t>
    </dgm:pt>
    <dgm:pt modelId="{8A793CA0-DE04-4329-B7BF-EF2162783167}" type="sibTrans" cxnId="{888DF879-C0E4-4ADA-9661-0B2964ABD3DA}">
      <dgm:prSet/>
      <dgm:spPr/>
      <dgm:t>
        <a:bodyPr/>
        <a:lstStyle/>
        <a:p>
          <a:endParaRPr lang="en-US"/>
        </a:p>
      </dgm:t>
    </dgm:pt>
    <dgm:pt modelId="{721075F1-3907-4446-A9FF-EDC9F097D5F2}">
      <dgm:prSet/>
      <dgm:spPr/>
      <dgm:t>
        <a:bodyPr/>
        <a:lstStyle/>
        <a:p>
          <a:r>
            <a:rPr lang="en-US" baseline="0"/>
            <a:t>Describe absolute zero. </a:t>
          </a:r>
          <a:endParaRPr lang="en-US"/>
        </a:p>
      </dgm:t>
    </dgm:pt>
    <dgm:pt modelId="{6AADF2CE-C0BB-4FEA-9D28-6A35DB55551C}" type="parTrans" cxnId="{927805AB-FD7D-45D0-B2F5-986078F585F4}">
      <dgm:prSet/>
      <dgm:spPr/>
      <dgm:t>
        <a:bodyPr/>
        <a:lstStyle/>
        <a:p>
          <a:endParaRPr lang="en-US"/>
        </a:p>
      </dgm:t>
    </dgm:pt>
    <dgm:pt modelId="{836A568B-7216-45CE-AEC0-0870157B892D}" type="sibTrans" cxnId="{927805AB-FD7D-45D0-B2F5-986078F585F4}">
      <dgm:prSet/>
      <dgm:spPr/>
      <dgm:t>
        <a:bodyPr/>
        <a:lstStyle/>
        <a:p>
          <a:endParaRPr lang="en-US"/>
        </a:p>
      </dgm:t>
    </dgm:pt>
    <dgm:pt modelId="{012EA170-AF07-4935-919E-E399187D7336}" type="pres">
      <dgm:prSet presAssocID="{AC6B3C06-78EC-4058-8174-FF08D9E02820}" presName="vert0" presStyleCnt="0">
        <dgm:presLayoutVars>
          <dgm:dir/>
          <dgm:animOne val="branch"/>
          <dgm:animLvl val="lvl"/>
        </dgm:presLayoutVars>
      </dgm:prSet>
      <dgm:spPr/>
    </dgm:pt>
    <dgm:pt modelId="{54A27CD6-3B1A-47A1-B589-7563DAECB264}" type="pres">
      <dgm:prSet presAssocID="{DEF7BFFE-742D-4353-96B0-B238FA268A0D}" presName="thickLine" presStyleLbl="alignNode1" presStyleIdx="0" presStyleCnt="4"/>
      <dgm:spPr/>
    </dgm:pt>
    <dgm:pt modelId="{2FAE29AA-FFB0-46AC-B1A6-654BCC2825E2}" type="pres">
      <dgm:prSet presAssocID="{DEF7BFFE-742D-4353-96B0-B238FA268A0D}" presName="horz1" presStyleCnt="0"/>
      <dgm:spPr/>
    </dgm:pt>
    <dgm:pt modelId="{391A4654-9890-4D89-8CA1-191272670CE3}" type="pres">
      <dgm:prSet presAssocID="{DEF7BFFE-742D-4353-96B0-B238FA268A0D}" presName="tx1" presStyleLbl="revTx" presStyleIdx="0" presStyleCnt="4"/>
      <dgm:spPr/>
    </dgm:pt>
    <dgm:pt modelId="{54149343-03D1-4426-A1A5-D9D2C6CF6500}" type="pres">
      <dgm:prSet presAssocID="{DEF7BFFE-742D-4353-96B0-B238FA268A0D}" presName="vert1" presStyleCnt="0"/>
      <dgm:spPr/>
    </dgm:pt>
    <dgm:pt modelId="{DD041447-C1D2-4BAA-8355-8B1A206FF649}" type="pres">
      <dgm:prSet presAssocID="{70CD5F9E-F8BE-4B36-816E-4F4991AC3DBD}" presName="thickLine" presStyleLbl="alignNode1" presStyleIdx="1" presStyleCnt="4"/>
      <dgm:spPr/>
    </dgm:pt>
    <dgm:pt modelId="{5B8B93DC-6F14-4123-8E80-AA4B768D910B}" type="pres">
      <dgm:prSet presAssocID="{70CD5F9E-F8BE-4B36-816E-4F4991AC3DBD}" presName="horz1" presStyleCnt="0"/>
      <dgm:spPr/>
    </dgm:pt>
    <dgm:pt modelId="{F98EB3E5-683C-4884-89DA-839D107A3DA2}" type="pres">
      <dgm:prSet presAssocID="{70CD5F9E-F8BE-4B36-816E-4F4991AC3DBD}" presName="tx1" presStyleLbl="revTx" presStyleIdx="1" presStyleCnt="4"/>
      <dgm:spPr/>
    </dgm:pt>
    <dgm:pt modelId="{B1B4841C-3473-4B6C-B5BF-10DD5A4EA9C9}" type="pres">
      <dgm:prSet presAssocID="{70CD5F9E-F8BE-4B36-816E-4F4991AC3DBD}" presName="vert1" presStyleCnt="0"/>
      <dgm:spPr/>
    </dgm:pt>
    <dgm:pt modelId="{9B0CF512-3B4A-49FA-9DEA-36BCD18670FE}" type="pres">
      <dgm:prSet presAssocID="{A57B8E4A-0245-4B54-80BF-54D1684186E4}" presName="thickLine" presStyleLbl="alignNode1" presStyleIdx="2" presStyleCnt="4"/>
      <dgm:spPr/>
    </dgm:pt>
    <dgm:pt modelId="{23BB0557-B15D-41F2-AF89-E8F09D71371A}" type="pres">
      <dgm:prSet presAssocID="{A57B8E4A-0245-4B54-80BF-54D1684186E4}" presName="horz1" presStyleCnt="0"/>
      <dgm:spPr/>
    </dgm:pt>
    <dgm:pt modelId="{82F8375B-DC9B-45F7-B69C-8823517904D1}" type="pres">
      <dgm:prSet presAssocID="{A57B8E4A-0245-4B54-80BF-54D1684186E4}" presName="tx1" presStyleLbl="revTx" presStyleIdx="2" presStyleCnt="4"/>
      <dgm:spPr/>
    </dgm:pt>
    <dgm:pt modelId="{331B605C-AB4F-46AA-A652-7ACDE46D6231}" type="pres">
      <dgm:prSet presAssocID="{A57B8E4A-0245-4B54-80BF-54D1684186E4}" presName="vert1" presStyleCnt="0"/>
      <dgm:spPr/>
    </dgm:pt>
    <dgm:pt modelId="{4A0DB3AE-474A-4D07-9D21-2F594338B86E}" type="pres">
      <dgm:prSet presAssocID="{721075F1-3907-4446-A9FF-EDC9F097D5F2}" presName="thickLine" presStyleLbl="alignNode1" presStyleIdx="3" presStyleCnt="4"/>
      <dgm:spPr/>
    </dgm:pt>
    <dgm:pt modelId="{3ECC2F1B-E13E-4BE1-ADA3-CB8CE3A961B5}" type="pres">
      <dgm:prSet presAssocID="{721075F1-3907-4446-A9FF-EDC9F097D5F2}" presName="horz1" presStyleCnt="0"/>
      <dgm:spPr/>
    </dgm:pt>
    <dgm:pt modelId="{F60ED25E-BE1D-4A81-BFDB-650005D69816}" type="pres">
      <dgm:prSet presAssocID="{721075F1-3907-4446-A9FF-EDC9F097D5F2}" presName="tx1" presStyleLbl="revTx" presStyleIdx="3" presStyleCnt="4"/>
      <dgm:spPr/>
    </dgm:pt>
    <dgm:pt modelId="{221A6F39-34F5-4218-BBF6-F87796A92FE6}" type="pres">
      <dgm:prSet presAssocID="{721075F1-3907-4446-A9FF-EDC9F097D5F2}" presName="vert1" presStyleCnt="0"/>
      <dgm:spPr/>
    </dgm:pt>
  </dgm:ptLst>
  <dgm:cxnLst>
    <dgm:cxn modelId="{B9AF5516-90F1-44F4-A9C4-764BCF158890}" type="presOf" srcId="{AC6B3C06-78EC-4058-8174-FF08D9E02820}" destId="{012EA170-AF07-4935-919E-E399187D7336}" srcOrd="0" destOrd="0" presId="urn:microsoft.com/office/officeart/2008/layout/LinedList"/>
    <dgm:cxn modelId="{506EE962-E3D8-47EE-ABF2-E442CB001657}" type="presOf" srcId="{DEF7BFFE-742D-4353-96B0-B238FA268A0D}" destId="{391A4654-9890-4D89-8CA1-191272670CE3}" srcOrd="0" destOrd="0" presId="urn:microsoft.com/office/officeart/2008/layout/LinedList"/>
    <dgm:cxn modelId="{842C3C57-C59D-46A9-A5EC-52DA5A1AC490}" type="presOf" srcId="{A57B8E4A-0245-4B54-80BF-54D1684186E4}" destId="{82F8375B-DC9B-45F7-B69C-8823517904D1}" srcOrd="0" destOrd="0" presId="urn:microsoft.com/office/officeart/2008/layout/LinedList"/>
    <dgm:cxn modelId="{888DF879-C0E4-4ADA-9661-0B2964ABD3DA}" srcId="{AC6B3C06-78EC-4058-8174-FF08D9E02820}" destId="{A57B8E4A-0245-4B54-80BF-54D1684186E4}" srcOrd="2" destOrd="0" parTransId="{DA1118EA-C128-4B0A-9409-2506881385D9}" sibTransId="{8A793CA0-DE04-4329-B7BF-EF2162783167}"/>
    <dgm:cxn modelId="{FDFB7A9A-7130-4EE7-AD0F-5454331C20BF}" srcId="{AC6B3C06-78EC-4058-8174-FF08D9E02820}" destId="{DEF7BFFE-742D-4353-96B0-B238FA268A0D}" srcOrd="0" destOrd="0" parTransId="{6B4AD8AD-CAEE-4711-85A4-6FB06963834F}" sibTransId="{E20DE2E8-A266-464E-A4D5-FB6980B9F68F}"/>
    <dgm:cxn modelId="{927805AB-FD7D-45D0-B2F5-986078F585F4}" srcId="{AC6B3C06-78EC-4058-8174-FF08D9E02820}" destId="{721075F1-3907-4446-A9FF-EDC9F097D5F2}" srcOrd="3" destOrd="0" parTransId="{6AADF2CE-C0BB-4FEA-9D28-6A35DB55551C}" sibTransId="{836A568B-7216-45CE-AEC0-0870157B892D}"/>
    <dgm:cxn modelId="{A19473B5-612C-470B-9AC0-77542B4BB81F}" type="presOf" srcId="{70CD5F9E-F8BE-4B36-816E-4F4991AC3DBD}" destId="{F98EB3E5-683C-4884-89DA-839D107A3DA2}" srcOrd="0" destOrd="0" presId="urn:microsoft.com/office/officeart/2008/layout/LinedList"/>
    <dgm:cxn modelId="{180286D4-11C4-4486-80E7-7518C8CE224D}" srcId="{AC6B3C06-78EC-4058-8174-FF08D9E02820}" destId="{70CD5F9E-F8BE-4B36-816E-4F4991AC3DBD}" srcOrd="1" destOrd="0" parTransId="{71096C7B-7650-4B81-8F10-24ADB0BABEAD}" sibTransId="{313765FA-63A0-40C0-BE75-C7CAE2498B1F}"/>
    <dgm:cxn modelId="{9CA36DF4-F72E-42EE-ADF8-100C205421A9}" type="presOf" srcId="{721075F1-3907-4446-A9FF-EDC9F097D5F2}" destId="{F60ED25E-BE1D-4A81-BFDB-650005D69816}" srcOrd="0" destOrd="0" presId="urn:microsoft.com/office/officeart/2008/layout/LinedList"/>
    <dgm:cxn modelId="{67087243-DC4E-4210-B83F-C6852498BEFF}" type="presParOf" srcId="{012EA170-AF07-4935-919E-E399187D7336}" destId="{54A27CD6-3B1A-47A1-B589-7563DAECB264}" srcOrd="0" destOrd="0" presId="urn:microsoft.com/office/officeart/2008/layout/LinedList"/>
    <dgm:cxn modelId="{AB268880-2F4D-4CF0-BC57-527924354141}" type="presParOf" srcId="{012EA170-AF07-4935-919E-E399187D7336}" destId="{2FAE29AA-FFB0-46AC-B1A6-654BCC2825E2}" srcOrd="1" destOrd="0" presId="urn:microsoft.com/office/officeart/2008/layout/LinedList"/>
    <dgm:cxn modelId="{DCFB5B33-06EE-458C-940B-08ADD04523D1}" type="presParOf" srcId="{2FAE29AA-FFB0-46AC-B1A6-654BCC2825E2}" destId="{391A4654-9890-4D89-8CA1-191272670CE3}" srcOrd="0" destOrd="0" presId="urn:microsoft.com/office/officeart/2008/layout/LinedList"/>
    <dgm:cxn modelId="{DD1152FD-1F5B-46BF-ACBD-6B025A31B406}" type="presParOf" srcId="{2FAE29AA-FFB0-46AC-B1A6-654BCC2825E2}" destId="{54149343-03D1-4426-A1A5-D9D2C6CF6500}" srcOrd="1" destOrd="0" presId="urn:microsoft.com/office/officeart/2008/layout/LinedList"/>
    <dgm:cxn modelId="{AB616CCE-F4D4-4FC2-82BA-8DFD9C43AB8A}" type="presParOf" srcId="{012EA170-AF07-4935-919E-E399187D7336}" destId="{DD041447-C1D2-4BAA-8355-8B1A206FF649}" srcOrd="2" destOrd="0" presId="urn:microsoft.com/office/officeart/2008/layout/LinedList"/>
    <dgm:cxn modelId="{1C38E1CB-A649-471F-B5C9-FE24DFB088EB}" type="presParOf" srcId="{012EA170-AF07-4935-919E-E399187D7336}" destId="{5B8B93DC-6F14-4123-8E80-AA4B768D910B}" srcOrd="3" destOrd="0" presId="urn:microsoft.com/office/officeart/2008/layout/LinedList"/>
    <dgm:cxn modelId="{76D90665-F03B-4B4D-BCB4-005E1E81D12E}" type="presParOf" srcId="{5B8B93DC-6F14-4123-8E80-AA4B768D910B}" destId="{F98EB3E5-683C-4884-89DA-839D107A3DA2}" srcOrd="0" destOrd="0" presId="urn:microsoft.com/office/officeart/2008/layout/LinedList"/>
    <dgm:cxn modelId="{E5049CC7-D1CB-4994-8E3C-3BB04949B22B}" type="presParOf" srcId="{5B8B93DC-6F14-4123-8E80-AA4B768D910B}" destId="{B1B4841C-3473-4B6C-B5BF-10DD5A4EA9C9}" srcOrd="1" destOrd="0" presId="urn:microsoft.com/office/officeart/2008/layout/LinedList"/>
    <dgm:cxn modelId="{8328D955-1111-4257-81B5-FDD130B19953}" type="presParOf" srcId="{012EA170-AF07-4935-919E-E399187D7336}" destId="{9B0CF512-3B4A-49FA-9DEA-36BCD18670FE}" srcOrd="4" destOrd="0" presId="urn:microsoft.com/office/officeart/2008/layout/LinedList"/>
    <dgm:cxn modelId="{1B74CD83-759F-4263-ABA9-327F01A741FE}" type="presParOf" srcId="{012EA170-AF07-4935-919E-E399187D7336}" destId="{23BB0557-B15D-41F2-AF89-E8F09D71371A}" srcOrd="5" destOrd="0" presId="urn:microsoft.com/office/officeart/2008/layout/LinedList"/>
    <dgm:cxn modelId="{38A24A9D-5079-4A09-8E9E-35BB76286360}" type="presParOf" srcId="{23BB0557-B15D-41F2-AF89-E8F09D71371A}" destId="{82F8375B-DC9B-45F7-B69C-8823517904D1}" srcOrd="0" destOrd="0" presId="urn:microsoft.com/office/officeart/2008/layout/LinedList"/>
    <dgm:cxn modelId="{28BF649F-A7CA-4B87-91D8-510DB278CF2B}" type="presParOf" srcId="{23BB0557-B15D-41F2-AF89-E8F09D71371A}" destId="{331B605C-AB4F-46AA-A652-7ACDE46D6231}" srcOrd="1" destOrd="0" presId="urn:microsoft.com/office/officeart/2008/layout/LinedList"/>
    <dgm:cxn modelId="{478A0934-6752-46D4-981C-B6B2A9B9E4A9}" type="presParOf" srcId="{012EA170-AF07-4935-919E-E399187D7336}" destId="{4A0DB3AE-474A-4D07-9D21-2F594338B86E}" srcOrd="6" destOrd="0" presId="urn:microsoft.com/office/officeart/2008/layout/LinedList"/>
    <dgm:cxn modelId="{998298F2-3D41-4F63-A4F2-B2CC3C4E890A}" type="presParOf" srcId="{012EA170-AF07-4935-919E-E399187D7336}" destId="{3ECC2F1B-E13E-4BE1-ADA3-CB8CE3A961B5}" srcOrd="7" destOrd="0" presId="urn:microsoft.com/office/officeart/2008/layout/LinedList"/>
    <dgm:cxn modelId="{D0BECA01-9A34-4DA9-9289-70A2C279D576}" type="presParOf" srcId="{3ECC2F1B-E13E-4BE1-ADA3-CB8CE3A961B5}" destId="{F60ED25E-BE1D-4A81-BFDB-650005D69816}" srcOrd="0" destOrd="0" presId="urn:microsoft.com/office/officeart/2008/layout/LinedList"/>
    <dgm:cxn modelId="{45D06E14-46E8-4008-AA20-2E8C73D4025E}" type="presParOf" srcId="{3ECC2F1B-E13E-4BE1-ADA3-CB8CE3A961B5}" destId="{221A6F39-34F5-4218-BBF6-F87796A92F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27CD6-3B1A-47A1-B589-7563DAECB264}">
      <dsp:nvSpPr>
        <dsp:cNvPr id="0" name=""/>
        <dsp:cNvSpPr/>
      </dsp:nvSpPr>
      <dsp:spPr>
        <a:xfrm>
          <a:off x="0" y="0"/>
          <a:ext cx="5990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A4654-9890-4D89-8CA1-191272670CE3}">
      <dsp:nvSpPr>
        <dsp:cNvPr id="0" name=""/>
        <dsp:cNvSpPr/>
      </dsp:nvSpPr>
      <dsp:spPr>
        <a:xfrm>
          <a:off x="0" y="0"/>
          <a:ext cx="5990135" cy="131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Explain the difference between mass and weight. </a:t>
          </a:r>
          <a:endParaRPr lang="en-US" sz="2600" kern="1200"/>
        </a:p>
      </dsp:txBody>
      <dsp:txXfrm>
        <a:off x="0" y="0"/>
        <a:ext cx="5990135" cy="1315513"/>
      </dsp:txXfrm>
    </dsp:sp>
    <dsp:sp modelId="{DD041447-C1D2-4BAA-8355-8B1A206FF649}">
      <dsp:nvSpPr>
        <dsp:cNvPr id="0" name=""/>
        <dsp:cNvSpPr/>
      </dsp:nvSpPr>
      <dsp:spPr>
        <a:xfrm>
          <a:off x="0" y="1315513"/>
          <a:ext cx="5990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EB3E5-683C-4884-89DA-839D107A3DA2}">
      <dsp:nvSpPr>
        <dsp:cNvPr id="0" name=""/>
        <dsp:cNvSpPr/>
      </dsp:nvSpPr>
      <dsp:spPr>
        <a:xfrm>
          <a:off x="0" y="1315513"/>
          <a:ext cx="5990135" cy="131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Identify SI units of mass, distance (length), volume, temperature, and time.</a:t>
          </a:r>
          <a:endParaRPr lang="en-US" sz="2600" kern="1200"/>
        </a:p>
      </dsp:txBody>
      <dsp:txXfrm>
        <a:off x="0" y="1315513"/>
        <a:ext cx="5990135" cy="1315513"/>
      </dsp:txXfrm>
    </dsp:sp>
    <dsp:sp modelId="{9B0CF512-3B4A-49FA-9DEA-36BCD18670FE}">
      <dsp:nvSpPr>
        <dsp:cNvPr id="0" name=""/>
        <dsp:cNvSpPr/>
      </dsp:nvSpPr>
      <dsp:spPr>
        <a:xfrm>
          <a:off x="0" y="2631026"/>
          <a:ext cx="5990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8375B-DC9B-45F7-B69C-8823517904D1}">
      <dsp:nvSpPr>
        <dsp:cNvPr id="0" name=""/>
        <dsp:cNvSpPr/>
      </dsp:nvSpPr>
      <dsp:spPr>
        <a:xfrm>
          <a:off x="0" y="2631026"/>
          <a:ext cx="5990135" cy="131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Define derived unit. </a:t>
          </a:r>
          <a:endParaRPr lang="en-US" sz="2600" kern="1200"/>
        </a:p>
      </dsp:txBody>
      <dsp:txXfrm>
        <a:off x="0" y="2631026"/>
        <a:ext cx="5990135" cy="1315513"/>
      </dsp:txXfrm>
    </dsp:sp>
    <dsp:sp modelId="{4A0DB3AE-474A-4D07-9D21-2F594338B86E}">
      <dsp:nvSpPr>
        <dsp:cNvPr id="0" name=""/>
        <dsp:cNvSpPr/>
      </dsp:nvSpPr>
      <dsp:spPr>
        <a:xfrm>
          <a:off x="0" y="3946540"/>
          <a:ext cx="59901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ED25E-BE1D-4A81-BFDB-650005D69816}">
      <dsp:nvSpPr>
        <dsp:cNvPr id="0" name=""/>
        <dsp:cNvSpPr/>
      </dsp:nvSpPr>
      <dsp:spPr>
        <a:xfrm>
          <a:off x="0" y="3946540"/>
          <a:ext cx="5990135" cy="131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baseline="0"/>
            <a:t>Describe absolute zero. </a:t>
          </a:r>
          <a:endParaRPr lang="en-US" sz="2600" kern="1200"/>
        </a:p>
      </dsp:txBody>
      <dsp:txXfrm>
        <a:off x="0" y="3946540"/>
        <a:ext cx="5990135" cy="1315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365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3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121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9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2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5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3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6ADAEA4-B4B7-419D-AFB4-FAF9504B3103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C71B532-B62F-4989-AF40-DE9AD9DED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6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mcevC55K3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ree-illustrations.gatag.net/2014/11/09/190000.html" TargetMode="External"/><Relationship Id="rId2" Type="http://schemas.openxmlformats.org/officeDocument/2006/relationships/image" Target="../media/image11.jpg&amp;ehk=Jqff8E3oDzuCWEiUkRffqQ&amp;r=0&amp;pid=OfficeInsert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easuring_tape_icon.svg" TargetMode="External"/><Relationship Id="rId2" Type="http://schemas.openxmlformats.org/officeDocument/2006/relationships/image" Target="../media/image1.png&amp;ehk=el5OdupKQmziWiViDd0sNA&amp;r=0&amp;pid=OfficeInsert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k-2IlJcaH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onment.gov.au/biodiversity/wildlife-trade/exotics/exotic-fish-trade" TargetMode="External"/><Relationship Id="rId2" Type="http://schemas.openxmlformats.org/officeDocument/2006/relationships/image" Target="../media/image7.gif&amp;ehk=dkrobyGy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6A6F-77E8-4DAC-8F72-53A4ECE4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#2 – 08/15/17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C0A87-B3F7-402C-9597-01C037A23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 sailboat is traveling north at 10 km/h, relative to the water. The water is flowing north at 5 km/h. What is the velocity of the boat relative to ground</a:t>
            </a:r>
            <a:r>
              <a:rPr lang="en-US" sz="3200"/>
              <a:t>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042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98" name="Picture 2" descr="Image result for liter vs cubic meter">
            <a:extLst>
              <a:ext uri="{FF2B5EF4-FFF2-40B4-BE49-F238E27FC236}">
                <a16:creationId xmlns:a16="http://schemas.microsoft.com/office/drawing/2014/main" id="{E3ECA1AC-7C28-4AEB-BE68-D3CE344E5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1" y="1904487"/>
            <a:ext cx="7009985" cy="38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7DD432-41FF-4374-9440-A3C52367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Volume: A Derived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7725-7010-44F5-A27E-789FF8B87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r>
              <a:rPr lang="en-US" sz="2800" u="sng" dirty="0"/>
              <a:t>Volume</a:t>
            </a:r>
            <a:r>
              <a:rPr lang="en-US" sz="2800" dirty="0"/>
              <a:t>: the amount of space it takes up. </a:t>
            </a:r>
          </a:p>
          <a:p>
            <a:r>
              <a:rPr lang="en-US" sz="2800" u="sng" dirty="0"/>
              <a:t>Cubic meter</a:t>
            </a:r>
            <a:r>
              <a:rPr lang="en-US" sz="2800" dirty="0"/>
              <a:t>: the SI unit of volume for a solid. </a:t>
            </a:r>
          </a:p>
          <a:p>
            <a:r>
              <a:rPr lang="en-US" sz="2800" u="sng" dirty="0"/>
              <a:t>Liter (L)</a:t>
            </a:r>
            <a:r>
              <a:rPr lang="en-US" sz="2800" dirty="0"/>
              <a:t>: the SI unit of volume for a liquid. 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239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122" name="Picture 2" descr="Image result for temperature vs. heat">
            <a:extLst>
              <a:ext uri="{FF2B5EF4-FFF2-40B4-BE49-F238E27FC236}">
                <a16:creationId xmlns:a16="http://schemas.microsoft.com/office/drawing/2014/main" id="{2EB6468E-1A1E-4184-8D2D-B22EF37CF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1661286"/>
            <a:ext cx="5451627" cy="350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878DD-BC06-484B-BB66-EDC0A924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Measuring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685C0-078A-4CC3-BA59-C7F7EAFD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r>
              <a:rPr lang="en-US" sz="2400" dirty="0"/>
              <a:t>HEAT AND TEMPERATURE </a:t>
            </a:r>
            <a:r>
              <a:rPr lang="en-US" sz="2400" b="1" dirty="0"/>
              <a:t>DO NOT</a:t>
            </a:r>
            <a:r>
              <a:rPr lang="en-US" sz="2400" dirty="0"/>
              <a:t> MEAN THE SAME THING.</a:t>
            </a:r>
          </a:p>
          <a:p>
            <a:r>
              <a:rPr lang="en-US" sz="2400" u="sng" dirty="0"/>
              <a:t>Temperature</a:t>
            </a:r>
            <a:r>
              <a:rPr lang="en-US" sz="2400" dirty="0"/>
              <a:t>: the average movement energy of the particles making up a material. </a:t>
            </a:r>
          </a:p>
          <a:p>
            <a:r>
              <a:rPr lang="en-US" sz="2400" u="sng" dirty="0"/>
              <a:t>Heat: </a:t>
            </a:r>
            <a:r>
              <a:rPr lang="en-US" sz="2400" dirty="0"/>
              <a:t>the movement of thermal energy form a warmer object to a cooler object.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0134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Image result for kelvin to fahrenheit">
            <a:extLst>
              <a:ext uri="{FF2B5EF4-FFF2-40B4-BE49-F238E27FC236}">
                <a16:creationId xmlns:a16="http://schemas.microsoft.com/office/drawing/2014/main" id="{752A3E63-A6AE-4849-9A66-93D74E06C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1156776"/>
            <a:ext cx="5451627" cy="451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2292A-F800-47A2-AE44-78C68C92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dirty="0"/>
              <a:t>Measuring Temperature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17497-BEAF-4B38-A78D-7557558F3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r>
              <a:rPr lang="en-US" sz="2400" dirty="0"/>
              <a:t>Thermometer is a device that measures temperature </a:t>
            </a:r>
          </a:p>
          <a:p>
            <a:r>
              <a:rPr lang="en-US" sz="2400" u="sng" dirty="0"/>
              <a:t>Absolute zero</a:t>
            </a:r>
            <a:r>
              <a:rPr lang="en-US" sz="2400" dirty="0"/>
              <a:t>: the temperature that molecules stop moving and have zero kinetic energy. </a:t>
            </a:r>
          </a:p>
          <a:p>
            <a:r>
              <a:rPr lang="en-US" sz="2400" u="sng" dirty="0"/>
              <a:t>Kelvin temperature scale</a:t>
            </a:r>
            <a:r>
              <a:rPr lang="en-US" sz="2400" dirty="0"/>
              <a:t>: its zero at absolute zero and uses the same degree size as a degree on the Celsius scale. 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1651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C4FA6-7832-487F-8D62-2475F7FF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mcevC55K3s">
            <a:hlinkClick r:id="" action="ppaction://media"/>
            <a:extLst>
              <a:ext uri="{FF2B5EF4-FFF2-40B4-BE49-F238E27FC236}">
                <a16:creationId xmlns:a16="http://schemas.microsoft.com/office/drawing/2014/main" id="{82E652D9-7EEC-4B65-B6AB-4FCEC7C95F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060" y="138740"/>
            <a:ext cx="11142921" cy="66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0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6DBB884-1C26-4F16-BF6C-A39CE6F24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00"/>
          <a:stretch/>
        </p:blipFill>
        <p:spPr>
          <a:xfrm>
            <a:off x="4654295" y="10"/>
            <a:ext cx="6638545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933" y="0"/>
            <a:ext cx="336736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12700"/>
            <a:ext cx="6638545" cy="68580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11"/>
            <a:ext cx="1286934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60BC0C-B8CC-4F11-9166-2637AA27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8" y="228600"/>
            <a:ext cx="9151578" cy="3213100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Exit Ticket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145E0F-FE74-473E-B2A9-AB50CC4D5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8" y="3602566"/>
            <a:ext cx="9151578" cy="2978437"/>
          </a:xfrm>
          <a:noFill/>
        </p:spPr>
        <p:txBody>
          <a:bodyPr anchor="t">
            <a:normAutofit/>
          </a:bodyPr>
          <a:lstStyle/>
          <a:p>
            <a:endParaRPr lang="en-US" sz="3600">
              <a:solidFill>
                <a:srgbClr val="DDDDD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D41C6-AB10-467C-AAC8-8A653A91FF20}"/>
              </a:ext>
            </a:extLst>
          </p:cNvPr>
          <p:cNvSpPr txBox="1"/>
          <p:nvPr/>
        </p:nvSpPr>
        <p:spPr>
          <a:xfrm>
            <a:off x="8751760" y="6657945"/>
            <a:ext cx="254108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ree-illustrations.gatag.net/2014/11/09/190000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1292840" cy="2606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icture containing object, clock&#10;&#10;Description generated with very high confidence">
            <a:extLst>
              <a:ext uri="{FF2B5EF4-FFF2-40B4-BE49-F238E27FC236}">
                <a16:creationId xmlns:a16="http://schemas.microsoft.com/office/drawing/2014/main" id="{1DA63B05-D362-4AD6-8959-4607A702B2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071" b="18280"/>
          <a:stretch/>
        </p:blipFill>
        <p:spPr>
          <a:xfrm>
            <a:off x="457200" y="10"/>
            <a:ext cx="10835640" cy="4251479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99F4D-AAAC-45B9-9DE8-A036AC9C3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624001"/>
            <a:ext cx="9777603" cy="11525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The SI System of Measurement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28A37-5CDD-4A6E-9222-8ABD5CD8D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747950"/>
            <a:ext cx="9777603" cy="594360"/>
          </a:xfrm>
        </p:spPr>
        <p:txBody>
          <a:bodyPr>
            <a:normAutofit/>
          </a:bodyPr>
          <a:lstStyle/>
          <a:p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340DCF-4FB1-4C9F-8791-8BE48C3E5A1B}"/>
              </a:ext>
            </a:extLst>
          </p:cNvPr>
          <p:cNvSpPr txBox="1"/>
          <p:nvPr/>
        </p:nvSpPr>
        <p:spPr>
          <a:xfrm>
            <a:off x="8601077" y="4051434"/>
            <a:ext cx="26917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Measuring_tape_icon.sv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3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54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0B1A0-F89B-430D-84B1-66AB232A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836023"/>
            <a:ext cx="2718788" cy="5183777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Objectives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542619"/>
              </p:ext>
            </p:extLst>
          </p:nvPr>
        </p:nvGraphicFramePr>
        <p:xfrm>
          <a:off x="4658815" y="804672"/>
          <a:ext cx="5990136" cy="5262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8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8" name="Picture 4" descr="Image result for SI units">
            <a:extLst>
              <a:ext uri="{FF2B5EF4-FFF2-40B4-BE49-F238E27FC236}">
                <a16:creationId xmlns:a16="http://schemas.microsoft.com/office/drawing/2014/main" id="{6C27DF72-7B52-447A-BBEE-AB700410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2" y="693623"/>
            <a:ext cx="5451627" cy="54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78EDF2-EB87-458A-BD17-6BE7663F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/>
          </a:bodyPr>
          <a:lstStyle/>
          <a:p>
            <a:r>
              <a:rPr lang="en-US" sz="3700" dirty="0"/>
              <a:t>International System of Units (SI)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2039E-5E5A-4DD1-AB90-D56C342E4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75275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Main system of measurement units used in science. </a:t>
            </a:r>
          </a:p>
          <a:p>
            <a:r>
              <a:rPr lang="en-US" sz="2400" dirty="0"/>
              <a:t>Since the 1960s, the International System of Units has been agreed upon internationally as the standard metric system. </a:t>
            </a:r>
          </a:p>
          <a:p>
            <a:r>
              <a:rPr lang="en-US" sz="2400" dirty="0"/>
              <a:t>SI base units are based on physical standards. </a:t>
            </a:r>
          </a:p>
          <a:p>
            <a:r>
              <a:rPr lang="en-US" sz="2400" dirty="0"/>
              <a:t>Each SI base unit, except the kilogram, is described by stable properties of the universe. </a:t>
            </a:r>
          </a:p>
        </p:txBody>
      </p:sp>
    </p:spTree>
    <p:extLst>
      <p:ext uri="{BB962C8B-B14F-4D97-AF65-F5344CB8AC3E}">
        <p14:creationId xmlns:p14="http://schemas.microsoft.com/office/powerpoint/2010/main" val="274903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3EC-8232-459E-87F4-CE4C20C5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-123338"/>
            <a:ext cx="9692640" cy="1325562"/>
          </a:xfrm>
        </p:spPr>
        <p:txBody>
          <a:bodyPr/>
          <a:lstStyle/>
          <a:p>
            <a:r>
              <a:rPr lang="en-US" dirty="0"/>
              <a:t>Mass and its SI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6BFAE-EBC7-400E-81FC-BE22F2D3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202224"/>
            <a:ext cx="8595360" cy="4977913"/>
          </a:xfrm>
        </p:spPr>
        <p:txBody>
          <a:bodyPr>
            <a:normAutofit/>
          </a:bodyPr>
          <a:lstStyle/>
          <a:p>
            <a:r>
              <a:rPr lang="en-US" sz="2000" b="1" dirty="0"/>
              <a:t>MASS AND WEIGHT ARE </a:t>
            </a:r>
            <a:r>
              <a:rPr lang="en-US" sz="2000" b="1" u="sng" dirty="0"/>
              <a:t>NOT </a:t>
            </a:r>
            <a:r>
              <a:rPr lang="en-US" sz="2000" b="1" dirty="0"/>
              <a:t>THE SAME THING!</a:t>
            </a:r>
          </a:p>
          <a:p>
            <a:r>
              <a:rPr lang="en-US" sz="2000" u="sng" dirty="0"/>
              <a:t>Mass</a:t>
            </a:r>
            <a:r>
              <a:rPr lang="en-US" sz="2000" dirty="0"/>
              <a:t>: an object is a measure of the amount of matter in it and remains the same regardless of where the object is placed. </a:t>
            </a:r>
          </a:p>
          <a:p>
            <a:pPr lvl="1"/>
            <a:r>
              <a:rPr lang="en-US" sz="1800" u="sng" dirty="0"/>
              <a:t>Matter:</a:t>
            </a:r>
            <a:r>
              <a:rPr lang="en-US" sz="1800" dirty="0"/>
              <a:t> anything that has mass and takes up space. </a:t>
            </a:r>
            <a:endParaRPr lang="en-US" sz="1800" u="sng" dirty="0"/>
          </a:p>
          <a:p>
            <a:pPr lvl="1"/>
            <a:r>
              <a:rPr lang="en-US" sz="1800" dirty="0"/>
              <a:t>For example, moving a brick to the moon does not cause matter in the brick to disappear or to be removed. </a:t>
            </a:r>
          </a:p>
          <a:p>
            <a:r>
              <a:rPr lang="en-US" sz="2000" u="sng" dirty="0"/>
              <a:t>Weight</a:t>
            </a:r>
            <a:r>
              <a:rPr lang="en-US" sz="2000" dirty="0"/>
              <a:t>: an object is the force of attraction between the object and the Earth (or whatever large, gravity-producing body the object is located on). </a:t>
            </a:r>
          </a:p>
          <a:p>
            <a:pPr lvl="1"/>
            <a:r>
              <a:rPr lang="en-US" sz="1800" dirty="0"/>
              <a:t>Attraction is due to the force of gravity. </a:t>
            </a:r>
          </a:p>
          <a:p>
            <a:pPr lvl="1"/>
            <a:r>
              <a:rPr lang="en-US" sz="1800" dirty="0"/>
              <a:t>Since the force of gravity is not the same at every point on the Earth’s surface, the weight of an object is not constant. </a:t>
            </a:r>
          </a:p>
          <a:p>
            <a:pPr lvl="1"/>
            <a:r>
              <a:rPr lang="en-US" sz="1800" dirty="0"/>
              <a:t>For example, a man who weighs 180 pounds on Earth would weight only 45 pounds if he were in a stationary position 4,000 miles above the Earth’s surface. </a:t>
            </a:r>
          </a:p>
        </p:txBody>
      </p:sp>
    </p:spTree>
    <p:extLst>
      <p:ext uri="{BB962C8B-B14F-4D97-AF65-F5344CB8AC3E}">
        <p14:creationId xmlns:p14="http://schemas.microsoft.com/office/powerpoint/2010/main" val="289658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C6BB-A246-462C-B595-80E10AAB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k-2IlJcaHg">
            <a:hlinkClick r:id="" action="ppaction://media"/>
            <a:extLst>
              <a:ext uri="{FF2B5EF4-FFF2-40B4-BE49-F238E27FC236}">
                <a16:creationId xmlns:a16="http://schemas.microsoft.com/office/drawing/2014/main" id="{FD24CD03-C351-4134-B2FF-B03C991B294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313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52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448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9052"/>
            <a:ext cx="3152881" cy="3749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8095" y="2874898"/>
            <a:ext cx="2577906" cy="37498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gram examples">
            <a:extLst>
              <a:ext uri="{FF2B5EF4-FFF2-40B4-BE49-F238E27FC236}">
                <a16:creationId xmlns:a16="http://schemas.microsoft.com/office/drawing/2014/main" id="{BC3C07A1-E5BF-4C88-B3B3-93DFB13DB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56" y="1084234"/>
            <a:ext cx="2825496" cy="20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kilograms examples">
            <a:extLst>
              <a:ext uri="{FF2B5EF4-FFF2-40B4-BE49-F238E27FC236}">
                <a16:creationId xmlns:a16="http://schemas.microsoft.com/office/drawing/2014/main" id="{719BA2B7-77C4-4DAD-8790-AFBA37627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36" y="3837006"/>
            <a:ext cx="2249424" cy="18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3793" y="239052"/>
            <a:ext cx="2582207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152881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B9E9ED-7ADC-4BA9-81B1-7A59D472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079" y="365760"/>
            <a:ext cx="4440488" cy="1805940"/>
          </a:xfrm>
        </p:spPr>
        <p:txBody>
          <a:bodyPr>
            <a:normAutofit/>
          </a:bodyPr>
          <a:lstStyle/>
          <a:p>
            <a:r>
              <a:rPr lang="en-US" sz="4000"/>
              <a:t>Mass and its SI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3B261-D2AE-4283-A8F2-4C4B25FC6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8079" y="2314574"/>
            <a:ext cx="4429455" cy="4223877"/>
          </a:xfrm>
        </p:spPr>
        <p:txBody>
          <a:bodyPr>
            <a:normAutofit/>
          </a:bodyPr>
          <a:lstStyle/>
          <a:p>
            <a:r>
              <a:rPr lang="en-US" sz="2800" dirty="0"/>
              <a:t>Basic unit of mass = kilogram</a:t>
            </a:r>
          </a:p>
          <a:p>
            <a:r>
              <a:rPr lang="en-US" sz="2800" u="sng" dirty="0"/>
              <a:t>Kilogram (kg)</a:t>
            </a:r>
            <a:r>
              <a:rPr lang="en-US" sz="2800" dirty="0"/>
              <a:t> = 1,000 grams. </a:t>
            </a:r>
          </a:p>
          <a:p>
            <a:pPr lvl="1"/>
            <a:r>
              <a:rPr lang="en-US" sz="2400" dirty="0"/>
              <a:t>A gram is a relatively small amount of mass</a:t>
            </a:r>
          </a:p>
          <a:p>
            <a:pPr lvl="1"/>
            <a:r>
              <a:rPr lang="en-US" sz="2400" dirty="0"/>
              <a:t>1 paperclip = 1 gram</a:t>
            </a:r>
          </a:p>
        </p:txBody>
      </p:sp>
    </p:spTree>
    <p:extLst>
      <p:ext uri="{BB962C8B-B14F-4D97-AF65-F5344CB8AC3E}">
        <p14:creationId xmlns:p14="http://schemas.microsoft.com/office/powerpoint/2010/main" val="42681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0D54-FE85-48BC-97B2-0E473667E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6FB3-3C4A-47D2-A097-E69C408DB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metric system units mass">
            <a:extLst>
              <a:ext uri="{FF2B5EF4-FFF2-40B4-BE49-F238E27FC236}">
                <a16:creationId xmlns:a16="http://schemas.microsoft.com/office/drawing/2014/main" id="{6127CD5D-E433-4CE8-8D5B-BD0D4FE7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50" y="365760"/>
            <a:ext cx="8114582" cy="638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6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0ECD-1D13-4859-9F9F-137FB2BB8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/>
          <a:lstStyle/>
          <a:p>
            <a:r>
              <a:rPr lang="en-US" dirty="0"/>
              <a:t>Length and its SI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269D9-036F-41FE-A601-C7E5D836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315" y="1535734"/>
            <a:ext cx="6127469" cy="4351337"/>
          </a:xfrm>
        </p:spPr>
        <p:txBody>
          <a:bodyPr/>
          <a:lstStyle/>
          <a:p>
            <a:r>
              <a:rPr lang="en-US" u="sng" dirty="0"/>
              <a:t>Length</a:t>
            </a:r>
            <a:r>
              <a:rPr lang="en-US" dirty="0"/>
              <a:t>: the measurement of anything form end to end. </a:t>
            </a:r>
          </a:p>
          <a:p>
            <a:r>
              <a:rPr lang="en-US" dirty="0"/>
              <a:t>In science, length usually refers to how long an object is. </a:t>
            </a:r>
          </a:p>
          <a:p>
            <a:r>
              <a:rPr lang="en-US" dirty="0"/>
              <a:t>Inches, feet, yards, and miles are examples of units that measure length. </a:t>
            </a:r>
          </a:p>
          <a:p>
            <a:r>
              <a:rPr lang="en-US" dirty="0"/>
              <a:t>However, most of the world measures distance in meters (m) and kilometers (km) for longer distances. </a:t>
            </a:r>
          </a:p>
          <a:p>
            <a:r>
              <a:rPr lang="en-US" dirty="0"/>
              <a:t>Centimeters (cm) and millimeters (mm) for shorter distances. </a:t>
            </a:r>
          </a:p>
          <a:p>
            <a:r>
              <a:rPr lang="en-US" u="sng" dirty="0"/>
              <a:t>Meter</a:t>
            </a:r>
            <a:r>
              <a:rPr lang="en-US" dirty="0"/>
              <a:t>: SI unit of length </a:t>
            </a: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A9759-C739-4223-BB1C-29E0B9A92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9784" y="1705232"/>
            <a:ext cx="4996622" cy="33610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ECAC5A-A364-4992-877E-7A7FE5717077}"/>
              </a:ext>
            </a:extLst>
          </p:cNvPr>
          <p:cNvSpPr txBox="1"/>
          <p:nvPr/>
        </p:nvSpPr>
        <p:spPr>
          <a:xfrm>
            <a:off x="6055325" y="7273753"/>
            <a:ext cx="5295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environment.gov.au/biodiversity/wildlife-trade/exotics/exotic-fish-trad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822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1204</TotalTime>
  <Words>592</Words>
  <Application>Microsoft Office PowerPoint</Application>
  <PresentationFormat>Widescreen</PresentationFormat>
  <Paragraphs>50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View</vt:lpstr>
      <vt:lpstr>BellWork #2 – 08/15/17</vt:lpstr>
      <vt:lpstr>The SI System of Measurement</vt:lpstr>
      <vt:lpstr>Objectives</vt:lpstr>
      <vt:lpstr>International System of Units (SI)</vt:lpstr>
      <vt:lpstr>Mass and its SI Unit</vt:lpstr>
      <vt:lpstr>PowerPoint Presentation</vt:lpstr>
      <vt:lpstr>Mass and its SI Unit</vt:lpstr>
      <vt:lpstr>PowerPoint Presentation</vt:lpstr>
      <vt:lpstr>Length and its SI unit</vt:lpstr>
      <vt:lpstr>Volume: A Derived Unit</vt:lpstr>
      <vt:lpstr>Measuring Temperature</vt:lpstr>
      <vt:lpstr>Measuring Temperature 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#2 – 08/15/17</dc:title>
  <dc:creator>Megan Murphy</dc:creator>
  <cp:lastModifiedBy>Megan Murphy</cp:lastModifiedBy>
  <cp:revision>18</cp:revision>
  <dcterms:created xsi:type="dcterms:W3CDTF">2017-08-14T22:41:48Z</dcterms:created>
  <dcterms:modified xsi:type="dcterms:W3CDTF">2017-08-15T18:46:11Z</dcterms:modified>
</cp:coreProperties>
</file>