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398" r:id="rId2"/>
    <p:sldId id="397" r:id="rId3"/>
    <p:sldId id="394" r:id="rId4"/>
    <p:sldId id="257" r:id="rId5"/>
    <p:sldId id="258" r:id="rId6"/>
    <p:sldId id="286" r:id="rId7"/>
    <p:sldId id="256" r:id="rId8"/>
    <p:sldId id="273" r:id="rId9"/>
    <p:sldId id="274" r:id="rId10"/>
    <p:sldId id="259" r:id="rId11"/>
    <p:sldId id="276" r:id="rId12"/>
    <p:sldId id="280" r:id="rId13"/>
    <p:sldId id="261" r:id="rId14"/>
    <p:sldId id="281" r:id="rId15"/>
    <p:sldId id="263" r:id="rId16"/>
    <p:sldId id="264" r:id="rId17"/>
    <p:sldId id="265" r:id="rId18"/>
    <p:sldId id="266" r:id="rId19"/>
    <p:sldId id="267" r:id="rId20"/>
    <p:sldId id="278" r:id="rId21"/>
    <p:sldId id="270" r:id="rId22"/>
    <p:sldId id="277" r:id="rId23"/>
    <p:sldId id="271" r:id="rId24"/>
    <p:sldId id="279" r:id="rId25"/>
    <p:sldId id="284" r:id="rId26"/>
    <p:sldId id="282" r:id="rId27"/>
    <p:sldId id="283" r:id="rId28"/>
    <p:sldId id="285" r:id="rId29"/>
    <p:sldId id="324" r:id="rId30"/>
    <p:sldId id="367" r:id="rId31"/>
    <p:sldId id="369" r:id="rId32"/>
    <p:sldId id="389" r:id="rId33"/>
    <p:sldId id="395" r:id="rId34"/>
    <p:sldId id="388" r:id="rId35"/>
    <p:sldId id="390" r:id="rId36"/>
    <p:sldId id="371" r:id="rId37"/>
    <p:sldId id="372" r:id="rId38"/>
    <p:sldId id="383" r:id="rId39"/>
    <p:sldId id="384" r:id="rId40"/>
    <p:sldId id="391" r:id="rId41"/>
    <p:sldId id="363" r:id="rId42"/>
    <p:sldId id="392" r:id="rId43"/>
    <p:sldId id="393"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D644"/>
    <a:srgbClr val="5EDB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42" autoAdjust="0"/>
    <p:restoredTop sz="94660"/>
  </p:normalViewPr>
  <p:slideViewPr>
    <p:cSldViewPr snapToGrid="0" snapToObjects="1">
      <p:cViewPr varScale="1">
        <p:scale>
          <a:sx n="58" d="100"/>
          <a:sy n="58" d="100"/>
        </p:scale>
        <p:origin x="90" y="4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BA5555-C84A-234E-B579-88728770366D}" type="datetimeFigureOut">
              <a:rPr lang="en-US" smtClean="0"/>
              <a:t>8/16/2017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3DED7F-13AA-DA47-89C3-73FA8B09FDC8}" type="slidenum">
              <a:rPr lang="en-US" smtClean="0"/>
              <a:t>‹#›</a:t>
            </a:fld>
            <a:endParaRPr lang="en-US"/>
          </a:p>
        </p:txBody>
      </p:sp>
    </p:spTree>
    <p:extLst>
      <p:ext uri="{BB962C8B-B14F-4D97-AF65-F5344CB8AC3E}">
        <p14:creationId xmlns:p14="http://schemas.microsoft.com/office/powerpoint/2010/main" val="35820625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53F873-9219-E94B-BF14-1C1500F4EC46}" type="datetimeFigureOut">
              <a:rPr lang="en-US" smtClean="0"/>
              <a:t>8/16/2017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75DC0E-142D-EE49-AD9B-953B10C9CD50}" type="slidenum">
              <a:rPr lang="en-US" smtClean="0"/>
              <a:t>‹#›</a:t>
            </a:fld>
            <a:endParaRPr lang="en-US"/>
          </a:p>
        </p:txBody>
      </p:sp>
    </p:spTree>
    <p:extLst>
      <p:ext uri="{BB962C8B-B14F-4D97-AF65-F5344CB8AC3E}">
        <p14:creationId xmlns:p14="http://schemas.microsoft.com/office/powerpoint/2010/main" val="26793922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 name="Shape 32"/>
          <p:cNvSpPr txBox="1">
            <a:spLocks noGrp="1"/>
          </p:cNvSpPr>
          <p:nvPr>
            <p:ph type="body" idx="1"/>
          </p:nvPr>
        </p:nvSpPr>
        <p:spPr>
          <a:xfrm>
            <a:off x="685800" y="4343400"/>
            <a:ext cx="5486400" cy="4114800"/>
          </a:xfrm>
          <a:prstGeom prst="rect">
            <a:avLst/>
          </a:prstGeom>
        </p:spPr>
        <p:txBody>
          <a:bodyPr lIns="82283" tIns="82283" rIns="82283" bIns="82283"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82283" tIns="82283" rIns="82283" bIns="82283"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82283" tIns="82283" rIns="82283" bIns="82283"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 name="Shape 38"/>
          <p:cNvSpPr txBox="1">
            <a:spLocks noGrp="1"/>
          </p:cNvSpPr>
          <p:nvPr>
            <p:ph type="body" idx="1"/>
          </p:nvPr>
        </p:nvSpPr>
        <p:spPr>
          <a:xfrm>
            <a:off x="685800" y="4343400"/>
            <a:ext cx="5486400" cy="4114800"/>
          </a:xfrm>
          <a:prstGeom prst="rect">
            <a:avLst/>
          </a:prstGeom>
        </p:spPr>
        <p:txBody>
          <a:bodyPr lIns="82283" tIns="82283" rIns="82283" bIns="82283"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82283" tIns="82283" rIns="82283" bIns="82283"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82283" tIns="82283" rIns="82283" bIns="82283"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82283" tIns="82283" rIns="82283" bIns="82283"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82283" tIns="82283" rIns="82283" bIns="82283"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82283" tIns="82283" rIns="82283" bIns="82283"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82283" tIns="82283" rIns="82283" bIns="82283"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82283" tIns="82283" rIns="82283" bIns="82283"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F8F5E0-BA09-A54D-8F0D-C48954D34EA4}" type="datetime1">
              <a:rPr lang="en-US" smtClean="0"/>
              <a:t>8/16/2017</a:t>
            </a:fld>
            <a:endParaRPr lang="en-US"/>
          </a:p>
        </p:txBody>
      </p:sp>
      <p:sp>
        <p:nvSpPr>
          <p:cNvPr id="5" name="Footer Placeholder 4"/>
          <p:cNvSpPr>
            <a:spLocks noGrp="1"/>
          </p:cNvSpPr>
          <p:nvPr>
            <p:ph type="ftr" sz="quarter" idx="11"/>
          </p:nvPr>
        </p:nvSpPr>
        <p:spPr/>
        <p:txBody>
          <a:bodyPr/>
          <a:lstStyle/>
          <a:p>
            <a:r>
              <a:rPr lang="en-US"/>
              <a:t>(c) 2013 Vanessa Jason</a:t>
            </a:r>
          </a:p>
        </p:txBody>
      </p:sp>
      <p:sp>
        <p:nvSpPr>
          <p:cNvPr id="6" name="Slide Number Placeholder 5"/>
          <p:cNvSpPr>
            <a:spLocks noGrp="1"/>
          </p:cNvSpPr>
          <p:nvPr>
            <p:ph type="sldNum" sz="quarter" idx="12"/>
          </p:nvPr>
        </p:nvSpPr>
        <p:spPr/>
        <p:txBody>
          <a:bodyPr/>
          <a:lstStyle/>
          <a:p>
            <a:fld id="{246109C4-2447-B144-936C-2D48B2129080}" type="slidenum">
              <a:rPr lang="en-US" smtClean="0"/>
              <a:t>‹#›</a:t>
            </a:fld>
            <a:endParaRPr lang="en-US"/>
          </a:p>
        </p:txBody>
      </p:sp>
    </p:spTree>
    <p:extLst>
      <p:ext uri="{BB962C8B-B14F-4D97-AF65-F5344CB8AC3E}">
        <p14:creationId xmlns:p14="http://schemas.microsoft.com/office/powerpoint/2010/main" val="2347323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0992E7-B956-7B46-8432-4AEB90267499}" type="datetime1">
              <a:rPr lang="en-US" smtClean="0"/>
              <a:t>8/16/2017</a:t>
            </a:fld>
            <a:endParaRPr lang="en-US"/>
          </a:p>
        </p:txBody>
      </p:sp>
      <p:sp>
        <p:nvSpPr>
          <p:cNvPr id="5" name="Footer Placeholder 4"/>
          <p:cNvSpPr>
            <a:spLocks noGrp="1"/>
          </p:cNvSpPr>
          <p:nvPr>
            <p:ph type="ftr" sz="quarter" idx="11"/>
          </p:nvPr>
        </p:nvSpPr>
        <p:spPr/>
        <p:txBody>
          <a:bodyPr/>
          <a:lstStyle/>
          <a:p>
            <a:r>
              <a:rPr lang="en-US"/>
              <a:t>(c) 2013 Vanessa Jason</a:t>
            </a:r>
          </a:p>
        </p:txBody>
      </p:sp>
      <p:sp>
        <p:nvSpPr>
          <p:cNvPr id="6" name="Slide Number Placeholder 5"/>
          <p:cNvSpPr>
            <a:spLocks noGrp="1"/>
          </p:cNvSpPr>
          <p:nvPr>
            <p:ph type="sldNum" sz="quarter" idx="12"/>
          </p:nvPr>
        </p:nvSpPr>
        <p:spPr/>
        <p:txBody>
          <a:bodyPr/>
          <a:lstStyle/>
          <a:p>
            <a:fld id="{246109C4-2447-B144-936C-2D48B2129080}" type="slidenum">
              <a:rPr lang="en-US" smtClean="0"/>
              <a:t>‹#›</a:t>
            </a:fld>
            <a:endParaRPr lang="en-US"/>
          </a:p>
        </p:txBody>
      </p:sp>
    </p:spTree>
    <p:extLst>
      <p:ext uri="{BB962C8B-B14F-4D97-AF65-F5344CB8AC3E}">
        <p14:creationId xmlns:p14="http://schemas.microsoft.com/office/powerpoint/2010/main" val="2889574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B754A1-E4EB-3749-8AAE-73B89B9869E4}" type="datetime1">
              <a:rPr lang="en-US" smtClean="0"/>
              <a:t>8/16/2017</a:t>
            </a:fld>
            <a:endParaRPr lang="en-US"/>
          </a:p>
        </p:txBody>
      </p:sp>
      <p:sp>
        <p:nvSpPr>
          <p:cNvPr id="5" name="Footer Placeholder 4"/>
          <p:cNvSpPr>
            <a:spLocks noGrp="1"/>
          </p:cNvSpPr>
          <p:nvPr>
            <p:ph type="ftr" sz="quarter" idx="11"/>
          </p:nvPr>
        </p:nvSpPr>
        <p:spPr/>
        <p:txBody>
          <a:bodyPr/>
          <a:lstStyle/>
          <a:p>
            <a:r>
              <a:rPr lang="en-US"/>
              <a:t>(c) 2013 Vanessa Jason</a:t>
            </a:r>
          </a:p>
        </p:txBody>
      </p:sp>
      <p:sp>
        <p:nvSpPr>
          <p:cNvPr id="6" name="Slide Number Placeholder 5"/>
          <p:cNvSpPr>
            <a:spLocks noGrp="1"/>
          </p:cNvSpPr>
          <p:nvPr>
            <p:ph type="sldNum" sz="quarter" idx="12"/>
          </p:nvPr>
        </p:nvSpPr>
        <p:spPr/>
        <p:txBody>
          <a:bodyPr/>
          <a:lstStyle/>
          <a:p>
            <a:fld id="{246109C4-2447-B144-936C-2D48B2129080}" type="slidenum">
              <a:rPr lang="en-US" smtClean="0"/>
              <a:t>‹#›</a:t>
            </a:fld>
            <a:endParaRPr lang="en-US"/>
          </a:p>
        </p:txBody>
      </p:sp>
    </p:spTree>
    <p:extLst>
      <p:ext uri="{BB962C8B-B14F-4D97-AF65-F5344CB8AC3E}">
        <p14:creationId xmlns:p14="http://schemas.microsoft.com/office/powerpoint/2010/main" val="356933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274320" y="274320"/>
            <a:ext cx="8595360" cy="822960"/>
          </a:xfrm>
          <a:prstGeom prst="rect">
            <a:avLst/>
          </a:prstGeom>
        </p:spPr>
        <p:txBody>
          <a:bodyPr lIns="82283" tIns="82283" rIns="82283" bIns="82283" anchor="t" anchorCtr="0"/>
          <a:lstStyle>
            <a:lvl1pPr>
              <a:buSzPct val="99224"/>
              <a:defRPr sz="3800"/>
            </a:lvl1pPr>
            <a:lvl2pPr>
              <a:buSzPct val="99224"/>
              <a:defRPr sz="3800"/>
            </a:lvl2pPr>
            <a:lvl3pPr>
              <a:buSzPct val="99224"/>
              <a:defRPr sz="3800"/>
            </a:lvl3pPr>
            <a:lvl4pPr>
              <a:buSzPct val="99224"/>
              <a:defRPr sz="3800"/>
            </a:lvl4pPr>
            <a:lvl5pPr>
              <a:buSzPct val="99224"/>
              <a:defRPr sz="3800"/>
            </a:lvl5pPr>
            <a:lvl6pPr>
              <a:buSzPct val="99224"/>
              <a:defRPr sz="3800"/>
            </a:lvl6pPr>
            <a:lvl7pPr>
              <a:buSzPct val="99224"/>
              <a:defRPr sz="3800"/>
            </a:lvl7pPr>
            <a:lvl8pPr>
              <a:buSzPct val="99224"/>
              <a:defRPr sz="3800"/>
            </a:lvl8pPr>
            <a:lvl9pPr>
              <a:buSzPct val="99224"/>
              <a:defRPr sz="3800"/>
            </a:lvl9pPr>
          </a:lstStyle>
          <a:p>
            <a:endParaRPr/>
          </a:p>
        </p:txBody>
      </p:sp>
      <p:sp>
        <p:nvSpPr>
          <p:cNvPr id="11" name="Shape 11"/>
          <p:cNvSpPr txBox="1">
            <a:spLocks noGrp="1"/>
          </p:cNvSpPr>
          <p:nvPr>
            <p:ph type="body" idx="1"/>
          </p:nvPr>
        </p:nvSpPr>
        <p:spPr>
          <a:xfrm>
            <a:off x="274320" y="1645921"/>
            <a:ext cx="8595360" cy="4937759"/>
          </a:xfrm>
          <a:prstGeom prst="rect">
            <a:avLst/>
          </a:prstGeom>
        </p:spPr>
        <p:txBody>
          <a:bodyPr lIns="82283" tIns="82283" rIns="82283" bIns="82283" anchor="t" anchorCtr="0"/>
          <a:lstStyle>
            <a:lvl1pPr>
              <a:buSzPct val="98765"/>
              <a:defRPr sz="2400"/>
            </a:lvl1pPr>
            <a:lvl2pPr>
              <a:buSzPct val="98765"/>
              <a:defRPr sz="2400"/>
            </a:lvl2pPr>
            <a:lvl3pPr>
              <a:buSzPct val="98765"/>
              <a:defRPr sz="2400"/>
            </a:lvl3pPr>
            <a:lvl4pPr>
              <a:buSzPct val="98765"/>
              <a:defRPr sz="2400"/>
            </a:lvl4pPr>
            <a:lvl5pPr>
              <a:buSzPct val="98765"/>
              <a:defRPr sz="2400"/>
            </a:lvl5pPr>
            <a:lvl6pPr>
              <a:buSzPct val="98765"/>
              <a:defRPr sz="2400"/>
            </a:lvl6pPr>
            <a:lvl7pPr>
              <a:buSzPct val="98765"/>
              <a:defRPr sz="2400"/>
            </a:lvl7pPr>
            <a:lvl8pPr>
              <a:buSzPct val="98765"/>
              <a:defRPr sz="2400"/>
            </a:lvl8pPr>
            <a:lvl9pPr>
              <a:buSzPct val="98765"/>
              <a:defRPr sz="2400"/>
            </a:lvl9pPr>
          </a:lstStyle>
          <a:p>
            <a:endParaRPr/>
          </a:p>
        </p:txBody>
      </p:sp>
    </p:spTree>
    <p:extLst>
      <p:ext uri="{BB962C8B-B14F-4D97-AF65-F5344CB8AC3E}">
        <p14:creationId xmlns:p14="http://schemas.microsoft.com/office/powerpoint/2010/main" val="198265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03A78C-5033-1E47-866D-47D8FD1DF5FC}" type="datetime1">
              <a:rPr lang="en-US" smtClean="0"/>
              <a:t>8/16/2017</a:t>
            </a:fld>
            <a:endParaRPr lang="en-US"/>
          </a:p>
        </p:txBody>
      </p:sp>
      <p:sp>
        <p:nvSpPr>
          <p:cNvPr id="5" name="Footer Placeholder 4"/>
          <p:cNvSpPr>
            <a:spLocks noGrp="1"/>
          </p:cNvSpPr>
          <p:nvPr>
            <p:ph type="ftr" sz="quarter" idx="11"/>
          </p:nvPr>
        </p:nvSpPr>
        <p:spPr/>
        <p:txBody>
          <a:bodyPr/>
          <a:lstStyle/>
          <a:p>
            <a:r>
              <a:rPr lang="en-US"/>
              <a:t>(c) 2013 Vanessa Jason</a:t>
            </a:r>
          </a:p>
        </p:txBody>
      </p:sp>
      <p:sp>
        <p:nvSpPr>
          <p:cNvPr id="6" name="Slide Number Placeholder 5"/>
          <p:cNvSpPr>
            <a:spLocks noGrp="1"/>
          </p:cNvSpPr>
          <p:nvPr>
            <p:ph type="sldNum" sz="quarter" idx="12"/>
          </p:nvPr>
        </p:nvSpPr>
        <p:spPr/>
        <p:txBody>
          <a:bodyPr/>
          <a:lstStyle/>
          <a:p>
            <a:fld id="{246109C4-2447-B144-936C-2D48B2129080}" type="slidenum">
              <a:rPr lang="en-US" smtClean="0"/>
              <a:t>‹#›</a:t>
            </a:fld>
            <a:endParaRPr lang="en-US"/>
          </a:p>
        </p:txBody>
      </p:sp>
    </p:spTree>
    <p:extLst>
      <p:ext uri="{BB962C8B-B14F-4D97-AF65-F5344CB8AC3E}">
        <p14:creationId xmlns:p14="http://schemas.microsoft.com/office/powerpoint/2010/main" val="360675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F3C279-9B12-F24F-B773-95857B6A52F6}" type="datetime1">
              <a:rPr lang="en-US" smtClean="0"/>
              <a:t>8/16/2017</a:t>
            </a:fld>
            <a:endParaRPr lang="en-US"/>
          </a:p>
        </p:txBody>
      </p:sp>
      <p:sp>
        <p:nvSpPr>
          <p:cNvPr id="5" name="Footer Placeholder 4"/>
          <p:cNvSpPr>
            <a:spLocks noGrp="1"/>
          </p:cNvSpPr>
          <p:nvPr>
            <p:ph type="ftr" sz="quarter" idx="11"/>
          </p:nvPr>
        </p:nvSpPr>
        <p:spPr/>
        <p:txBody>
          <a:bodyPr/>
          <a:lstStyle/>
          <a:p>
            <a:r>
              <a:rPr lang="en-US"/>
              <a:t>(c) 2013 Vanessa Jason</a:t>
            </a:r>
          </a:p>
        </p:txBody>
      </p:sp>
      <p:sp>
        <p:nvSpPr>
          <p:cNvPr id="6" name="Slide Number Placeholder 5"/>
          <p:cNvSpPr>
            <a:spLocks noGrp="1"/>
          </p:cNvSpPr>
          <p:nvPr>
            <p:ph type="sldNum" sz="quarter" idx="12"/>
          </p:nvPr>
        </p:nvSpPr>
        <p:spPr/>
        <p:txBody>
          <a:bodyPr/>
          <a:lstStyle/>
          <a:p>
            <a:fld id="{246109C4-2447-B144-936C-2D48B2129080}" type="slidenum">
              <a:rPr lang="en-US" smtClean="0"/>
              <a:t>‹#›</a:t>
            </a:fld>
            <a:endParaRPr lang="en-US"/>
          </a:p>
        </p:txBody>
      </p:sp>
    </p:spTree>
    <p:extLst>
      <p:ext uri="{BB962C8B-B14F-4D97-AF65-F5344CB8AC3E}">
        <p14:creationId xmlns:p14="http://schemas.microsoft.com/office/powerpoint/2010/main" val="2249374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034A1C-06AD-9A4E-B3D3-370A32D18F33}" type="datetime1">
              <a:rPr lang="en-US" smtClean="0"/>
              <a:t>8/16/2017</a:t>
            </a:fld>
            <a:endParaRPr lang="en-US"/>
          </a:p>
        </p:txBody>
      </p:sp>
      <p:sp>
        <p:nvSpPr>
          <p:cNvPr id="6" name="Footer Placeholder 5"/>
          <p:cNvSpPr>
            <a:spLocks noGrp="1"/>
          </p:cNvSpPr>
          <p:nvPr>
            <p:ph type="ftr" sz="quarter" idx="11"/>
          </p:nvPr>
        </p:nvSpPr>
        <p:spPr/>
        <p:txBody>
          <a:bodyPr/>
          <a:lstStyle/>
          <a:p>
            <a:r>
              <a:rPr lang="en-US"/>
              <a:t>(c) 2013 Vanessa Jason</a:t>
            </a:r>
          </a:p>
        </p:txBody>
      </p:sp>
      <p:sp>
        <p:nvSpPr>
          <p:cNvPr id="7" name="Slide Number Placeholder 6"/>
          <p:cNvSpPr>
            <a:spLocks noGrp="1"/>
          </p:cNvSpPr>
          <p:nvPr>
            <p:ph type="sldNum" sz="quarter" idx="12"/>
          </p:nvPr>
        </p:nvSpPr>
        <p:spPr/>
        <p:txBody>
          <a:bodyPr/>
          <a:lstStyle/>
          <a:p>
            <a:fld id="{246109C4-2447-B144-936C-2D48B2129080}" type="slidenum">
              <a:rPr lang="en-US" smtClean="0"/>
              <a:t>‹#›</a:t>
            </a:fld>
            <a:endParaRPr lang="en-US"/>
          </a:p>
        </p:txBody>
      </p:sp>
    </p:spTree>
    <p:extLst>
      <p:ext uri="{BB962C8B-B14F-4D97-AF65-F5344CB8AC3E}">
        <p14:creationId xmlns:p14="http://schemas.microsoft.com/office/powerpoint/2010/main" val="3184751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0715BD-73FF-F746-A12C-9BC826C95D7A}" type="datetime1">
              <a:rPr lang="en-US" smtClean="0"/>
              <a:t>8/16/2017</a:t>
            </a:fld>
            <a:endParaRPr lang="en-US"/>
          </a:p>
        </p:txBody>
      </p:sp>
      <p:sp>
        <p:nvSpPr>
          <p:cNvPr id="8" name="Footer Placeholder 7"/>
          <p:cNvSpPr>
            <a:spLocks noGrp="1"/>
          </p:cNvSpPr>
          <p:nvPr>
            <p:ph type="ftr" sz="quarter" idx="11"/>
          </p:nvPr>
        </p:nvSpPr>
        <p:spPr/>
        <p:txBody>
          <a:bodyPr/>
          <a:lstStyle/>
          <a:p>
            <a:r>
              <a:rPr lang="en-US"/>
              <a:t>(c) 2013 Vanessa Jason</a:t>
            </a:r>
          </a:p>
        </p:txBody>
      </p:sp>
      <p:sp>
        <p:nvSpPr>
          <p:cNvPr id="9" name="Slide Number Placeholder 8"/>
          <p:cNvSpPr>
            <a:spLocks noGrp="1"/>
          </p:cNvSpPr>
          <p:nvPr>
            <p:ph type="sldNum" sz="quarter" idx="12"/>
          </p:nvPr>
        </p:nvSpPr>
        <p:spPr/>
        <p:txBody>
          <a:bodyPr/>
          <a:lstStyle/>
          <a:p>
            <a:fld id="{246109C4-2447-B144-936C-2D48B2129080}" type="slidenum">
              <a:rPr lang="en-US" smtClean="0"/>
              <a:t>‹#›</a:t>
            </a:fld>
            <a:endParaRPr lang="en-US"/>
          </a:p>
        </p:txBody>
      </p:sp>
    </p:spTree>
    <p:extLst>
      <p:ext uri="{BB962C8B-B14F-4D97-AF65-F5344CB8AC3E}">
        <p14:creationId xmlns:p14="http://schemas.microsoft.com/office/powerpoint/2010/main" val="385966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C56F4B-4FF4-5745-BC33-0D85BEE64938}" type="datetime1">
              <a:rPr lang="en-US" smtClean="0"/>
              <a:t>8/16/2017</a:t>
            </a:fld>
            <a:endParaRPr lang="en-US"/>
          </a:p>
        </p:txBody>
      </p:sp>
      <p:sp>
        <p:nvSpPr>
          <p:cNvPr id="4" name="Footer Placeholder 3"/>
          <p:cNvSpPr>
            <a:spLocks noGrp="1"/>
          </p:cNvSpPr>
          <p:nvPr>
            <p:ph type="ftr" sz="quarter" idx="11"/>
          </p:nvPr>
        </p:nvSpPr>
        <p:spPr/>
        <p:txBody>
          <a:bodyPr/>
          <a:lstStyle/>
          <a:p>
            <a:r>
              <a:rPr lang="en-US"/>
              <a:t>(c) 2013 Vanessa Jason</a:t>
            </a:r>
          </a:p>
        </p:txBody>
      </p:sp>
      <p:sp>
        <p:nvSpPr>
          <p:cNvPr id="5" name="Slide Number Placeholder 4"/>
          <p:cNvSpPr>
            <a:spLocks noGrp="1"/>
          </p:cNvSpPr>
          <p:nvPr>
            <p:ph type="sldNum" sz="quarter" idx="12"/>
          </p:nvPr>
        </p:nvSpPr>
        <p:spPr/>
        <p:txBody>
          <a:bodyPr/>
          <a:lstStyle/>
          <a:p>
            <a:fld id="{246109C4-2447-B144-936C-2D48B2129080}" type="slidenum">
              <a:rPr lang="en-US" smtClean="0"/>
              <a:t>‹#›</a:t>
            </a:fld>
            <a:endParaRPr lang="en-US"/>
          </a:p>
        </p:txBody>
      </p:sp>
    </p:spTree>
    <p:extLst>
      <p:ext uri="{BB962C8B-B14F-4D97-AF65-F5344CB8AC3E}">
        <p14:creationId xmlns:p14="http://schemas.microsoft.com/office/powerpoint/2010/main" val="2192134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A877AD-7423-9549-A52F-E6E3E0BEB44C}" type="datetime1">
              <a:rPr lang="en-US" smtClean="0"/>
              <a:t>8/16/2017</a:t>
            </a:fld>
            <a:endParaRPr lang="en-US"/>
          </a:p>
        </p:txBody>
      </p:sp>
      <p:sp>
        <p:nvSpPr>
          <p:cNvPr id="3" name="Footer Placeholder 2"/>
          <p:cNvSpPr>
            <a:spLocks noGrp="1"/>
          </p:cNvSpPr>
          <p:nvPr>
            <p:ph type="ftr" sz="quarter" idx="11"/>
          </p:nvPr>
        </p:nvSpPr>
        <p:spPr/>
        <p:txBody>
          <a:bodyPr/>
          <a:lstStyle/>
          <a:p>
            <a:r>
              <a:rPr lang="en-US"/>
              <a:t>(c) 2013 Vanessa Jason</a:t>
            </a:r>
          </a:p>
        </p:txBody>
      </p:sp>
      <p:sp>
        <p:nvSpPr>
          <p:cNvPr id="4" name="Slide Number Placeholder 3"/>
          <p:cNvSpPr>
            <a:spLocks noGrp="1"/>
          </p:cNvSpPr>
          <p:nvPr>
            <p:ph type="sldNum" sz="quarter" idx="12"/>
          </p:nvPr>
        </p:nvSpPr>
        <p:spPr/>
        <p:txBody>
          <a:bodyPr/>
          <a:lstStyle/>
          <a:p>
            <a:fld id="{246109C4-2447-B144-936C-2D48B2129080}" type="slidenum">
              <a:rPr lang="en-US" smtClean="0"/>
              <a:t>‹#›</a:t>
            </a:fld>
            <a:endParaRPr lang="en-US"/>
          </a:p>
        </p:txBody>
      </p:sp>
    </p:spTree>
    <p:extLst>
      <p:ext uri="{BB962C8B-B14F-4D97-AF65-F5344CB8AC3E}">
        <p14:creationId xmlns:p14="http://schemas.microsoft.com/office/powerpoint/2010/main" val="3365413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9C04B4-8495-AC48-A481-70349DDB2F27}" type="datetime1">
              <a:rPr lang="en-US" smtClean="0"/>
              <a:t>8/16/2017</a:t>
            </a:fld>
            <a:endParaRPr lang="en-US"/>
          </a:p>
        </p:txBody>
      </p:sp>
      <p:sp>
        <p:nvSpPr>
          <p:cNvPr id="6" name="Footer Placeholder 5"/>
          <p:cNvSpPr>
            <a:spLocks noGrp="1"/>
          </p:cNvSpPr>
          <p:nvPr>
            <p:ph type="ftr" sz="quarter" idx="11"/>
          </p:nvPr>
        </p:nvSpPr>
        <p:spPr/>
        <p:txBody>
          <a:bodyPr/>
          <a:lstStyle/>
          <a:p>
            <a:r>
              <a:rPr lang="en-US"/>
              <a:t>(c) 2013 Vanessa Jason</a:t>
            </a:r>
          </a:p>
        </p:txBody>
      </p:sp>
      <p:sp>
        <p:nvSpPr>
          <p:cNvPr id="7" name="Slide Number Placeholder 6"/>
          <p:cNvSpPr>
            <a:spLocks noGrp="1"/>
          </p:cNvSpPr>
          <p:nvPr>
            <p:ph type="sldNum" sz="quarter" idx="12"/>
          </p:nvPr>
        </p:nvSpPr>
        <p:spPr/>
        <p:txBody>
          <a:bodyPr/>
          <a:lstStyle/>
          <a:p>
            <a:fld id="{246109C4-2447-B144-936C-2D48B2129080}" type="slidenum">
              <a:rPr lang="en-US" smtClean="0"/>
              <a:t>‹#›</a:t>
            </a:fld>
            <a:endParaRPr lang="en-US"/>
          </a:p>
        </p:txBody>
      </p:sp>
    </p:spTree>
    <p:extLst>
      <p:ext uri="{BB962C8B-B14F-4D97-AF65-F5344CB8AC3E}">
        <p14:creationId xmlns:p14="http://schemas.microsoft.com/office/powerpoint/2010/main" val="936130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16D62-4ABA-8A45-806A-F5AE7B9A968B}" type="datetime1">
              <a:rPr lang="en-US" smtClean="0"/>
              <a:t>8/16/2017</a:t>
            </a:fld>
            <a:endParaRPr lang="en-US"/>
          </a:p>
        </p:txBody>
      </p:sp>
      <p:sp>
        <p:nvSpPr>
          <p:cNvPr id="6" name="Footer Placeholder 5"/>
          <p:cNvSpPr>
            <a:spLocks noGrp="1"/>
          </p:cNvSpPr>
          <p:nvPr>
            <p:ph type="ftr" sz="quarter" idx="11"/>
          </p:nvPr>
        </p:nvSpPr>
        <p:spPr/>
        <p:txBody>
          <a:bodyPr/>
          <a:lstStyle/>
          <a:p>
            <a:r>
              <a:rPr lang="en-US"/>
              <a:t>(c) 2013 Vanessa Jason</a:t>
            </a:r>
          </a:p>
        </p:txBody>
      </p:sp>
      <p:sp>
        <p:nvSpPr>
          <p:cNvPr id="7" name="Slide Number Placeholder 6"/>
          <p:cNvSpPr>
            <a:spLocks noGrp="1"/>
          </p:cNvSpPr>
          <p:nvPr>
            <p:ph type="sldNum" sz="quarter" idx="12"/>
          </p:nvPr>
        </p:nvSpPr>
        <p:spPr/>
        <p:txBody>
          <a:bodyPr/>
          <a:lstStyle/>
          <a:p>
            <a:fld id="{246109C4-2447-B144-936C-2D48B2129080}" type="slidenum">
              <a:rPr lang="en-US" smtClean="0"/>
              <a:t>‹#›</a:t>
            </a:fld>
            <a:endParaRPr lang="en-US"/>
          </a:p>
        </p:txBody>
      </p:sp>
    </p:spTree>
    <p:extLst>
      <p:ext uri="{BB962C8B-B14F-4D97-AF65-F5344CB8AC3E}">
        <p14:creationId xmlns:p14="http://schemas.microsoft.com/office/powerpoint/2010/main" val="263026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D0AFCB-EDC9-7344-94CA-5D34805FC27D}" type="datetime1">
              <a:rPr lang="en-US" smtClean="0"/>
              <a:t>8/16/2017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defRPr>
            </a:lvl1pPr>
          </a:lstStyle>
          <a:p>
            <a:r>
              <a:rPr lang="en-US"/>
              <a:t>© 2013 Vanessa Jason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r>
              <a:rPr lang="en-US"/>
              <a:t>Purple dinosaur678</a:t>
            </a:r>
            <a:endParaRPr lang="en-US" dirty="0"/>
          </a:p>
        </p:txBody>
      </p:sp>
    </p:spTree>
    <p:extLst>
      <p:ext uri="{BB962C8B-B14F-4D97-AF65-F5344CB8AC3E}">
        <p14:creationId xmlns:p14="http://schemas.microsoft.com/office/powerpoint/2010/main" val="1971758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7" Type="http://schemas.microsoft.com/office/2007/relationships/hdphoto" Target="../media/hdphoto4.wdp"/><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wisc-online.com/Objects/ViewObject.aspx?ID=gch302"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7.xml"/><Relationship Id="rId4" Type="http://schemas.openxmlformats.org/officeDocument/2006/relationships/image" Target="../media/image39.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EC0A-6E5F-4309-B30E-476C6D8105D1}"/>
              </a:ext>
            </a:extLst>
          </p:cNvPr>
          <p:cNvSpPr>
            <a:spLocks noGrp="1"/>
          </p:cNvSpPr>
          <p:nvPr>
            <p:ph type="title"/>
          </p:nvPr>
        </p:nvSpPr>
        <p:spPr/>
        <p:txBody>
          <a:bodyPr/>
          <a:lstStyle/>
          <a:p>
            <a:r>
              <a:rPr lang="en-US" dirty="0" err="1"/>
              <a:t>Bellwork</a:t>
            </a:r>
            <a:r>
              <a:rPr lang="en-US" dirty="0"/>
              <a:t> #3 – 08/16/17</a:t>
            </a:r>
          </a:p>
        </p:txBody>
      </p:sp>
      <p:sp>
        <p:nvSpPr>
          <p:cNvPr id="3" name="Content Placeholder 2">
            <a:extLst>
              <a:ext uri="{FF2B5EF4-FFF2-40B4-BE49-F238E27FC236}">
                <a16:creationId xmlns:a16="http://schemas.microsoft.com/office/drawing/2014/main" id="{CFF360D1-52D2-4CDC-8B02-94CE097A0DDE}"/>
              </a:ext>
            </a:extLst>
          </p:cNvPr>
          <p:cNvSpPr>
            <a:spLocks noGrp="1"/>
          </p:cNvSpPr>
          <p:nvPr>
            <p:ph idx="1"/>
          </p:nvPr>
        </p:nvSpPr>
        <p:spPr/>
        <p:txBody>
          <a:bodyPr>
            <a:normAutofit/>
          </a:bodyPr>
          <a:lstStyle/>
          <a:p>
            <a:r>
              <a:rPr lang="en-US" sz="4800" dirty="0"/>
              <a:t>Why is identifying the frame of reference important in describing motion? </a:t>
            </a:r>
          </a:p>
        </p:txBody>
      </p:sp>
      <p:sp>
        <p:nvSpPr>
          <p:cNvPr id="4" name="Footer Placeholder 3">
            <a:extLst>
              <a:ext uri="{FF2B5EF4-FFF2-40B4-BE49-F238E27FC236}">
                <a16:creationId xmlns:a16="http://schemas.microsoft.com/office/drawing/2014/main" id="{3AF7EDA5-ADCE-4A38-BA0F-33065409701E}"/>
              </a:ext>
            </a:extLst>
          </p:cNvPr>
          <p:cNvSpPr>
            <a:spLocks noGrp="1"/>
          </p:cNvSpPr>
          <p:nvPr>
            <p:ph type="ftr" sz="quarter" idx="11"/>
          </p:nvPr>
        </p:nvSpPr>
        <p:spPr/>
        <p:txBody>
          <a:bodyPr/>
          <a:lstStyle/>
          <a:p>
            <a:r>
              <a:rPr lang="en-US"/>
              <a:t>(c) 2013 Vanessa Jason</a:t>
            </a:r>
          </a:p>
        </p:txBody>
      </p:sp>
    </p:spTree>
    <p:extLst>
      <p:ext uri="{BB962C8B-B14F-4D97-AF65-F5344CB8AC3E}">
        <p14:creationId xmlns:p14="http://schemas.microsoft.com/office/powerpoint/2010/main" val="3970587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878"/>
            <a:ext cx="8229600" cy="1143000"/>
          </a:xfrm>
        </p:spPr>
        <p:txBody>
          <a:bodyPr/>
          <a:lstStyle/>
          <a:p>
            <a:r>
              <a:rPr lang="en-US" dirty="0"/>
              <a:t>The Metric System</a:t>
            </a:r>
          </a:p>
        </p:txBody>
      </p:sp>
      <p:sp>
        <p:nvSpPr>
          <p:cNvPr id="3" name="Content Placeholder 2"/>
          <p:cNvSpPr>
            <a:spLocks noGrp="1"/>
          </p:cNvSpPr>
          <p:nvPr>
            <p:ph idx="1"/>
          </p:nvPr>
        </p:nvSpPr>
        <p:spPr>
          <a:xfrm>
            <a:off x="457200" y="1323558"/>
            <a:ext cx="8229600" cy="4525963"/>
          </a:xfrm>
        </p:spPr>
        <p:txBody>
          <a:bodyPr>
            <a:normAutofit/>
          </a:bodyPr>
          <a:lstStyle/>
          <a:p>
            <a:pPr marL="0" indent="0">
              <a:buNone/>
            </a:pPr>
            <a:r>
              <a:rPr lang="en-US" sz="2600" dirty="0"/>
              <a:t>The</a:t>
            </a:r>
            <a:r>
              <a:rPr lang="en-US" sz="2600" b="1" dirty="0">
                <a:solidFill>
                  <a:schemeClr val="accent4"/>
                </a:solidFill>
              </a:rPr>
              <a:t> metric system </a:t>
            </a:r>
            <a:r>
              <a:rPr lang="en-US" sz="2600" dirty="0"/>
              <a:t>is used in science- and based on factors of </a:t>
            </a:r>
            <a:r>
              <a:rPr lang="en-US" sz="2600" b="1" dirty="0"/>
              <a:t>10</a:t>
            </a:r>
            <a:r>
              <a:rPr lang="en-US" sz="2600" dirty="0"/>
              <a:t>.</a:t>
            </a:r>
          </a:p>
          <a:p>
            <a:pPr marL="0" indent="0">
              <a:buNone/>
            </a:pPr>
            <a:endParaRPr lang="en-US" sz="2600" dirty="0"/>
          </a:p>
        </p:txBody>
      </p:sp>
      <p:pic>
        <p:nvPicPr>
          <p:cNvPr id="11" name="Picture 10"/>
          <p:cNvPicPr>
            <a:picLocks noChangeAspect="1"/>
          </p:cNvPicPr>
          <p:nvPr/>
        </p:nvPicPr>
        <p:blipFill>
          <a:blip r:embed="rId2"/>
          <a:stretch>
            <a:fillRect/>
          </a:stretch>
        </p:blipFill>
        <p:spPr>
          <a:xfrm>
            <a:off x="4123226" y="1963708"/>
            <a:ext cx="3544262" cy="2818664"/>
          </a:xfrm>
          <a:prstGeom prst="rect">
            <a:avLst/>
          </a:prstGeom>
          <a:ln>
            <a:solidFill>
              <a:schemeClr val="tx1"/>
            </a:solidFill>
          </a:ln>
        </p:spPr>
      </p:pic>
      <p:sp>
        <p:nvSpPr>
          <p:cNvPr id="12" name="TextBox 11"/>
          <p:cNvSpPr txBox="1"/>
          <p:nvPr/>
        </p:nvSpPr>
        <p:spPr>
          <a:xfrm>
            <a:off x="235163" y="2508786"/>
            <a:ext cx="3888063" cy="2785378"/>
          </a:xfrm>
          <a:prstGeom prst="rect">
            <a:avLst/>
          </a:prstGeom>
          <a:noFill/>
        </p:spPr>
        <p:txBody>
          <a:bodyPr wrap="square" rtlCol="0">
            <a:spAutoFit/>
          </a:bodyPr>
          <a:lstStyle/>
          <a:p>
            <a:pPr algn="ctr"/>
            <a:r>
              <a:rPr lang="en-US" sz="2500" dirty="0"/>
              <a:t>It is also known as the International System </a:t>
            </a:r>
          </a:p>
          <a:p>
            <a:pPr algn="ctr"/>
            <a:r>
              <a:rPr lang="en-US" sz="2500" dirty="0"/>
              <a:t>(</a:t>
            </a:r>
            <a:r>
              <a:rPr lang="en-US" sz="2500" b="1" dirty="0"/>
              <a:t>SI</a:t>
            </a:r>
            <a:r>
              <a:rPr lang="en-US" sz="2500" dirty="0"/>
              <a:t> from </a:t>
            </a:r>
            <a:r>
              <a:rPr lang="en-US" sz="2500" i="1" dirty="0" err="1"/>
              <a:t>Système</a:t>
            </a:r>
            <a:r>
              <a:rPr lang="en-US" sz="2500" i="1" dirty="0"/>
              <a:t> International</a:t>
            </a:r>
            <a:r>
              <a:rPr lang="en-US" sz="2500" dirty="0"/>
              <a:t>). This is a system agreed upon by scientists. </a:t>
            </a:r>
          </a:p>
          <a:p>
            <a:pPr algn="ctr"/>
            <a:endParaRPr lang="en-US" sz="2500" dirty="0"/>
          </a:p>
        </p:txBody>
      </p:sp>
      <p:sp>
        <p:nvSpPr>
          <p:cNvPr id="4" name="Footer Placeholder 3"/>
          <p:cNvSpPr>
            <a:spLocks noGrp="1"/>
          </p:cNvSpPr>
          <p:nvPr>
            <p:ph type="ftr" sz="quarter" idx="11"/>
          </p:nvPr>
        </p:nvSpPr>
        <p:spPr/>
        <p:txBody>
          <a:bodyPr/>
          <a:lstStyle/>
          <a:p>
            <a:r>
              <a:rPr lang="en-US" dirty="0"/>
              <a:t>(c) 2013 Vanessa Jason</a:t>
            </a:r>
          </a:p>
        </p:txBody>
      </p:sp>
      <p:sp>
        <p:nvSpPr>
          <p:cNvPr id="13" name="TextBox 12"/>
          <p:cNvSpPr txBox="1"/>
          <p:nvPr/>
        </p:nvSpPr>
        <p:spPr>
          <a:xfrm>
            <a:off x="306989" y="5087774"/>
            <a:ext cx="8510426" cy="1492716"/>
          </a:xfrm>
          <a:prstGeom prst="rect">
            <a:avLst/>
          </a:prstGeom>
          <a:solidFill>
            <a:srgbClr val="5EDBFF"/>
          </a:solidFill>
          <a:ln>
            <a:solidFill>
              <a:srgbClr val="000000"/>
            </a:solidFill>
          </a:ln>
        </p:spPr>
        <p:txBody>
          <a:bodyPr wrap="square" rtlCol="0">
            <a:spAutoFit/>
          </a:bodyPr>
          <a:lstStyle/>
          <a:p>
            <a:pPr algn="ctr"/>
            <a:r>
              <a:rPr lang="en-US" sz="2500" dirty="0"/>
              <a:t>*Not currently used in the U.S.;</a:t>
            </a:r>
          </a:p>
          <a:p>
            <a:pPr algn="ctr"/>
            <a:r>
              <a:rPr lang="en-US" sz="2500" dirty="0"/>
              <a:t> England uses both English and metric. </a:t>
            </a:r>
          </a:p>
          <a:p>
            <a:pPr algn="ctr"/>
            <a:endParaRPr lang="en-US" dirty="0"/>
          </a:p>
          <a:p>
            <a:pPr algn="ctr"/>
            <a:r>
              <a:rPr lang="en-US" sz="2300" b="1" dirty="0">
                <a:ln>
                  <a:solidFill>
                    <a:srgbClr val="000000"/>
                  </a:solidFill>
                </a:ln>
              </a:rPr>
              <a:t>No matter where the location- all of science uses METRIC. </a:t>
            </a:r>
          </a:p>
        </p:txBody>
      </p:sp>
    </p:spTree>
    <p:extLst>
      <p:ext uri="{BB962C8B-B14F-4D97-AF65-F5344CB8AC3E}">
        <p14:creationId xmlns:p14="http://schemas.microsoft.com/office/powerpoint/2010/main" val="350957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273285" y="362317"/>
            <a:ext cx="8585302" cy="2929072"/>
          </a:xfrm>
          <a:prstGeom prst="rect">
            <a:avLst/>
          </a:prstGeom>
        </p:spPr>
        <p:txBody>
          <a:bodyPr lIns="34290" tIns="34290" rIns="34290" bIns="34290" anchor="t" anchorCtr="0">
            <a:noAutofit/>
          </a:bodyPr>
          <a:lstStyle/>
          <a:p>
            <a:pPr marL="0" indent="0">
              <a:buNone/>
            </a:pPr>
            <a:r>
              <a:rPr lang="en-US" b="1" dirty="0">
                <a:solidFill>
                  <a:srgbClr val="000000"/>
                </a:solidFill>
                <a:latin typeface="Arial"/>
                <a:ea typeface="Arial"/>
                <a:cs typeface="Arial"/>
                <a:sym typeface="Arial"/>
              </a:rPr>
              <a:t>Popular Metric System Units:</a:t>
            </a:r>
          </a:p>
          <a:p>
            <a:pPr marL="0" indent="0">
              <a:buNone/>
            </a:pPr>
            <a:endParaRPr lang="en-US" dirty="0">
              <a:solidFill>
                <a:srgbClr val="000000"/>
              </a:solidFill>
              <a:latin typeface="Arial"/>
              <a:ea typeface="Arial"/>
              <a:cs typeface="Arial"/>
              <a:sym typeface="Arial"/>
            </a:endParaRPr>
          </a:p>
          <a:p>
            <a:pPr rtl="0">
              <a:lnSpc>
                <a:spcPct val="100000"/>
              </a:lnSpc>
              <a:buNone/>
            </a:pPr>
            <a:r>
              <a:rPr lang="en-US" dirty="0">
                <a:solidFill>
                  <a:srgbClr val="000000"/>
                </a:solidFill>
                <a:latin typeface="Arial"/>
                <a:ea typeface="Arial"/>
                <a:cs typeface="Arial"/>
                <a:sym typeface="Arial"/>
              </a:rPr>
              <a:t> 2 _______ bottle of soda.</a:t>
            </a:r>
          </a:p>
          <a:p>
            <a:pPr rtl="0">
              <a:lnSpc>
                <a:spcPct val="100000"/>
              </a:lnSpc>
              <a:buNone/>
            </a:pPr>
            <a:r>
              <a:rPr lang="en-US" dirty="0">
                <a:solidFill>
                  <a:srgbClr val="000000"/>
                </a:solidFill>
                <a:latin typeface="Arial"/>
                <a:ea typeface="Arial"/>
                <a:cs typeface="Arial"/>
                <a:sym typeface="Arial"/>
              </a:rPr>
              <a:t>  ________ of sugar.</a:t>
            </a:r>
          </a:p>
          <a:p>
            <a:pPr rtl="0">
              <a:lnSpc>
                <a:spcPct val="100000"/>
              </a:lnSpc>
              <a:buNone/>
            </a:pPr>
            <a:r>
              <a:rPr lang="en-US" dirty="0">
                <a:solidFill>
                  <a:srgbClr val="000000"/>
                </a:solidFill>
                <a:latin typeface="Arial"/>
                <a:ea typeface="Arial"/>
                <a:cs typeface="Arial"/>
                <a:sym typeface="Arial"/>
              </a:rPr>
              <a:t>  ________ stick.</a:t>
            </a:r>
          </a:p>
          <a:p>
            <a:endParaRPr lang="en-US" dirty="0">
              <a:solidFill>
                <a:srgbClr val="000000"/>
              </a:solidFill>
              <a:latin typeface="Arial"/>
              <a:ea typeface="Arial"/>
              <a:cs typeface="Arial"/>
              <a:sym typeface="Arial"/>
            </a:endParaRPr>
          </a:p>
          <a:p>
            <a:endParaRPr lang="en-US" dirty="0">
              <a:solidFill>
                <a:srgbClr val="000000"/>
              </a:solidFill>
              <a:latin typeface="Arial"/>
              <a:ea typeface="Arial"/>
              <a:cs typeface="Arial"/>
              <a:sym typeface="Arial"/>
            </a:endParaRPr>
          </a:p>
        </p:txBody>
      </p:sp>
      <p:sp>
        <p:nvSpPr>
          <p:cNvPr id="51" name="Shape 51"/>
          <p:cNvSpPr txBox="1"/>
          <p:nvPr/>
        </p:nvSpPr>
        <p:spPr>
          <a:xfrm>
            <a:off x="4753958" y="1462118"/>
            <a:ext cx="3395655" cy="1124550"/>
          </a:xfrm>
          <a:prstGeom prst="rect">
            <a:avLst/>
          </a:prstGeom>
        </p:spPr>
        <p:txBody>
          <a:bodyPr lIns="34290" tIns="34290" rIns="34290" bIns="34290" anchor="t" anchorCtr="0">
            <a:noAutofit/>
          </a:bodyPr>
          <a:lstStyle/>
          <a:p>
            <a:pPr rtl="0">
              <a:lnSpc>
                <a:spcPct val="100000"/>
              </a:lnSpc>
              <a:buNone/>
            </a:pPr>
            <a:r>
              <a:rPr lang="en-US" sz="2400" dirty="0">
                <a:solidFill>
                  <a:srgbClr val="000000"/>
                </a:solidFill>
                <a:latin typeface="Arial"/>
                <a:ea typeface="Arial"/>
                <a:cs typeface="Arial"/>
                <a:sym typeface="Arial"/>
              </a:rPr>
              <a:t>a.  gram</a:t>
            </a:r>
            <a:br>
              <a:rPr lang="en-US" sz="2400" dirty="0">
                <a:solidFill>
                  <a:srgbClr val="000000"/>
                </a:solidFill>
                <a:latin typeface="Arial"/>
                <a:ea typeface="Arial"/>
                <a:cs typeface="Arial"/>
                <a:sym typeface="Arial"/>
              </a:rPr>
            </a:br>
            <a:r>
              <a:rPr lang="en-US" sz="2400" dirty="0">
                <a:solidFill>
                  <a:srgbClr val="000000"/>
                </a:solidFill>
                <a:latin typeface="Arial"/>
                <a:ea typeface="Arial"/>
                <a:cs typeface="Arial"/>
                <a:sym typeface="Arial"/>
              </a:rPr>
              <a:t>b.  liter</a:t>
            </a:r>
            <a:br>
              <a:rPr lang="en-US" sz="2400" dirty="0">
                <a:solidFill>
                  <a:srgbClr val="000000"/>
                </a:solidFill>
                <a:latin typeface="Arial"/>
                <a:ea typeface="Arial"/>
                <a:cs typeface="Arial"/>
                <a:sym typeface="Arial"/>
              </a:rPr>
            </a:br>
            <a:r>
              <a:rPr lang="en-US" sz="2400" dirty="0">
                <a:solidFill>
                  <a:srgbClr val="000000"/>
                </a:solidFill>
                <a:latin typeface="Arial"/>
                <a:ea typeface="Arial"/>
                <a:cs typeface="Arial"/>
                <a:sym typeface="Arial"/>
              </a:rPr>
              <a:t>c.  meter</a:t>
            </a:r>
          </a:p>
        </p:txBody>
      </p:sp>
      <p:sp>
        <p:nvSpPr>
          <p:cNvPr id="52" name="Shape 52"/>
          <p:cNvSpPr/>
          <p:nvPr/>
        </p:nvSpPr>
        <p:spPr>
          <a:xfrm>
            <a:off x="113378" y="296258"/>
            <a:ext cx="8905388" cy="2855404"/>
          </a:xfrm>
          <a:prstGeom prst="rect">
            <a:avLst/>
          </a:prstGeom>
          <a:noFill/>
          <a:ln w="50800" cap="flat">
            <a:solidFill>
              <a:srgbClr val="000000"/>
            </a:solidFill>
            <a:prstDash val="solid"/>
            <a:round/>
            <a:headEnd type="none" w="med" len="med"/>
            <a:tailEnd type="none" w="med" len="med"/>
          </a:ln>
        </p:spPr>
        <p:txBody>
          <a:bodyPr lIns="82283" tIns="82283" rIns="82283" bIns="82283" anchor="ctr" anchorCtr="0">
            <a:noAutofit/>
          </a:bodyPr>
          <a:lstStyle/>
          <a:p>
            <a:endParaRPr>
              <a:solidFill>
                <a:srgbClr val="000000"/>
              </a:solidFill>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0000" l="5250" r="94250">
                        <a14:foregroundMark x1="94250" y1="10250" x2="94250" y2="10250"/>
                        <a14:foregroundMark x1="5250" y1="89000" x2="5250" y2="89000"/>
                      </a14:backgroundRemoval>
                    </a14:imgEffect>
                    <a14:imgEffect>
                      <a14:brightnessContrast bright="-40000" contrast="40000"/>
                    </a14:imgEffect>
                  </a14:imgLayer>
                </a14:imgProps>
              </a:ext>
            </a:extLst>
          </a:blip>
          <a:stretch>
            <a:fillRect/>
          </a:stretch>
        </p:blipFill>
        <p:spPr>
          <a:xfrm rot="19482703">
            <a:off x="5662119" y="2942660"/>
            <a:ext cx="3725248" cy="3198789"/>
          </a:xfrm>
          <a:prstGeom prst="rect">
            <a:avLst/>
          </a:prstGeom>
        </p:spPr>
      </p:pic>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backgroundRemoval t="1399" b="89161" l="667" r="98000">
                        <a14:foregroundMark x1="16333" y1="45105" x2="16333" y2="45105"/>
                      </a14:backgroundRemoval>
                    </a14:imgEffect>
                  </a14:imgLayer>
                </a14:imgProps>
              </a:ext>
            </a:extLst>
          </a:blip>
          <a:stretch>
            <a:fillRect/>
          </a:stretch>
        </p:blipFill>
        <p:spPr>
          <a:xfrm>
            <a:off x="2257585" y="2761354"/>
            <a:ext cx="4365982" cy="4162236"/>
          </a:xfrm>
          <a:prstGeom prst="rect">
            <a:avLst/>
          </a:prstGeom>
        </p:spPr>
      </p:pic>
      <p:pic>
        <p:nvPicPr>
          <p:cNvPr id="5" name="Picture 4"/>
          <p:cNvPicPr>
            <a:picLocks noChangeAspect="1"/>
          </p:cNvPicPr>
          <p:nvPr/>
        </p:nvPicPr>
        <p:blipFill>
          <a:blip r:embed="rId7"/>
          <a:stretch>
            <a:fillRect/>
          </a:stretch>
        </p:blipFill>
        <p:spPr>
          <a:xfrm>
            <a:off x="309177" y="3429000"/>
            <a:ext cx="1905000" cy="1905000"/>
          </a:xfrm>
          <a:prstGeom prst="rect">
            <a:avLst/>
          </a:prstGeom>
        </p:spPr>
      </p:pic>
      <p:sp>
        <p:nvSpPr>
          <p:cNvPr id="10" name="TextBox 9"/>
          <p:cNvSpPr txBox="1"/>
          <p:nvPr/>
        </p:nvSpPr>
        <p:spPr>
          <a:xfrm>
            <a:off x="309177" y="1614298"/>
            <a:ext cx="1606095" cy="477054"/>
          </a:xfrm>
          <a:prstGeom prst="rect">
            <a:avLst/>
          </a:prstGeom>
          <a:noFill/>
        </p:spPr>
        <p:txBody>
          <a:bodyPr wrap="square" rtlCol="0">
            <a:spAutoFit/>
          </a:bodyPr>
          <a:lstStyle/>
          <a:p>
            <a:pPr algn="ctr"/>
            <a:r>
              <a:rPr lang="en-US" sz="2500" dirty="0">
                <a:solidFill>
                  <a:srgbClr val="FF0000"/>
                </a:solidFill>
              </a:rPr>
              <a:t>gram</a:t>
            </a:r>
          </a:p>
        </p:txBody>
      </p:sp>
      <p:sp>
        <p:nvSpPr>
          <p:cNvPr id="11" name="TextBox 10"/>
          <p:cNvSpPr txBox="1"/>
          <p:nvPr/>
        </p:nvSpPr>
        <p:spPr>
          <a:xfrm>
            <a:off x="309177" y="2091352"/>
            <a:ext cx="1606095" cy="477054"/>
          </a:xfrm>
          <a:prstGeom prst="rect">
            <a:avLst/>
          </a:prstGeom>
          <a:noFill/>
        </p:spPr>
        <p:txBody>
          <a:bodyPr wrap="square" rtlCol="0">
            <a:spAutoFit/>
          </a:bodyPr>
          <a:lstStyle/>
          <a:p>
            <a:pPr algn="ctr"/>
            <a:r>
              <a:rPr lang="en-US" sz="2500" dirty="0">
                <a:solidFill>
                  <a:srgbClr val="FF0000"/>
                </a:solidFill>
              </a:rPr>
              <a:t>meter</a:t>
            </a:r>
          </a:p>
        </p:txBody>
      </p:sp>
      <p:sp>
        <p:nvSpPr>
          <p:cNvPr id="12" name="TextBox 11"/>
          <p:cNvSpPr txBox="1"/>
          <p:nvPr/>
        </p:nvSpPr>
        <p:spPr>
          <a:xfrm>
            <a:off x="346618" y="1211940"/>
            <a:ext cx="1606095" cy="477054"/>
          </a:xfrm>
          <a:prstGeom prst="rect">
            <a:avLst/>
          </a:prstGeom>
          <a:noFill/>
        </p:spPr>
        <p:txBody>
          <a:bodyPr wrap="square" rtlCol="0">
            <a:spAutoFit/>
          </a:bodyPr>
          <a:lstStyle/>
          <a:p>
            <a:pPr algn="ctr"/>
            <a:r>
              <a:rPr lang="en-US" sz="2500" dirty="0">
                <a:solidFill>
                  <a:srgbClr val="FF0000"/>
                </a:solidFill>
              </a:rPr>
              <a:t>liter</a:t>
            </a:r>
          </a:p>
        </p:txBody>
      </p:sp>
    </p:spTree>
    <p:extLst>
      <p:ext uri="{BB962C8B-B14F-4D97-AF65-F5344CB8AC3E}">
        <p14:creationId xmlns:p14="http://schemas.microsoft.com/office/powerpoint/2010/main" val="85024721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 measurements</a:t>
            </a:r>
          </a:p>
        </p:txBody>
      </p:sp>
      <p:graphicFrame>
        <p:nvGraphicFramePr>
          <p:cNvPr id="4" name="Table 3"/>
          <p:cNvGraphicFramePr>
            <a:graphicFrameLocks noGrp="1"/>
          </p:cNvGraphicFramePr>
          <p:nvPr>
            <p:extLst>
              <p:ext uri="{D42A27DB-BD31-4B8C-83A1-F6EECF244321}">
                <p14:modId xmlns:p14="http://schemas.microsoft.com/office/powerpoint/2010/main" val="760288037"/>
              </p:ext>
            </p:extLst>
          </p:nvPr>
        </p:nvGraphicFramePr>
        <p:xfrm>
          <a:off x="840778" y="1305913"/>
          <a:ext cx="7600557" cy="4804687"/>
        </p:xfrm>
        <a:graphic>
          <a:graphicData uri="http://schemas.openxmlformats.org/drawingml/2006/table">
            <a:tbl>
              <a:tblPr firstRow="1" bandRow="1">
                <a:tableStyleId>{5202B0CA-FC54-4496-8BCA-5EF66A818D29}</a:tableStyleId>
              </a:tblPr>
              <a:tblGrid>
                <a:gridCol w="2533519">
                  <a:extLst>
                    <a:ext uri="{9D8B030D-6E8A-4147-A177-3AD203B41FA5}">
                      <a16:colId xmlns:a16="http://schemas.microsoft.com/office/drawing/2014/main" val="20000"/>
                    </a:ext>
                  </a:extLst>
                </a:gridCol>
                <a:gridCol w="2533519">
                  <a:extLst>
                    <a:ext uri="{9D8B030D-6E8A-4147-A177-3AD203B41FA5}">
                      <a16:colId xmlns:a16="http://schemas.microsoft.com/office/drawing/2014/main" val="20001"/>
                    </a:ext>
                  </a:extLst>
                </a:gridCol>
                <a:gridCol w="2533519">
                  <a:extLst>
                    <a:ext uri="{9D8B030D-6E8A-4147-A177-3AD203B41FA5}">
                      <a16:colId xmlns:a16="http://schemas.microsoft.com/office/drawing/2014/main" val="20002"/>
                    </a:ext>
                  </a:extLst>
                </a:gridCol>
              </a:tblGrid>
              <a:tr h="895031">
                <a:tc gridSpan="3">
                  <a:txBody>
                    <a:bodyPr/>
                    <a:lstStyle/>
                    <a:p>
                      <a:pPr algn="ctr"/>
                      <a:r>
                        <a:rPr lang="en-US" sz="2200" dirty="0"/>
                        <a:t>International System’s Standard Units of Measurement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65416">
                <a:tc>
                  <a:txBody>
                    <a:bodyPr/>
                    <a:lstStyle/>
                    <a:p>
                      <a:pPr algn="ctr"/>
                      <a:r>
                        <a:rPr lang="en-US" sz="2400" b="1" dirty="0"/>
                        <a:t>Quantity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b="1" dirty="0"/>
                        <a:t>Name of Unit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b="1" dirty="0"/>
                        <a:t>Abbreviations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435582">
                <a:tc>
                  <a:txBody>
                    <a:bodyPr/>
                    <a:lstStyle/>
                    <a:p>
                      <a:pPr algn="ctr"/>
                      <a:r>
                        <a:rPr lang="en-US" sz="2300" dirty="0"/>
                        <a:t>Length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300" dirty="0"/>
                        <a:t>Meter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300" dirty="0"/>
                        <a:t>m</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435582">
                <a:tc>
                  <a:txBody>
                    <a:bodyPr/>
                    <a:lstStyle/>
                    <a:p>
                      <a:pPr algn="ctr"/>
                      <a:r>
                        <a:rPr lang="en-US" sz="2300" dirty="0"/>
                        <a:t>Mass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300" dirty="0"/>
                        <a:t>Grams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300" dirty="0"/>
                        <a:t>g</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435582">
                <a:tc>
                  <a:txBody>
                    <a:bodyPr/>
                    <a:lstStyle/>
                    <a:p>
                      <a:pPr algn="ctr"/>
                      <a:r>
                        <a:rPr lang="en-US" sz="2300" dirty="0"/>
                        <a:t>Temperature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300" dirty="0"/>
                        <a:t>Kelvin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300" dirty="0"/>
                        <a:t>K</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435582">
                <a:tc>
                  <a:txBody>
                    <a:bodyPr/>
                    <a:lstStyle/>
                    <a:p>
                      <a:pPr algn="ctr"/>
                      <a:r>
                        <a:rPr lang="en-US" sz="2300" dirty="0"/>
                        <a:t>Time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300" dirty="0"/>
                        <a:t>Second</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300" dirty="0"/>
                        <a:t>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751826">
                <a:tc>
                  <a:txBody>
                    <a:bodyPr/>
                    <a:lstStyle/>
                    <a:p>
                      <a:pPr algn="ctr"/>
                      <a:r>
                        <a:rPr lang="en-US" sz="2300" dirty="0"/>
                        <a:t>Amount of substance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300" dirty="0"/>
                        <a:t>Mole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300" dirty="0" err="1"/>
                        <a:t>mol</a:t>
                      </a:r>
                      <a:endParaRPr lang="en-US" sz="23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r h="435582">
                <a:tc>
                  <a:txBody>
                    <a:bodyPr/>
                    <a:lstStyle/>
                    <a:p>
                      <a:pPr algn="ctr"/>
                      <a:r>
                        <a:rPr lang="en-US" sz="2300" dirty="0"/>
                        <a:t>Electric current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300" dirty="0"/>
                        <a:t>Ampere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300" dirty="0"/>
                        <a:t>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7"/>
                  </a:ext>
                </a:extLst>
              </a:tr>
              <a:tr h="435582">
                <a:tc>
                  <a:txBody>
                    <a:bodyPr/>
                    <a:lstStyle/>
                    <a:p>
                      <a:pPr algn="ctr"/>
                      <a:r>
                        <a:rPr lang="en-US" sz="2300" dirty="0"/>
                        <a:t>Light intensity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300" dirty="0"/>
                        <a:t>Candela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300" dirty="0"/>
                        <a:t>cd</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413878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2" name="TextBox 1"/>
          <p:cNvSpPr txBox="1"/>
          <p:nvPr/>
        </p:nvSpPr>
        <p:spPr>
          <a:xfrm>
            <a:off x="2304615" y="1114931"/>
            <a:ext cx="4405425" cy="1631216"/>
          </a:xfrm>
          <a:prstGeom prst="rect">
            <a:avLst/>
          </a:prstGeom>
          <a:solidFill>
            <a:srgbClr val="5EDBFF"/>
          </a:solidFill>
          <a:ln>
            <a:solidFill>
              <a:srgbClr val="000000"/>
            </a:solidFill>
          </a:ln>
        </p:spPr>
        <p:txBody>
          <a:bodyPr wrap="square" rtlCol="0">
            <a:spAutoFit/>
          </a:bodyPr>
          <a:lstStyle/>
          <a:p>
            <a:pPr algn="ctr"/>
            <a:r>
              <a:rPr lang="en-US" sz="2500" u="sng" dirty="0">
                <a:ln>
                  <a:solidFill>
                    <a:srgbClr val="000000"/>
                  </a:solidFill>
                </a:ln>
                <a:solidFill>
                  <a:srgbClr val="000000"/>
                </a:solidFill>
                <a:ea typeface="Arial"/>
                <a:cs typeface="Arial"/>
                <a:sym typeface="Arial"/>
              </a:rPr>
              <a:t>General SI units </a:t>
            </a:r>
          </a:p>
          <a:p>
            <a:pPr marL="342900" algn="ctr">
              <a:spcBef>
                <a:spcPts val="0"/>
              </a:spcBef>
            </a:pPr>
            <a:r>
              <a:rPr lang="en-US" sz="2500" dirty="0">
                <a:ln>
                  <a:solidFill>
                    <a:srgbClr val="000000"/>
                  </a:solidFill>
                </a:ln>
                <a:solidFill>
                  <a:srgbClr val="660066"/>
                </a:solidFill>
                <a:ea typeface="Arial"/>
                <a:cs typeface="Arial"/>
                <a:sym typeface="Arial"/>
              </a:rPr>
              <a:t>Length</a:t>
            </a:r>
            <a:r>
              <a:rPr lang="en-US" sz="2500" dirty="0">
                <a:ln>
                  <a:solidFill>
                    <a:srgbClr val="000000"/>
                  </a:solidFill>
                </a:ln>
                <a:solidFill>
                  <a:srgbClr val="000000"/>
                </a:solidFill>
                <a:ea typeface="Arial"/>
                <a:cs typeface="Arial"/>
                <a:sym typeface="Arial"/>
              </a:rPr>
              <a:t> = meter (m) </a:t>
            </a:r>
            <a:br>
              <a:rPr lang="en-US" sz="2500" dirty="0">
                <a:ln>
                  <a:solidFill>
                    <a:srgbClr val="000000"/>
                  </a:solidFill>
                </a:ln>
                <a:solidFill>
                  <a:srgbClr val="000000"/>
                </a:solidFill>
                <a:ea typeface="Arial"/>
                <a:cs typeface="Arial"/>
                <a:sym typeface="Arial"/>
              </a:rPr>
            </a:br>
            <a:r>
              <a:rPr lang="en-US" sz="2500" dirty="0">
                <a:ln>
                  <a:solidFill>
                    <a:srgbClr val="000000"/>
                  </a:solidFill>
                </a:ln>
                <a:solidFill>
                  <a:srgbClr val="660066"/>
                </a:solidFill>
                <a:ea typeface="Arial"/>
                <a:cs typeface="Arial"/>
                <a:sym typeface="Arial"/>
              </a:rPr>
              <a:t>Mass</a:t>
            </a:r>
            <a:r>
              <a:rPr lang="en-US" sz="2500" dirty="0">
                <a:ln>
                  <a:solidFill>
                    <a:srgbClr val="000000"/>
                  </a:solidFill>
                </a:ln>
                <a:solidFill>
                  <a:srgbClr val="000000"/>
                </a:solidFill>
                <a:ea typeface="Arial"/>
                <a:cs typeface="Arial"/>
                <a:sym typeface="Arial"/>
              </a:rPr>
              <a:t> = gram (g)</a:t>
            </a:r>
          </a:p>
          <a:p>
            <a:pPr marL="342900" algn="ctr">
              <a:spcBef>
                <a:spcPts val="0"/>
              </a:spcBef>
            </a:pPr>
            <a:r>
              <a:rPr lang="en-US" sz="2500" dirty="0">
                <a:ln>
                  <a:solidFill>
                    <a:srgbClr val="000000"/>
                  </a:solidFill>
                </a:ln>
                <a:solidFill>
                  <a:srgbClr val="660066"/>
                </a:solidFill>
                <a:ea typeface="Arial"/>
                <a:cs typeface="Arial"/>
                <a:sym typeface="Arial"/>
              </a:rPr>
              <a:t>Volume</a:t>
            </a:r>
            <a:r>
              <a:rPr lang="en-US" sz="2500" dirty="0">
                <a:ln>
                  <a:solidFill>
                    <a:srgbClr val="000000"/>
                  </a:solidFill>
                </a:ln>
                <a:solidFill>
                  <a:srgbClr val="000000"/>
                </a:solidFill>
                <a:ea typeface="Arial"/>
                <a:cs typeface="Arial"/>
                <a:sym typeface="Arial"/>
              </a:rPr>
              <a:t> = liter (l)</a:t>
            </a:r>
            <a:endParaRPr lang="en-US" sz="2500" dirty="0">
              <a:ln>
                <a:solidFill>
                  <a:srgbClr val="000000"/>
                </a:solidFill>
              </a:ln>
            </a:endParaRPr>
          </a:p>
        </p:txBody>
      </p:sp>
      <p:sp>
        <p:nvSpPr>
          <p:cNvPr id="3" name="TextBox 2"/>
          <p:cNvSpPr txBox="1"/>
          <p:nvPr/>
        </p:nvSpPr>
        <p:spPr>
          <a:xfrm>
            <a:off x="686810" y="2918373"/>
            <a:ext cx="7807479" cy="2092881"/>
          </a:xfrm>
          <a:prstGeom prst="rect">
            <a:avLst/>
          </a:prstGeom>
          <a:noFill/>
        </p:spPr>
        <p:txBody>
          <a:bodyPr wrap="square" rtlCol="0">
            <a:spAutoFit/>
          </a:bodyPr>
          <a:lstStyle/>
          <a:p>
            <a:r>
              <a:rPr lang="en-US" sz="2600" dirty="0"/>
              <a:t>For quantities that are larger or smaller than the SI units, </a:t>
            </a:r>
            <a:r>
              <a:rPr lang="en-US" sz="2600" b="1" dirty="0"/>
              <a:t>prefixes</a:t>
            </a:r>
            <a:r>
              <a:rPr lang="en-US" sz="2600" dirty="0"/>
              <a:t> are added to the names of the units. These prefixes represent multiples of 10.</a:t>
            </a:r>
          </a:p>
          <a:p>
            <a:endParaRPr lang="en-US" sz="2600" dirty="0"/>
          </a:p>
          <a:p>
            <a:r>
              <a:rPr lang="en-US" sz="2600" dirty="0"/>
              <a:t> </a:t>
            </a:r>
          </a:p>
        </p:txBody>
      </p:sp>
      <p:graphicFrame>
        <p:nvGraphicFramePr>
          <p:cNvPr id="4" name="Table 3"/>
          <p:cNvGraphicFramePr>
            <a:graphicFrameLocks noGrp="1"/>
          </p:cNvGraphicFramePr>
          <p:nvPr>
            <p:extLst>
              <p:ext uri="{D42A27DB-BD31-4B8C-83A1-F6EECF244321}">
                <p14:modId xmlns:p14="http://schemas.microsoft.com/office/powerpoint/2010/main" val="4289180886"/>
              </p:ext>
            </p:extLst>
          </p:nvPr>
        </p:nvGraphicFramePr>
        <p:xfrm>
          <a:off x="749311" y="4453167"/>
          <a:ext cx="7744978" cy="1767840"/>
        </p:xfrm>
        <a:graphic>
          <a:graphicData uri="http://schemas.openxmlformats.org/drawingml/2006/table">
            <a:tbl>
              <a:tblPr firstRow="1" bandRow="1">
                <a:tableStyleId>{0660B408-B3CF-4A94-85FC-2B1E0A45F4A2}</a:tableStyleId>
              </a:tblPr>
              <a:tblGrid>
                <a:gridCol w="3872489">
                  <a:extLst>
                    <a:ext uri="{9D8B030D-6E8A-4147-A177-3AD203B41FA5}">
                      <a16:colId xmlns:a16="http://schemas.microsoft.com/office/drawing/2014/main" val="20000"/>
                    </a:ext>
                  </a:extLst>
                </a:gridCol>
                <a:gridCol w="3872489">
                  <a:extLst>
                    <a:ext uri="{9D8B030D-6E8A-4147-A177-3AD203B41FA5}">
                      <a16:colId xmlns:a16="http://schemas.microsoft.com/office/drawing/2014/main" val="20001"/>
                    </a:ext>
                  </a:extLst>
                </a:gridCol>
              </a:tblGrid>
              <a:tr h="434304">
                <a:tc>
                  <a:txBody>
                    <a:bodyPr/>
                    <a:lstStyle/>
                    <a:p>
                      <a:pPr algn="ctr"/>
                      <a:r>
                        <a:rPr lang="en-US" sz="2300" dirty="0"/>
                        <a:t>PREFIX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300" dirty="0"/>
                        <a:t>EXAMPLE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434304">
                <a:tc>
                  <a:txBody>
                    <a:bodyPr/>
                    <a:lstStyle/>
                    <a:p>
                      <a:pPr algn="ctr"/>
                      <a:r>
                        <a:rPr lang="en-US" sz="2300" dirty="0"/>
                        <a:t>Kilo= 1,000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300" dirty="0"/>
                        <a:t>1 kilometer= 1000 meters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434304">
                <a:tc>
                  <a:txBody>
                    <a:bodyPr/>
                    <a:lstStyle/>
                    <a:p>
                      <a:pPr algn="ctr"/>
                      <a:r>
                        <a:rPr lang="en-US" sz="2300" dirty="0" err="1"/>
                        <a:t>Milli</a:t>
                      </a:r>
                      <a:r>
                        <a:rPr lang="en-US" sz="2300" dirty="0"/>
                        <a:t>=</a:t>
                      </a:r>
                      <a:r>
                        <a:rPr lang="en-US" sz="2300" baseline="0" dirty="0"/>
                        <a:t> 1/1000</a:t>
                      </a:r>
                      <a:endParaRPr lang="en-US" sz="23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300" dirty="0"/>
                        <a:t>1 millimeter=</a:t>
                      </a:r>
                      <a:r>
                        <a:rPr lang="en-US" sz="2300" baseline="0" dirty="0"/>
                        <a:t> 0.001 meters</a:t>
                      </a:r>
                      <a:endParaRPr lang="en-US" sz="23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434304">
                <a:tc>
                  <a:txBody>
                    <a:bodyPr/>
                    <a:lstStyle/>
                    <a:p>
                      <a:pPr algn="ctr"/>
                      <a:r>
                        <a:rPr lang="en-US" sz="2300" dirty="0" err="1"/>
                        <a:t>Centi</a:t>
                      </a:r>
                      <a:r>
                        <a:rPr lang="en-US" sz="2300" dirty="0"/>
                        <a:t>= 100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300" dirty="0"/>
                        <a:t>1 centimeter=</a:t>
                      </a:r>
                      <a:r>
                        <a:rPr lang="en-US" sz="2300" baseline="0" dirty="0"/>
                        <a:t> 0.01 meters</a:t>
                      </a:r>
                      <a:endParaRPr lang="en-US" sz="23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Title 4"/>
          <p:cNvSpPr>
            <a:spLocks noGrp="1"/>
          </p:cNvSpPr>
          <p:nvPr>
            <p:ph type="title"/>
          </p:nvPr>
        </p:nvSpPr>
        <p:spPr/>
        <p:txBody>
          <a:bodyPr/>
          <a:lstStyle/>
          <a:p>
            <a:r>
              <a:rPr lang="en-US" dirty="0"/>
              <a:t>SI Units</a:t>
            </a:r>
          </a:p>
        </p:txBody>
      </p:sp>
    </p:spTree>
    <p:extLst>
      <p:ext uri="{BB962C8B-B14F-4D97-AF65-F5344CB8AC3E}">
        <p14:creationId xmlns:p14="http://schemas.microsoft.com/office/powerpoint/2010/main" val="419445430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1295400" y="0"/>
            <a:ext cx="6548437" cy="6858000"/>
          </a:xfrm>
          <a:prstGeom prst="rect">
            <a:avLst/>
          </a:prstGeom>
        </p:spPr>
      </p:pic>
    </p:spTree>
    <p:extLst>
      <p:ext uri="{BB962C8B-B14F-4D97-AF65-F5344CB8AC3E}">
        <p14:creationId xmlns:p14="http://schemas.microsoft.com/office/powerpoint/2010/main" val="2377361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270247" y="270698"/>
            <a:ext cx="8663017" cy="1223594"/>
          </a:xfrm>
          <a:prstGeom prst="rect">
            <a:avLst/>
          </a:prstGeom>
        </p:spPr>
        <p:txBody>
          <a:bodyPr lIns="34290" tIns="34290" rIns="34290" bIns="34290" anchor="t" anchorCtr="0">
            <a:noAutofit/>
          </a:bodyPr>
          <a:lstStyle/>
          <a:p>
            <a:pPr rtl="0">
              <a:lnSpc>
                <a:spcPct val="100000"/>
              </a:lnSpc>
              <a:buNone/>
            </a:pPr>
            <a:r>
              <a:rPr lang="en-US" sz="3200" dirty="0">
                <a:solidFill>
                  <a:srgbClr val="000000"/>
                </a:solidFill>
                <a:latin typeface="Arial"/>
                <a:ea typeface="Arial"/>
                <a:cs typeface="Arial"/>
                <a:sym typeface="Arial"/>
              </a:rPr>
              <a:t>SI units are based on factors of 10, so it is easy to convert them!</a:t>
            </a:r>
          </a:p>
        </p:txBody>
      </p:sp>
      <p:sp>
        <p:nvSpPr>
          <p:cNvPr id="72" name="Shape 72"/>
          <p:cNvSpPr txBox="1">
            <a:spLocks noGrp="1"/>
          </p:cNvSpPr>
          <p:nvPr>
            <p:ph type="body" idx="1"/>
          </p:nvPr>
        </p:nvSpPr>
        <p:spPr>
          <a:xfrm>
            <a:off x="913478" y="1736437"/>
            <a:ext cx="7677884" cy="781447"/>
          </a:xfrm>
          <a:prstGeom prst="rect">
            <a:avLst/>
          </a:prstGeom>
        </p:spPr>
        <p:txBody>
          <a:bodyPr lIns="34290" tIns="34290" rIns="34290" bIns="34290" anchor="t" anchorCtr="0">
            <a:noAutofit/>
          </a:bodyPr>
          <a:lstStyle/>
          <a:p>
            <a:pPr algn="ctr" rtl="0">
              <a:lnSpc>
                <a:spcPct val="100000"/>
              </a:lnSpc>
              <a:buNone/>
            </a:pPr>
            <a:r>
              <a:rPr lang="en-US" dirty="0">
                <a:ln>
                  <a:solidFill>
                    <a:srgbClr val="000000"/>
                  </a:solidFill>
                </a:ln>
                <a:latin typeface="Arial"/>
                <a:ea typeface="Arial"/>
                <a:cs typeface="Arial"/>
                <a:sym typeface="Arial"/>
              </a:rPr>
              <a:t>Example: There are 10 millimeters in 1 centimeter; </a:t>
            </a:r>
          </a:p>
          <a:p>
            <a:pPr rtl="0">
              <a:lnSpc>
                <a:spcPct val="100000"/>
              </a:lnSpc>
              <a:buNone/>
            </a:pPr>
            <a:r>
              <a:rPr lang="en-US" dirty="0">
                <a:ln>
                  <a:solidFill>
                    <a:srgbClr val="000000"/>
                  </a:solidFill>
                </a:ln>
                <a:latin typeface="Arial"/>
                <a:ea typeface="Arial"/>
                <a:cs typeface="Arial"/>
                <a:sym typeface="Arial"/>
              </a:rPr>
              <a:t>         100 centimeters in 1 meter. </a:t>
            </a:r>
          </a:p>
        </p:txBody>
      </p:sp>
      <p:sp>
        <p:nvSpPr>
          <p:cNvPr id="73" name="Shape 73"/>
          <p:cNvSpPr/>
          <p:nvPr/>
        </p:nvSpPr>
        <p:spPr>
          <a:xfrm>
            <a:off x="549900" y="2837858"/>
            <a:ext cx="4350578" cy="3211829"/>
          </a:xfrm>
          <a:prstGeom prst="rect">
            <a:avLst/>
          </a:prstGeom>
          <a:blipFill>
            <a:blip r:embed="rId3"/>
            <a:stretch>
              <a:fillRect/>
            </a:stretch>
          </a:blipFill>
        </p:spPr>
      </p:sp>
      <p:sp>
        <p:nvSpPr>
          <p:cNvPr id="74" name="Shape 74"/>
          <p:cNvSpPr txBox="1"/>
          <p:nvPr/>
        </p:nvSpPr>
        <p:spPr>
          <a:xfrm>
            <a:off x="5119718" y="2846757"/>
            <a:ext cx="3659776" cy="3429000"/>
          </a:xfrm>
          <a:prstGeom prst="rect">
            <a:avLst/>
          </a:prstGeom>
          <a:solidFill>
            <a:schemeClr val="accent3">
              <a:lumMod val="60000"/>
              <a:lumOff val="40000"/>
            </a:schemeClr>
          </a:solidFill>
          <a:ln>
            <a:solidFill>
              <a:srgbClr val="000000"/>
            </a:solidFill>
          </a:ln>
        </p:spPr>
        <p:txBody>
          <a:bodyPr lIns="34290" tIns="34290" rIns="34290" bIns="34290" anchor="t" anchorCtr="0">
            <a:noAutofit/>
          </a:bodyPr>
          <a:lstStyle/>
          <a:p>
            <a:pPr rtl="0">
              <a:lnSpc>
                <a:spcPct val="100000"/>
              </a:lnSpc>
              <a:buNone/>
            </a:pPr>
            <a:r>
              <a:rPr lang="en-US" sz="2500" dirty="0">
                <a:solidFill>
                  <a:srgbClr val="000000"/>
                </a:solidFill>
                <a:latin typeface="Arial"/>
                <a:ea typeface="Arial"/>
                <a:cs typeface="Arial"/>
                <a:sym typeface="Arial"/>
              </a:rPr>
              <a:t>A mm is about as thick as a dime.   Notice there are about 10 dimes between the 6 and the 7 on this photo.</a:t>
            </a:r>
          </a:p>
          <a:p>
            <a:endParaRPr lang="en-US" sz="2500" dirty="0">
              <a:solidFill>
                <a:srgbClr val="000000"/>
              </a:solidFill>
              <a:latin typeface="Arial"/>
              <a:ea typeface="Arial"/>
              <a:cs typeface="Arial"/>
              <a:sym typeface="Arial"/>
            </a:endParaRPr>
          </a:p>
          <a:p>
            <a:pPr rtl="0">
              <a:lnSpc>
                <a:spcPct val="100000"/>
              </a:lnSpc>
              <a:buNone/>
            </a:pPr>
            <a:r>
              <a:rPr lang="en-US" sz="2500" dirty="0">
                <a:solidFill>
                  <a:srgbClr val="000000"/>
                </a:solidFill>
                <a:latin typeface="Arial"/>
                <a:ea typeface="Arial"/>
                <a:cs typeface="Arial"/>
                <a:sym typeface="Arial"/>
              </a:rPr>
              <a:t>The large numbers represent </a:t>
            </a:r>
            <a:r>
              <a:rPr lang="en-US" sz="2500" b="1" dirty="0">
                <a:solidFill>
                  <a:srgbClr val="000000"/>
                </a:solidFill>
                <a:latin typeface="Arial"/>
                <a:ea typeface="Arial"/>
                <a:cs typeface="Arial"/>
                <a:sym typeface="Arial"/>
              </a:rPr>
              <a:t>centimeters.</a:t>
            </a:r>
          </a:p>
        </p:txBody>
      </p:sp>
      <p:sp>
        <p:nvSpPr>
          <p:cNvPr id="75" name="Shape 75"/>
          <p:cNvSpPr/>
          <p:nvPr/>
        </p:nvSpPr>
        <p:spPr>
          <a:xfrm rot="10800000">
            <a:off x="4013482" y="4923491"/>
            <a:ext cx="1106236" cy="627197"/>
          </a:xfrm>
          <a:prstGeom prst="straightConnector1">
            <a:avLst/>
          </a:prstGeom>
          <a:noFill/>
          <a:ln w="38100" cap="flat">
            <a:solidFill>
              <a:srgbClr val="000000"/>
            </a:solidFill>
            <a:prstDash val="solid"/>
            <a:round/>
            <a:headEnd type="none" w="lg" len="lg"/>
            <a:tailEnd type="triangle" w="lg" len="lg"/>
          </a:ln>
        </p:spPr>
      </p:sp>
    </p:spTree>
    <p:extLst>
      <p:ext uri="{BB962C8B-B14F-4D97-AF65-F5344CB8AC3E}">
        <p14:creationId xmlns:p14="http://schemas.microsoft.com/office/powerpoint/2010/main" val="47043881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fill="hold"/>
                                        <p:tgtEl>
                                          <p:spTgt spid="73"/>
                                        </p:tgtEl>
                                        <p:attrNameLst>
                                          <p:attrName>ppt_x</p:attrName>
                                        </p:attrNameLst>
                                      </p:cBhvr>
                                      <p:tavLst>
                                        <p:tav tm="0">
                                          <p:val>
                                            <p:strVal val="#ppt_x"/>
                                          </p:val>
                                        </p:tav>
                                        <p:tav tm="100000">
                                          <p:val>
                                            <p:strVal val="#ppt_x"/>
                                          </p:val>
                                        </p:tav>
                                      </p:tavLst>
                                    </p:anim>
                                    <p:anim calcmode="lin" valueType="num">
                                      <p:cBhvr additive="base">
                                        <p:cTn id="8" dur="500" fill="hold"/>
                                        <p:tgtEl>
                                          <p:spTgt spid="7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500" fill="hold"/>
                                        <p:tgtEl>
                                          <p:spTgt spid="74"/>
                                        </p:tgtEl>
                                        <p:attrNameLst>
                                          <p:attrName>ppt_x</p:attrName>
                                        </p:attrNameLst>
                                      </p:cBhvr>
                                      <p:tavLst>
                                        <p:tav tm="0">
                                          <p:val>
                                            <p:strVal val="#ppt_x"/>
                                          </p:val>
                                        </p:tav>
                                        <p:tav tm="100000">
                                          <p:val>
                                            <p:strVal val="#ppt_x"/>
                                          </p:val>
                                        </p:tav>
                                      </p:tavLst>
                                    </p:anim>
                                    <p:anim calcmode="lin" valueType="num">
                                      <p:cBhvr additive="base">
                                        <p:cTn id="12" dur="500" fill="hold"/>
                                        <p:tgtEl>
                                          <p:spTgt spid="7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anim calcmode="lin" valueType="num">
                                      <p:cBhvr additive="base">
                                        <p:cTn id="15" dur="500" fill="hold"/>
                                        <p:tgtEl>
                                          <p:spTgt spid="75"/>
                                        </p:tgtEl>
                                        <p:attrNameLst>
                                          <p:attrName>ppt_x</p:attrName>
                                        </p:attrNameLst>
                                      </p:cBhvr>
                                      <p:tavLst>
                                        <p:tav tm="0">
                                          <p:val>
                                            <p:strVal val="#ppt_x"/>
                                          </p:val>
                                        </p:tav>
                                        <p:tav tm="100000">
                                          <p:val>
                                            <p:strVal val="#ppt_x"/>
                                          </p:val>
                                        </p:tav>
                                      </p:tavLst>
                                    </p:anim>
                                    <p:anim calcmode="lin" valueType="num">
                                      <p:cBhvr additive="base">
                                        <p:cTn id="16"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270157" y="269685"/>
            <a:ext cx="8585302" cy="6916478"/>
          </a:xfrm>
          <a:prstGeom prst="rect">
            <a:avLst/>
          </a:prstGeom>
        </p:spPr>
        <p:txBody>
          <a:bodyPr lIns="34290" tIns="34290" rIns="34290" bIns="34290" anchor="t" anchorCtr="0">
            <a:noAutofit/>
          </a:bodyPr>
          <a:lstStyle/>
          <a:p>
            <a:endParaRPr lang="en-US" sz="2700" dirty="0">
              <a:solidFill>
                <a:srgbClr val="000000"/>
              </a:solidFill>
              <a:latin typeface="Arial"/>
              <a:ea typeface="Arial"/>
              <a:cs typeface="Arial"/>
              <a:sym typeface="Arial"/>
            </a:endParaRPr>
          </a:p>
          <a:p>
            <a:pPr rtl="0">
              <a:lnSpc>
                <a:spcPct val="100000"/>
              </a:lnSpc>
              <a:buNone/>
            </a:pPr>
            <a:r>
              <a:rPr lang="en-US" sz="2700" dirty="0">
                <a:solidFill>
                  <a:srgbClr val="000000"/>
                </a:solidFill>
                <a:latin typeface="Arial"/>
                <a:ea typeface="Arial"/>
                <a:cs typeface="Arial"/>
                <a:sym typeface="Arial"/>
              </a:rPr>
              <a:t>Using your ruler, calculate…</a:t>
            </a:r>
          </a:p>
          <a:p>
            <a:endParaRPr lang="en-US" sz="2700" dirty="0">
              <a:solidFill>
                <a:srgbClr val="000000"/>
              </a:solidFill>
              <a:latin typeface="Arial"/>
              <a:ea typeface="Arial"/>
              <a:cs typeface="Arial"/>
              <a:sym typeface="Arial"/>
            </a:endParaRPr>
          </a:p>
          <a:p>
            <a:pPr rtl="0">
              <a:lnSpc>
                <a:spcPct val="100000"/>
              </a:lnSpc>
              <a:buNone/>
            </a:pPr>
            <a:r>
              <a:rPr lang="en-US" sz="2700" dirty="0">
                <a:solidFill>
                  <a:srgbClr val="000000"/>
                </a:solidFill>
                <a:latin typeface="Arial"/>
                <a:ea typeface="Arial"/>
                <a:cs typeface="Arial"/>
                <a:sym typeface="Arial"/>
              </a:rPr>
              <a:t>1. Width of your desk  _______ cm</a:t>
            </a:r>
          </a:p>
          <a:p>
            <a:pPr rtl="0">
              <a:lnSpc>
                <a:spcPct val="100000"/>
              </a:lnSpc>
              <a:buNone/>
            </a:pPr>
            <a:r>
              <a:rPr lang="en-US" sz="2700" dirty="0">
                <a:solidFill>
                  <a:srgbClr val="000000"/>
                </a:solidFill>
                <a:latin typeface="Arial"/>
                <a:ea typeface="Arial"/>
                <a:cs typeface="Arial"/>
                <a:sym typeface="Arial"/>
              </a:rPr>
              <a:t>2. Width of your desk  ______ mm</a:t>
            </a:r>
          </a:p>
          <a:p>
            <a:pPr rtl="0">
              <a:lnSpc>
                <a:spcPct val="100000"/>
              </a:lnSpc>
              <a:buNone/>
            </a:pPr>
            <a:r>
              <a:rPr lang="en-US" sz="2700" dirty="0">
                <a:solidFill>
                  <a:srgbClr val="000000"/>
                </a:solidFill>
                <a:latin typeface="Arial"/>
                <a:ea typeface="Arial"/>
                <a:cs typeface="Arial"/>
                <a:sym typeface="Arial"/>
              </a:rPr>
              <a:t> </a:t>
            </a:r>
          </a:p>
          <a:p>
            <a:pPr rtl="0">
              <a:lnSpc>
                <a:spcPct val="100000"/>
              </a:lnSpc>
              <a:buNone/>
            </a:pPr>
            <a:r>
              <a:rPr lang="en-US" sz="2700" dirty="0">
                <a:solidFill>
                  <a:srgbClr val="000000"/>
                </a:solidFill>
                <a:latin typeface="Arial"/>
                <a:ea typeface="Arial"/>
                <a:cs typeface="Arial"/>
                <a:sym typeface="Arial"/>
              </a:rPr>
              <a:t>3. Length of your index finger _____ cm</a:t>
            </a:r>
          </a:p>
          <a:p>
            <a:pPr rtl="0">
              <a:lnSpc>
                <a:spcPct val="100000"/>
              </a:lnSpc>
              <a:buNone/>
            </a:pPr>
            <a:r>
              <a:rPr lang="en-US" sz="2700" dirty="0">
                <a:solidFill>
                  <a:srgbClr val="000000"/>
                </a:solidFill>
                <a:latin typeface="Arial"/>
                <a:ea typeface="Arial"/>
                <a:cs typeface="Arial"/>
                <a:sym typeface="Arial"/>
              </a:rPr>
              <a:t>4. Length of your index finger ______mm</a:t>
            </a:r>
          </a:p>
          <a:p>
            <a:pPr rtl="0">
              <a:lnSpc>
                <a:spcPct val="100000"/>
              </a:lnSpc>
              <a:buNone/>
            </a:pPr>
            <a:r>
              <a:rPr lang="en-US" sz="2700" dirty="0">
                <a:solidFill>
                  <a:srgbClr val="000000"/>
                </a:solidFill>
                <a:latin typeface="Arial"/>
                <a:ea typeface="Arial"/>
                <a:cs typeface="Arial"/>
                <a:sym typeface="Arial"/>
              </a:rPr>
              <a:t> </a:t>
            </a:r>
          </a:p>
          <a:p>
            <a:endParaRPr lang="en-US" sz="2700" dirty="0">
              <a:solidFill>
                <a:srgbClr val="000000"/>
              </a:solidFill>
              <a:latin typeface="Arial"/>
              <a:ea typeface="Arial"/>
              <a:cs typeface="Arial"/>
              <a:sym typeface="Arial"/>
            </a:endParaRPr>
          </a:p>
          <a:p>
            <a:endParaRPr lang="en-US" sz="2700" dirty="0">
              <a:solidFill>
                <a:srgbClr val="000000"/>
              </a:solidFill>
              <a:latin typeface="Arial"/>
              <a:ea typeface="Arial"/>
              <a:cs typeface="Arial"/>
              <a:sym typeface="Arial"/>
            </a:endParaRPr>
          </a:p>
        </p:txBody>
      </p:sp>
      <p:pic>
        <p:nvPicPr>
          <p:cNvPr id="2" name="Picture 1"/>
          <p:cNvPicPr>
            <a:picLocks noChangeAspect="1"/>
          </p:cNvPicPr>
          <p:nvPr/>
        </p:nvPicPr>
        <p:blipFill>
          <a:blip r:embed="rId3"/>
          <a:stretch>
            <a:fillRect/>
          </a:stretch>
        </p:blipFill>
        <p:spPr>
          <a:xfrm>
            <a:off x="2667000" y="4411868"/>
            <a:ext cx="3810000" cy="1816100"/>
          </a:xfrm>
          <a:prstGeom prst="rect">
            <a:avLst/>
          </a:prstGeom>
        </p:spPr>
      </p:pic>
    </p:spTree>
    <p:extLst>
      <p:ext uri="{BB962C8B-B14F-4D97-AF65-F5344CB8AC3E}">
        <p14:creationId xmlns:p14="http://schemas.microsoft.com/office/powerpoint/2010/main" val="4102263705"/>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274321" y="274321"/>
            <a:ext cx="8663939" cy="891539"/>
          </a:xfrm>
          <a:prstGeom prst="rect">
            <a:avLst/>
          </a:prstGeom>
        </p:spPr>
        <p:txBody>
          <a:bodyPr lIns="34290" tIns="34290" rIns="34290" bIns="34290" anchor="t" anchorCtr="0">
            <a:noAutofit/>
          </a:bodyPr>
          <a:lstStyle/>
          <a:p>
            <a:pPr rtl="0">
              <a:lnSpc>
                <a:spcPct val="100000"/>
              </a:lnSpc>
              <a:buNone/>
            </a:pPr>
            <a:r>
              <a:rPr lang="en-US">
                <a:solidFill>
                  <a:srgbClr val="000000"/>
                </a:solidFill>
                <a:latin typeface="Arial"/>
                <a:ea typeface="Arial"/>
                <a:cs typeface="Arial"/>
                <a:sym typeface="Arial"/>
              </a:rPr>
              <a:t>Length Measurements</a:t>
            </a:r>
          </a:p>
        </p:txBody>
      </p:sp>
      <p:sp>
        <p:nvSpPr>
          <p:cNvPr id="86" name="Shape 86"/>
          <p:cNvSpPr txBox="1">
            <a:spLocks noGrp="1"/>
          </p:cNvSpPr>
          <p:nvPr>
            <p:ph type="body" idx="1"/>
          </p:nvPr>
        </p:nvSpPr>
        <p:spPr>
          <a:xfrm>
            <a:off x="273217" y="1273839"/>
            <a:ext cx="8600467" cy="3916212"/>
          </a:xfrm>
          <a:prstGeom prst="rect">
            <a:avLst/>
          </a:prstGeom>
        </p:spPr>
        <p:txBody>
          <a:bodyPr lIns="34290" tIns="34290" rIns="34290" bIns="34290" anchor="t" anchorCtr="0">
            <a:noAutofit/>
          </a:bodyPr>
          <a:lstStyle/>
          <a:p>
            <a:pPr rtl="0">
              <a:lnSpc>
                <a:spcPct val="100000"/>
              </a:lnSpc>
              <a:buNone/>
            </a:pPr>
            <a:r>
              <a:rPr lang="en-US" sz="2600" u="sng" dirty="0">
                <a:solidFill>
                  <a:srgbClr val="000000"/>
                </a:solidFill>
                <a:latin typeface="Arial"/>
                <a:ea typeface="Arial"/>
                <a:cs typeface="Arial"/>
                <a:sym typeface="Arial"/>
              </a:rPr>
              <a:t>Millimeter</a:t>
            </a:r>
            <a:r>
              <a:rPr lang="en-US" sz="2600" dirty="0">
                <a:solidFill>
                  <a:srgbClr val="000000"/>
                </a:solidFill>
                <a:latin typeface="Arial"/>
                <a:ea typeface="Arial"/>
                <a:cs typeface="Arial"/>
                <a:sym typeface="Arial"/>
              </a:rPr>
              <a:t> = tiny objects, such as eyelashes or fingernails.</a:t>
            </a:r>
          </a:p>
          <a:p>
            <a:pPr rtl="0">
              <a:lnSpc>
                <a:spcPct val="100000"/>
              </a:lnSpc>
              <a:buNone/>
            </a:pPr>
            <a:r>
              <a:rPr lang="en-US" sz="2600" u="sng" dirty="0">
                <a:solidFill>
                  <a:srgbClr val="000000"/>
                </a:solidFill>
                <a:latin typeface="Arial"/>
                <a:ea typeface="Arial"/>
                <a:cs typeface="Arial"/>
                <a:sym typeface="Arial"/>
              </a:rPr>
              <a:t>Centimeter</a:t>
            </a:r>
            <a:r>
              <a:rPr lang="en-US" sz="2600" dirty="0">
                <a:solidFill>
                  <a:srgbClr val="000000"/>
                </a:solidFill>
                <a:latin typeface="Arial"/>
                <a:ea typeface="Arial"/>
                <a:cs typeface="Arial"/>
                <a:sym typeface="Arial"/>
              </a:rPr>
              <a:t> = small objects, such as your foot- or you! (your height).</a:t>
            </a:r>
          </a:p>
          <a:p>
            <a:pPr rtl="0">
              <a:lnSpc>
                <a:spcPct val="100000"/>
              </a:lnSpc>
              <a:buNone/>
            </a:pPr>
            <a:r>
              <a:rPr lang="en-US" sz="2600" u="sng" dirty="0">
                <a:solidFill>
                  <a:srgbClr val="000000"/>
                </a:solidFill>
                <a:latin typeface="Arial"/>
                <a:ea typeface="Arial"/>
                <a:cs typeface="Arial"/>
                <a:sym typeface="Arial"/>
              </a:rPr>
              <a:t>Meter</a:t>
            </a:r>
            <a:r>
              <a:rPr lang="en-US" sz="2600" dirty="0">
                <a:solidFill>
                  <a:srgbClr val="000000"/>
                </a:solidFill>
                <a:latin typeface="Arial"/>
                <a:ea typeface="Arial"/>
                <a:cs typeface="Arial"/>
                <a:sym typeface="Arial"/>
              </a:rPr>
              <a:t> = larger sizes and distances, such as a vehicle or a room</a:t>
            </a:r>
          </a:p>
          <a:p>
            <a:pPr rtl="0">
              <a:lnSpc>
                <a:spcPct val="100000"/>
              </a:lnSpc>
              <a:buNone/>
            </a:pPr>
            <a:r>
              <a:rPr lang="en-US" sz="2600" u="sng" dirty="0">
                <a:solidFill>
                  <a:srgbClr val="000000"/>
                </a:solidFill>
                <a:latin typeface="Arial"/>
                <a:ea typeface="Arial"/>
                <a:cs typeface="Arial"/>
                <a:sym typeface="Arial"/>
              </a:rPr>
              <a:t>Kilometer</a:t>
            </a:r>
            <a:r>
              <a:rPr lang="en-US" sz="2600" dirty="0">
                <a:solidFill>
                  <a:srgbClr val="000000"/>
                </a:solidFill>
                <a:latin typeface="Arial"/>
                <a:ea typeface="Arial"/>
                <a:cs typeface="Arial"/>
                <a:sym typeface="Arial"/>
              </a:rPr>
              <a:t> = much larger distances</a:t>
            </a:r>
          </a:p>
          <a:p>
            <a:pPr marL="0" indent="0">
              <a:buNone/>
            </a:pPr>
            <a:endParaRPr lang="en-US" sz="2600" dirty="0">
              <a:solidFill>
                <a:srgbClr val="000000"/>
              </a:solidFill>
              <a:latin typeface="Arial"/>
              <a:ea typeface="Arial"/>
              <a:cs typeface="Arial"/>
              <a:sym typeface="Arial"/>
            </a:endParaRPr>
          </a:p>
          <a:p>
            <a:pPr rtl="0">
              <a:lnSpc>
                <a:spcPct val="100000"/>
              </a:lnSpc>
              <a:buNone/>
            </a:pPr>
            <a:r>
              <a:rPr lang="en-US" sz="2600" b="1" dirty="0">
                <a:solidFill>
                  <a:srgbClr val="351C75"/>
                </a:solidFill>
                <a:latin typeface="Arial"/>
                <a:ea typeface="Arial"/>
                <a:cs typeface="Arial"/>
                <a:sym typeface="Arial"/>
              </a:rPr>
              <a:t>Do you know the English units for the lengths above?</a:t>
            </a:r>
          </a:p>
          <a:p>
            <a:pPr rtl="0">
              <a:lnSpc>
                <a:spcPct val="100000"/>
              </a:lnSpc>
              <a:buNone/>
            </a:pPr>
            <a:endParaRPr lang="en-US" sz="2600" b="1" dirty="0">
              <a:solidFill>
                <a:srgbClr val="351C75"/>
              </a:solidFill>
              <a:latin typeface="Arial"/>
              <a:ea typeface="Arial"/>
              <a:cs typeface="Arial"/>
              <a:sym typeface="Arial"/>
            </a:endParaRPr>
          </a:p>
        </p:txBody>
      </p:sp>
      <p:sp>
        <p:nvSpPr>
          <p:cNvPr id="2" name="Cloud Callout 1"/>
          <p:cNvSpPr/>
          <p:nvPr/>
        </p:nvSpPr>
        <p:spPr>
          <a:xfrm>
            <a:off x="1058243" y="5315490"/>
            <a:ext cx="1834287" cy="852595"/>
          </a:xfrm>
          <a:prstGeom prst="cloudCallou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rgbClr val="000000"/>
                </a:solidFill>
              </a:rPr>
              <a:t>inches</a:t>
            </a:r>
          </a:p>
        </p:txBody>
      </p:sp>
      <p:sp>
        <p:nvSpPr>
          <p:cNvPr id="5" name="Cloud Callout 4"/>
          <p:cNvSpPr/>
          <p:nvPr/>
        </p:nvSpPr>
        <p:spPr>
          <a:xfrm>
            <a:off x="3640681" y="5315490"/>
            <a:ext cx="1834287" cy="852595"/>
          </a:xfrm>
          <a:prstGeom prst="cloudCallout">
            <a:avLst/>
          </a:prstGeom>
          <a:solidFill>
            <a:srgbClr val="D9D9D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rgbClr val="000000"/>
                </a:solidFill>
              </a:rPr>
              <a:t>feet</a:t>
            </a:r>
          </a:p>
        </p:txBody>
      </p:sp>
      <p:sp>
        <p:nvSpPr>
          <p:cNvPr id="6" name="Cloud Callout 5"/>
          <p:cNvSpPr/>
          <p:nvPr/>
        </p:nvSpPr>
        <p:spPr>
          <a:xfrm>
            <a:off x="6196141" y="5315490"/>
            <a:ext cx="1834287" cy="852595"/>
          </a:xfrm>
          <a:prstGeom prst="cloudCallout">
            <a:avLst/>
          </a:prstGeom>
          <a:solidFill>
            <a:srgbClr val="D9D9D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rgbClr val="000000"/>
                </a:solidFill>
              </a:rPr>
              <a:t>miles</a:t>
            </a:r>
          </a:p>
        </p:txBody>
      </p:sp>
    </p:spTree>
    <p:extLst>
      <p:ext uri="{BB962C8B-B14F-4D97-AF65-F5344CB8AC3E}">
        <p14:creationId xmlns:p14="http://schemas.microsoft.com/office/powerpoint/2010/main" val="238880258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Shape 92"/>
          <p:cNvSpPr txBox="1"/>
          <p:nvPr/>
        </p:nvSpPr>
        <p:spPr>
          <a:xfrm>
            <a:off x="5904654" y="288651"/>
            <a:ext cx="3109095" cy="6209459"/>
          </a:xfrm>
          <a:prstGeom prst="rect">
            <a:avLst/>
          </a:prstGeom>
        </p:spPr>
        <p:txBody>
          <a:bodyPr lIns="34290" tIns="34290" rIns="34290" bIns="34290" anchor="t" anchorCtr="0">
            <a:noAutofit/>
          </a:bodyPr>
          <a:lstStyle/>
          <a:p>
            <a:pPr rtl="0">
              <a:lnSpc>
                <a:spcPct val="100000"/>
              </a:lnSpc>
              <a:buNone/>
            </a:pPr>
            <a:r>
              <a:rPr lang="en-US" sz="2400" b="1" dirty="0">
                <a:solidFill>
                  <a:srgbClr val="000000"/>
                </a:solidFill>
                <a:latin typeface="Arial"/>
                <a:ea typeface="Arial"/>
                <a:cs typeface="Arial"/>
                <a:sym typeface="Arial"/>
              </a:rPr>
              <a:t>Use the scale to determine the distance between Berlin and Frankfurt. </a:t>
            </a:r>
          </a:p>
          <a:p>
            <a:endParaRPr lang="en-US" sz="2400" dirty="0">
              <a:solidFill>
                <a:srgbClr val="000000"/>
              </a:solidFill>
              <a:latin typeface="Arial"/>
              <a:ea typeface="Arial"/>
              <a:cs typeface="Arial"/>
              <a:sym typeface="Arial"/>
            </a:endParaRPr>
          </a:p>
          <a:p>
            <a:r>
              <a:rPr lang="en-US" sz="2400" dirty="0">
                <a:solidFill>
                  <a:srgbClr val="000000"/>
                </a:solidFill>
                <a:latin typeface="Arial"/>
                <a:ea typeface="Arial"/>
                <a:cs typeface="Arial"/>
                <a:sym typeface="Arial"/>
              </a:rPr>
              <a:t>In kilometers? _____</a:t>
            </a:r>
          </a:p>
          <a:p>
            <a:r>
              <a:rPr lang="en-US" sz="2400" dirty="0">
                <a:solidFill>
                  <a:srgbClr val="000000"/>
                </a:solidFill>
                <a:latin typeface="Arial"/>
                <a:ea typeface="Arial"/>
                <a:cs typeface="Arial"/>
                <a:sym typeface="Arial"/>
              </a:rPr>
              <a:t>In miles? ________</a:t>
            </a:r>
          </a:p>
          <a:p>
            <a:endParaRPr lang="en-US" sz="2400" dirty="0">
              <a:solidFill>
                <a:srgbClr val="000000"/>
              </a:solidFill>
              <a:latin typeface="Arial"/>
              <a:ea typeface="Arial"/>
              <a:cs typeface="Arial"/>
              <a:sym typeface="Arial"/>
            </a:endParaRPr>
          </a:p>
          <a:p>
            <a:r>
              <a:rPr lang="en-US" sz="2400" dirty="0">
                <a:solidFill>
                  <a:srgbClr val="000000"/>
                </a:solidFill>
                <a:ea typeface="Arial"/>
                <a:cs typeface="Arial"/>
                <a:sym typeface="Arial"/>
              </a:rPr>
              <a:t>KILO = 1000</a:t>
            </a:r>
          </a:p>
          <a:p>
            <a:r>
              <a:rPr lang="en-US" sz="2400" dirty="0">
                <a:solidFill>
                  <a:srgbClr val="000000"/>
                </a:solidFill>
                <a:ea typeface="Arial"/>
                <a:cs typeface="Arial"/>
                <a:sym typeface="Arial"/>
              </a:rPr>
              <a:t> There are 1000 meters in a kilometer</a:t>
            </a:r>
          </a:p>
          <a:p>
            <a:endParaRPr lang="en-US" sz="2400" dirty="0">
              <a:solidFill>
                <a:srgbClr val="000000"/>
              </a:solidFill>
              <a:latin typeface="Arial"/>
              <a:ea typeface="Arial"/>
              <a:cs typeface="Arial"/>
              <a:sym typeface="Arial"/>
            </a:endParaRPr>
          </a:p>
          <a:p>
            <a:pPr rtl="0">
              <a:lnSpc>
                <a:spcPct val="100000"/>
              </a:lnSpc>
              <a:buNone/>
            </a:pPr>
            <a:r>
              <a:rPr lang="en-US" sz="2400" dirty="0">
                <a:solidFill>
                  <a:srgbClr val="000000"/>
                </a:solidFill>
                <a:latin typeface="Arial"/>
                <a:ea typeface="Arial"/>
                <a:cs typeface="Arial"/>
                <a:sym typeface="Arial"/>
              </a:rPr>
              <a:t>1 kilometer = 0.62 mi</a:t>
            </a:r>
          </a:p>
          <a:p>
            <a:pPr rtl="0">
              <a:lnSpc>
                <a:spcPct val="100000"/>
              </a:lnSpc>
              <a:buNone/>
            </a:pPr>
            <a:r>
              <a:rPr lang="en-US" sz="1400" dirty="0">
                <a:solidFill>
                  <a:srgbClr val="000000"/>
                </a:solidFill>
                <a:latin typeface="Arial"/>
                <a:ea typeface="Arial"/>
                <a:cs typeface="Arial"/>
                <a:sym typeface="Arial"/>
              </a:rPr>
              <a:t> </a:t>
            </a:r>
          </a:p>
          <a:p>
            <a:pPr rtl="0">
              <a:lnSpc>
                <a:spcPct val="100000"/>
              </a:lnSpc>
              <a:buNone/>
            </a:pPr>
            <a:endParaRPr lang="en-US" sz="3400" dirty="0">
              <a:solidFill>
                <a:srgbClr val="000000"/>
              </a:solidFill>
              <a:latin typeface="Arial"/>
              <a:ea typeface="Arial"/>
              <a:cs typeface="Arial"/>
              <a:sym typeface="Arial"/>
            </a:endParaRPr>
          </a:p>
          <a:p>
            <a:pPr rtl="0">
              <a:lnSpc>
                <a:spcPct val="100000"/>
              </a:lnSpc>
              <a:buNone/>
            </a:pPr>
            <a:r>
              <a:rPr lang="en-US" sz="1400" dirty="0">
                <a:solidFill>
                  <a:srgbClr val="000000"/>
                </a:solidFill>
                <a:latin typeface="Arial"/>
                <a:ea typeface="Arial"/>
                <a:cs typeface="Arial"/>
                <a:sym typeface="Arial"/>
              </a:rPr>
              <a:t> </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0"/>
            <a:ext cx="5665902" cy="6079220"/>
          </a:xfrm>
          <a:prstGeom prst="rect">
            <a:avLst/>
          </a:prstGeom>
          <a:ln>
            <a:solidFill>
              <a:srgbClr val="000000"/>
            </a:solidFill>
          </a:ln>
        </p:spPr>
      </p:pic>
      <p:sp>
        <p:nvSpPr>
          <p:cNvPr id="5" name="Donut 4"/>
          <p:cNvSpPr/>
          <p:nvPr/>
        </p:nvSpPr>
        <p:spPr>
          <a:xfrm>
            <a:off x="3581892" y="5404999"/>
            <a:ext cx="2322762" cy="927967"/>
          </a:xfrm>
          <a:prstGeom prst="donut">
            <a:avLst>
              <a:gd name="adj" fmla="val 0"/>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Footer Placeholder 1"/>
          <p:cNvSpPr>
            <a:spLocks noGrp="1"/>
          </p:cNvSpPr>
          <p:nvPr>
            <p:ph type="ftr" sz="quarter" idx="11"/>
          </p:nvPr>
        </p:nvSpPr>
        <p:spPr/>
        <p:txBody>
          <a:bodyPr/>
          <a:lstStyle/>
          <a:p>
            <a:r>
              <a:rPr lang="en-US"/>
              <a:t>(c) 2013 Vanessa Jason</a:t>
            </a:r>
          </a:p>
        </p:txBody>
      </p:sp>
    </p:spTree>
    <p:extLst>
      <p:ext uri="{BB962C8B-B14F-4D97-AF65-F5344CB8AC3E}">
        <p14:creationId xmlns:p14="http://schemas.microsoft.com/office/powerpoint/2010/main" val="3695181600"/>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0" name="Shape 100"/>
          <p:cNvSpPr/>
          <p:nvPr/>
        </p:nvSpPr>
        <p:spPr>
          <a:xfrm>
            <a:off x="5062245" y="1881590"/>
            <a:ext cx="2431680" cy="3408420"/>
          </a:xfrm>
          <a:prstGeom prst="rect">
            <a:avLst/>
          </a:prstGeom>
          <a:blipFill>
            <a:blip r:embed="rId3"/>
            <a:stretch>
              <a:fillRect/>
            </a:stretch>
          </a:blipFill>
        </p:spPr>
      </p:sp>
      <p:sp>
        <p:nvSpPr>
          <p:cNvPr id="98" name="Shape 98"/>
          <p:cNvSpPr txBox="1">
            <a:spLocks noGrp="1"/>
          </p:cNvSpPr>
          <p:nvPr>
            <p:ph type="title"/>
          </p:nvPr>
        </p:nvSpPr>
        <p:spPr>
          <a:xfrm>
            <a:off x="270247" y="270698"/>
            <a:ext cx="8663017" cy="1223594"/>
          </a:xfrm>
          <a:prstGeom prst="rect">
            <a:avLst/>
          </a:prstGeom>
        </p:spPr>
        <p:txBody>
          <a:bodyPr lIns="34290" tIns="34290" rIns="34290" bIns="34290" anchor="t" anchorCtr="0">
            <a:noAutofit/>
          </a:bodyPr>
          <a:lstStyle/>
          <a:p>
            <a:pPr rtl="0">
              <a:lnSpc>
                <a:spcPct val="100000"/>
              </a:lnSpc>
              <a:buNone/>
            </a:pPr>
            <a:r>
              <a:rPr lang="en-US" sz="2700" b="1" u="sng" dirty="0">
                <a:solidFill>
                  <a:srgbClr val="000000"/>
                </a:solidFill>
                <a:latin typeface="Arial"/>
                <a:ea typeface="Arial"/>
                <a:cs typeface="Arial"/>
                <a:sym typeface="Arial"/>
              </a:rPr>
              <a:t>Volume</a:t>
            </a:r>
            <a:r>
              <a:rPr lang="en-US" sz="2700" b="1" dirty="0">
                <a:solidFill>
                  <a:srgbClr val="000000"/>
                </a:solidFill>
                <a:latin typeface="Arial"/>
                <a:ea typeface="Arial"/>
                <a:cs typeface="Arial"/>
                <a:sym typeface="Arial"/>
              </a:rPr>
              <a:t>= </a:t>
            </a:r>
            <a:r>
              <a:rPr lang="en-US" sz="2700" dirty="0">
                <a:solidFill>
                  <a:srgbClr val="000000"/>
                </a:solidFill>
                <a:latin typeface="Arial"/>
                <a:ea typeface="Arial"/>
                <a:cs typeface="Arial"/>
                <a:sym typeface="Arial"/>
              </a:rPr>
              <a:t>the amount of space an object occupies. A liquid’s volume is usually measured. </a:t>
            </a:r>
          </a:p>
        </p:txBody>
      </p:sp>
      <p:sp>
        <p:nvSpPr>
          <p:cNvPr id="99" name="Shape 99"/>
          <p:cNvSpPr txBox="1">
            <a:spLocks noGrp="1"/>
          </p:cNvSpPr>
          <p:nvPr>
            <p:ph type="body" idx="1"/>
          </p:nvPr>
        </p:nvSpPr>
        <p:spPr>
          <a:xfrm>
            <a:off x="395130" y="1494292"/>
            <a:ext cx="7365316" cy="998813"/>
          </a:xfrm>
          <a:prstGeom prst="rect">
            <a:avLst/>
          </a:prstGeom>
          <a:ln>
            <a:noFill/>
          </a:ln>
        </p:spPr>
        <p:txBody>
          <a:bodyPr lIns="34290" tIns="34290" rIns="34290" bIns="34290" anchor="t" anchorCtr="0">
            <a:noAutofit/>
          </a:bodyPr>
          <a:lstStyle/>
          <a:p>
            <a:pPr rtl="0">
              <a:lnSpc>
                <a:spcPct val="100000"/>
              </a:lnSpc>
              <a:buNone/>
            </a:pPr>
            <a:r>
              <a:rPr lang="en-US" sz="2600" b="1" dirty="0">
                <a:solidFill>
                  <a:srgbClr val="000000"/>
                </a:solidFill>
                <a:latin typeface="Arial"/>
                <a:ea typeface="Arial"/>
                <a:cs typeface="Arial"/>
                <a:sym typeface="Arial"/>
              </a:rPr>
              <a:t>SI units for volume: Liters </a:t>
            </a:r>
            <a:r>
              <a:rPr lang="en-US" sz="2600" dirty="0">
                <a:solidFill>
                  <a:srgbClr val="000000"/>
                </a:solidFill>
                <a:latin typeface="Arial"/>
                <a:ea typeface="Arial"/>
                <a:cs typeface="Arial"/>
                <a:sym typeface="Arial"/>
              </a:rPr>
              <a:t>(could also be kiloliters, milliliters, centiliters).  </a:t>
            </a:r>
          </a:p>
          <a:p>
            <a:pPr rtl="0">
              <a:lnSpc>
                <a:spcPct val="100000"/>
              </a:lnSpc>
              <a:buNone/>
            </a:pPr>
            <a:r>
              <a:rPr lang="en-US" sz="2600" dirty="0">
                <a:solidFill>
                  <a:srgbClr val="000000"/>
                </a:solidFill>
                <a:latin typeface="Arial"/>
                <a:ea typeface="Arial"/>
                <a:cs typeface="Arial"/>
                <a:sym typeface="Arial"/>
              </a:rPr>
              <a:t> </a:t>
            </a:r>
          </a:p>
          <a:p>
            <a:pPr rtl="0">
              <a:lnSpc>
                <a:spcPct val="100000"/>
              </a:lnSpc>
              <a:buNone/>
            </a:pPr>
            <a:r>
              <a:rPr lang="en-US" sz="2600" dirty="0">
                <a:solidFill>
                  <a:srgbClr val="000000"/>
                </a:solidFill>
                <a:latin typeface="Arial"/>
                <a:ea typeface="Arial"/>
                <a:cs typeface="Arial"/>
                <a:sym typeface="Arial"/>
              </a:rPr>
              <a:t> </a:t>
            </a:r>
          </a:p>
          <a:p>
            <a:pPr rtl="0">
              <a:lnSpc>
                <a:spcPct val="100000"/>
              </a:lnSpc>
              <a:buNone/>
            </a:pPr>
            <a:r>
              <a:rPr lang="en-US" sz="2600" dirty="0">
                <a:solidFill>
                  <a:srgbClr val="000000"/>
                </a:solidFill>
                <a:latin typeface="Arial"/>
                <a:ea typeface="Arial"/>
                <a:cs typeface="Arial"/>
                <a:sym typeface="Arial"/>
              </a:rPr>
              <a:t> </a:t>
            </a:r>
          </a:p>
          <a:p>
            <a:pPr rtl="0">
              <a:lnSpc>
                <a:spcPct val="100000"/>
              </a:lnSpc>
              <a:buNone/>
            </a:pPr>
            <a:r>
              <a:rPr lang="en-US" sz="2600" dirty="0">
                <a:solidFill>
                  <a:srgbClr val="000000"/>
                </a:solidFill>
                <a:latin typeface="Arial"/>
                <a:ea typeface="Arial"/>
                <a:cs typeface="Arial"/>
                <a:sym typeface="Arial"/>
              </a:rPr>
              <a:t> </a:t>
            </a:r>
          </a:p>
          <a:p>
            <a:endParaRPr lang="en-US" sz="2600" dirty="0">
              <a:solidFill>
                <a:srgbClr val="000000"/>
              </a:solidFill>
              <a:latin typeface="Arial"/>
              <a:ea typeface="Arial"/>
              <a:cs typeface="Arial"/>
              <a:sym typeface="Arial"/>
            </a:endParaRPr>
          </a:p>
          <a:p>
            <a:pPr marL="0" indent="0">
              <a:buNone/>
            </a:pPr>
            <a:endParaRPr lang="en-US" sz="2600" dirty="0">
              <a:solidFill>
                <a:srgbClr val="000000"/>
              </a:solidFill>
              <a:latin typeface="Arial"/>
              <a:ea typeface="Arial"/>
              <a:cs typeface="Arial"/>
              <a:sym typeface="Arial"/>
            </a:endParaRPr>
          </a:p>
        </p:txBody>
      </p:sp>
      <p:sp>
        <p:nvSpPr>
          <p:cNvPr id="101" name="Shape 101"/>
          <p:cNvSpPr/>
          <p:nvPr/>
        </p:nvSpPr>
        <p:spPr>
          <a:xfrm>
            <a:off x="7587992" y="1056617"/>
            <a:ext cx="1206696" cy="3757620"/>
          </a:xfrm>
          <a:prstGeom prst="rect">
            <a:avLst/>
          </a:prstGeom>
          <a:blipFill>
            <a:blip r:embed="rId4"/>
            <a:stretch>
              <a:fillRect/>
            </a:stretch>
          </a:blipFill>
        </p:spPr>
      </p:sp>
      <p:sp>
        <p:nvSpPr>
          <p:cNvPr id="2" name="TextBox 1"/>
          <p:cNvSpPr txBox="1"/>
          <p:nvPr/>
        </p:nvSpPr>
        <p:spPr>
          <a:xfrm>
            <a:off x="691365" y="2665584"/>
            <a:ext cx="4370880" cy="1631216"/>
          </a:xfrm>
          <a:prstGeom prst="rect">
            <a:avLst/>
          </a:prstGeom>
          <a:solidFill>
            <a:srgbClr val="5EDBFF"/>
          </a:solidFill>
          <a:ln>
            <a:solidFill>
              <a:schemeClr val="tx1"/>
            </a:solidFill>
          </a:ln>
        </p:spPr>
        <p:txBody>
          <a:bodyPr wrap="square" rtlCol="0">
            <a:spAutoFit/>
          </a:bodyPr>
          <a:lstStyle/>
          <a:p>
            <a:r>
              <a:rPr lang="en-US" sz="2500" dirty="0">
                <a:solidFill>
                  <a:srgbClr val="000000"/>
                </a:solidFill>
                <a:ea typeface="Arial"/>
                <a:cs typeface="Arial"/>
                <a:sym typeface="Arial"/>
              </a:rPr>
              <a:t>Beakers and Graduated cylinders are generally  used to measure volume</a:t>
            </a:r>
          </a:p>
          <a:p>
            <a:endParaRPr lang="en-US" sz="2500" dirty="0"/>
          </a:p>
        </p:txBody>
      </p:sp>
      <p:sp>
        <p:nvSpPr>
          <p:cNvPr id="3" name="TextBox 2"/>
          <p:cNvSpPr txBox="1"/>
          <p:nvPr/>
        </p:nvSpPr>
        <p:spPr>
          <a:xfrm>
            <a:off x="691365" y="4484815"/>
            <a:ext cx="4370880" cy="830997"/>
          </a:xfrm>
          <a:prstGeom prst="rect">
            <a:avLst/>
          </a:prstGeom>
          <a:solidFill>
            <a:schemeClr val="accent4"/>
          </a:solidFill>
          <a:ln>
            <a:solidFill>
              <a:srgbClr val="000000"/>
            </a:solidFill>
          </a:ln>
        </p:spPr>
        <p:txBody>
          <a:bodyPr wrap="square" rtlCol="0">
            <a:spAutoFit/>
          </a:bodyPr>
          <a:lstStyle/>
          <a:p>
            <a:r>
              <a:rPr lang="en-US" sz="2400" dirty="0">
                <a:ln>
                  <a:solidFill>
                    <a:srgbClr val="000000"/>
                  </a:solidFill>
                </a:ln>
              </a:rPr>
              <a:t>1 ml= one cubic centimeter, which is used in medicine.</a:t>
            </a:r>
          </a:p>
        </p:txBody>
      </p:sp>
      <p:pic>
        <p:nvPicPr>
          <p:cNvPr id="4" name="Picture 3"/>
          <p:cNvPicPr>
            <a:picLocks noChangeAspect="1"/>
          </p:cNvPicPr>
          <p:nvPr/>
        </p:nvPicPr>
        <p:blipFill>
          <a:blip r:embed="rId5"/>
          <a:stretch>
            <a:fillRect/>
          </a:stretch>
        </p:blipFill>
        <p:spPr>
          <a:xfrm>
            <a:off x="6319175" y="5168812"/>
            <a:ext cx="2349500" cy="1422400"/>
          </a:xfrm>
          <a:prstGeom prst="rect">
            <a:avLst/>
          </a:prstGeom>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backgroundRemoval t="10000" b="90000" l="0" r="100000"/>
                    </a14:imgEffect>
                  </a14:imgLayer>
                </a14:imgProps>
              </a:ext>
            </a:extLst>
          </a:blip>
          <a:stretch>
            <a:fillRect/>
          </a:stretch>
        </p:blipFill>
        <p:spPr>
          <a:xfrm>
            <a:off x="762000" y="4126865"/>
            <a:ext cx="3810000" cy="3810000"/>
          </a:xfrm>
          <a:prstGeom prst="rect">
            <a:avLst/>
          </a:prstGeom>
        </p:spPr>
      </p:pic>
    </p:spTree>
    <p:extLst>
      <p:ext uri="{BB962C8B-B14F-4D97-AF65-F5344CB8AC3E}">
        <p14:creationId xmlns:p14="http://schemas.microsoft.com/office/powerpoint/2010/main" val="276363298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3A5E7-29DF-4F6F-8A8A-C84F7337A7D9}"/>
              </a:ext>
            </a:extLst>
          </p:cNvPr>
          <p:cNvSpPr>
            <a:spLocks noGrp="1"/>
          </p:cNvSpPr>
          <p:nvPr>
            <p:ph type="title"/>
          </p:nvPr>
        </p:nvSpPr>
        <p:spPr/>
        <p:txBody>
          <a:bodyPr/>
          <a:lstStyle/>
          <a:p>
            <a:r>
              <a:rPr lang="en-US" dirty="0" err="1"/>
              <a:t>Bellwork</a:t>
            </a:r>
            <a:r>
              <a:rPr lang="en-US" dirty="0"/>
              <a:t> #3 – 08/16/17</a:t>
            </a:r>
          </a:p>
        </p:txBody>
      </p:sp>
      <p:sp>
        <p:nvSpPr>
          <p:cNvPr id="3" name="Content Placeholder 2">
            <a:extLst>
              <a:ext uri="{FF2B5EF4-FFF2-40B4-BE49-F238E27FC236}">
                <a16:creationId xmlns:a16="http://schemas.microsoft.com/office/drawing/2014/main" id="{023EFF54-A6FF-467F-84A5-7C220E68E3A9}"/>
              </a:ext>
            </a:extLst>
          </p:cNvPr>
          <p:cNvSpPr>
            <a:spLocks noGrp="1"/>
          </p:cNvSpPr>
          <p:nvPr>
            <p:ph idx="1"/>
          </p:nvPr>
        </p:nvSpPr>
        <p:spPr/>
        <p:txBody>
          <a:bodyPr>
            <a:normAutofit/>
          </a:bodyPr>
          <a:lstStyle/>
          <a:p>
            <a:r>
              <a:rPr lang="en-US" sz="4000" dirty="0"/>
              <a:t>Describe what you observe when a candle burns. Please answer with complete sentences. </a:t>
            </a:r>
          </a:p>
        </p:txBody>
      </p:sp>
      <p:sp>
        <p:nvSpPr>
          <p:cNvPr id="4" name="Footer Placeholder 3">
            <a:extLst>
              <a:ext uri="{FF2B5EF4-FFF2-40B4-BE49-F238E27FC236}">
                <a16:creationId xmlns:a16="http://schemas.microsoft.com/office/drawing/2014/main" id="{280C0DF1-39F9-485F-978B-8CF31AFAA6B7}"/>
              </a:ext>
            </a:extLst>
          </p:cNvPr>
          <p:cNvSpPr>
            <a:spLocks noGrp="1"/>
          </p:cNvSpPr>
          <p:nvPr>
            <p:ph type="ftr" sz="quarter" idx="11"/>
          </p:nvPr>
        </p:nvSpPr>
        <p:spPr/>
        <p:txBody>
          <a:bodyPr/>
          <a:lstStyle/>
          <a:p>
            <a:r>
              <a:rPr lang="en-US"/>
              <a:t>(c) 2013 Vanessa Jason</a:t>
            </a:r>
          </a:p>
        </p:txBody>
      </p:sp>
    </p:spTree>
    <p:extLst>
      <p:ext uri="{BB962C8B-B14F-4D97-AF65-F5344CB8AC3E}">
        <p14:creationId xmlns:p14="http://schemas.microsoft.com/office/powerpoint/2010/main" val="364947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a Graduated Cylinder</a:t>
            </a:r>
          </a:p>
        </p:txBody>
      </p:sp>
      <p:sp>
        <p:nvSpPr>
          <p:cNvPr id="3" name="Text Placeholder 2"/>
          <p:cNvSpPr>
            <a:spLocks noGrp="1"/>
          </p:cNvSpPr>
          <p:nvPr>
            <p:ph type="body" idx="1"/>
          </p:nvPr>
        </p:nvSpPr>
        <p:spPr>
          <a:xfrm>
            <a:off x="5206071" y="1481172"/>
            <a:ext cx="3428444" cy="4937759"/>
          </a:xfrm>
        </p:spPr>
        <p:txBody>
          <a:bodyPr/>
          <a:lstStyle/>
          <a:p>
            <a:pPr marL="0" indent="0">
              <a:buNone/>
            </a:pPr>
            <a:r>
              <a:rPr lang="en-US" dirty="0"/>
              <a:t>Always read from the bottom part of the meniscus. </a:t>
            </a:r>
          </a:p>
          <a:p>
            <a:pPr marL="0" indent="0">
              <a:buNone/>
            </a:pPr>
            <a:endParaRPr lang="en-US" dirty="0"/>
          </a:p>
          <a:p>
            <a:pPr marL="0" indent="0">
              <a:buNone/>
            </a:pPr>
            <a:r>
              <a:rPr lang="en-US" dirty="0"/>
              <a:t>This graduated cylinder reading is 23 ml. </a:t>
            </a:r>
          </a:p>
          <a:p>
            <a:pPr marL="0" indent="0">
              <a:buNone/>
            </a:pPr>
            <a:endParaRPr lang="en-US" dirty="0"/>
          </a:p>
          <a:p>
            <a:pPr marL="0" indent="0">
              <a:buNone/>
            </a:pPr>
            <a:r>
              <a:rPr lang="en-US" dirty="0"/>
              <a:t>Find out more about reading graduated cylinders </a:t>
            </a:r>
            <a:r>
              <a:rPr lang="en-US" dirty="0">
                <a:hlinkClick r:id="rId2"/>
              </a:rPr>
              <a:t>here. </a:t>
            </a:r>
            <a:endParaRPr lang="en-US" dirty="0"/>
          </a:p>
        </p:txBody>
      </p:sp>
      <p:pic>
        <p:nvPicPr>
          <p:cNvPr id="4" name="Picture 3"/>
          <p:cNvPicPr>
            <a:picLocks noChangeAspect="1"/>
          </p:cNvPicPr>
          <p:nvPr/>
        </p:nvPicPr>
        <p:blipFill>
          <a:blip r:embed="rId3"/>
          <a:stretch>
            <a:fillRect/>
          </a:stretch>
        </p:blipFill>
        <p:spPr>
          <a:xfrm>
            <a:off x="0" y="1481641"/>
            <a:ext cx="5049076" cy="3786807"/>
          </a:xfrm>
          <a:prstGeom prst="rect">
            <a:avLst/>
          </a:prstGeom>
        </p:spPr>
      </p:pic>
    </p:spTree>
    <p:extLst>
      <p:ext uri="{BB962C8B-B14F-4D97-AF65-F5344CB8AC3E}">
        <p14:creationId xmlns:p14="http://schemas.microsoft.com/office/powerpoint/2010/main" val="1374420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15608" y="999098"/>
            <a:ext cx="5399655" cy="5921622"/>
          </a:xfrm>
          <a:prstGeom prst="rect">
            <a:avLst/>
          </a:prstGeom>
        </p:spPr>
      </p:pic>
      <p:sp>
        <p:nvSpPr>
          <p:cNvPr id="121" name="Shape 121"/>
          <p:cNvSpPr txBox="1">
            <a:spLocks noGrp="1"/>
          </p:cNvSpPr>
          <p:nvPr>
            <p:ph type="title"/>
          </p:nvPr>
        </p:nvSpPr>
        <p:spPr>
          <a:xfrm>
            <a:off x="360585" y="338493"/>
            <a:ext cx="8663017" cy="2811779"/>
          </a:xfrm>
          <a:prstGeom prst="rect">
            <a:avLst/>
          </a:prstGeom>
        </p:spPr>
        <p:txBody>
          <a:bodyPr lIns="34290" tIns="34290" rIns="34290" bIns="34290" anchor="t" anchorCtr="0">
            <a:noAutofit/>
          </a:bodyPr>
          <a:lstStyle/>
          <a:p>
            <a:pPr algn="l" rtl="0">
              <a:lnSpc>
                <a:spcPct val="100000"/>
              </a:lnSpc>
              <a:buNone/>
            </a:pPr>
            <a:r>
              <a:rPr lang="en-US" sz="2700" b="1" u="sng" dirty="0">
                <a:solidFill>
                  <a:srgbClr val="000000"/>
                </a:solidFill>
                <a:latin typeface="Arial"/>
                <a:ea typeface="Arial"/>
                <a:cs typeface="Arial"/>
                <a:sym typeface="Arial"/>
              </a:rPr>
              <a:t>Mass</a:t>
            </a:r>
            <a:r>
              <a:rPr lang="en-US" sz="2700" dirty="0">
                <a:solidFill>
                  <a:srgbClr val="000000"/>
                </a:solidFill>
                <a:latin typeface="Arial"/>
                <a:ea typeface="Arial"/>
                <a:cs typeface="Arial"/>
                <a:sym typeface="Arial"/>
              </a:rPr>
              <a:t>: the amount of matter in an object </a:t>
            </a:r>
            <a:endParaRPr lang="en-US" sz="2700" i="1" dirty="0">
              <a:solidFill>
                <a:srgbClr val="000000"/>
              </a:solidFill>
              <a:latin typeface="Arial"/>
              <a:ea typeface="Arial"/>
              <a:cs typeface="Arial"/>
              <a:sym typeface="Arial"/>
            </a:endParaRPr>
          </a:p>
        </p:txBody>
      </p:sp>
      <p:sp>
        <p:nvSpPr>
          <p:cNvPr id="3" name="TextBox 2"/>
          <p:cNvSpPr txBox="1"/>
          <p:nvPr/>
        </p:nvSpPr>
        <p:spPr>
          <a:xfrm>
            <a:off x="282195" y="1395512"/>
            <a:ext cx="3307989" cy="5170645"/>
          </a:xfrm>
          <a:prstGeom prst="rect">
            <a:avLst/>
          </a:prstGeom>
          <a:noFill/>
          <a:ln>
            <a:solidFill>
              <a:srgbClr val="000000"/>
            </a:solidFill>
          </a:ln>
        </p:spPr>
        <p:txBody>
          <a:bodyPr wrap="square" rtlCol="0">
            <a:spAutoFit/>
          </a:bodyPr>
          <a:lstStyle/>
          <a:p>
            <a:r>
              <a:rPr lang="en-US" sz="2200" b="1" dirty="0">
                <a:solidFill>
                  <a:srgbClr val="000000"/>
                </a:solidFill>
                <a:ea typeface="Arial"/>
                <a:cs typeface="Arial"/>
                <a:sym typeface="Arial"/>
              </a:rPr>
              <a:t>The mass of an object is NOT the same as its weight.</a:t>
            </a:r>
            <a:br>
              <a:rPr lang="en-US" sz="2200" b="1" dirty="0">
                <a:solidFill>
                  <a:srgbClr val="000000"/>
                </a:solidFill>
                <a:ea typeface="Arial"/>
                <a:cs typeface="Arial"/>
                <a:sym typeface="Arial"/>
              </a:rPr>
            </a:br>
            <a:r>
              <a:rPr lang="en-US" sz="2200" dirty="0">
                <a:solidFill>
                  <a:srgbClr val="000000"/>
                </a:solidFill>
                <a:ea typeface="Arial"/>
                <a:cs typeface="Arial"/>
                <a:sym typeface="Arial"/>
              </a:rPr>
              <a:t>Mass is fixed and unvarying- it is also independent of the object’s location.</a:t>
            </a:r>
            <a:br>
              <a:rPr lang="en-US" sz="2200" dirty="0">
                <a:solidFill>
                  <a:srgbClr val="000000"/>
                </a:solidFill>
                <a:ea typeface="Arial"/>
                <a:cs typeface="Arial"/>
                <a:sym typeface="Arial"/>
              </a:rPr>
            </a:br>
            <a:r>
              <a:rPr lang="en-US" sz="2200" dirty="0">
                <a:solidFill>
                  <a:srgbClr val="000000"/>
                </a:solidFill>
                <a:ea typeface="Arial"/>
                <a:cs typeface="Arial"/>
                <a:sym typeface="Arial"/>
              </a:rPr>
              <a:t>Weight is the measure of the earth’s gravitational force “pulling” on the object. It is not fixed; it can vary by location.</a:t>
            </a:r>
          </a:p>
          <a:p>
            <a:endParaRPr lang="en-US" sz="2200" dirty="0">
              <a:solidFill>
                <a:srgbClr val="000000"/>
              </a:solidFill>
              <a:ea typeface="Arial"/>
              <a:cs typeface="Arial"/>
              <a:sym typeface="Arial"/>
            </a:endParaRPr>
          </a:p>
          <a:p>
            <a:endParaRPr lang="en-US" sz="2200" dirty="0">
              <a:solidFill>
                <a:srgbClr val="000000"/>
              </a:solidFill>
              <a:ea typeface="Arial"/>
              <a:cs typeface="Arial"/>
              <a:sym typeface="Arial"/>
            </a:endParaRPr>
          </a:p>
          <a:p>
            <a:pPr marL="342900">
              <a:spcBef>
                <a:spcPts val="0"/>
              </a:spcBef>
            </a:pPr>
            <a:r>
              <a:rPr lang="en-US" sz="2200" i="1" dirty="0">
                <a:solidFill>
                  <a:srgbClr val="000000"/>
                </a:solidFill>
                <a:ea typeface="Arial"/>
                <a:cs typeface="Arial"/>
                <a:sym typeface="Arial"/>
              </a:rPr>
              <a:t>          </a:t>
            </a:r>
            <a:endParaRPr lang="en-US" sz="2200" dirty="0"/>
          </a:p>
        </p:txBody>
      </p:sp>
    </p:spTree>
    <p:extLst>
      <p:ext uri="{BB962C8B-B14F-4D97-AF65-F5344CB8AC3E}">
        <p14:creationId xmlns:p14="http://schemas.microsoft.com/office/powerpoint/2010/main" val="385813038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68400"/>
            <a:ext cx="8595360" cy="822960"/>
          </a:xfrm>
        </p:spPr>
        <p:txBody>
          <a:bodyPr/>
          <a:lstStyle/>
          <a:p>
            <a:r>
              <a:rPr lang="en-US" dirty="0"/>
              <a:t>Mass Measurements</a:t>
            </a:r>
          </a:p>
        </p:txBody>
      </p:sp>
      <p:sp>
        <p:nvSpPr>
          <p:cNvPr id="3" name="Text Placeholder 2"/>
          <p:cNvSpPr>
            <a:spLocks noGrp="1"/>
          </p:cNvSpPr>
          <p:nvPr>
            <p:ph type="body" idx="1"/>
          </p:nvPr>
        </p:nvSpPr>
        <p:spPr>
          <a:xfrm>
            <a:off x="274320" y="1379363"/>
            <a:ext cx="8595360" cy="1756620"/>
          </a:xfrm>
        </p:spPr>
        <p:txBody>
          <a:bodyPr>
            <a:normAutofit/>
          </a:bodyPr>
          <a:lstStyle/>
          <a:p>
            <a:pPr marL="0" indent="0">
              <a:buNone/>
            </a:pPr>
            <a:r>
              <a:rPr lang="en-US" b="1" dirty="0"/>
              <a:t>Mass is typically measured in grams (g), or kilograms (kg). </a:t>
            </a:r>
          </a:p>
          <a:p>
            <a:pPr marL="0" indent="0">
              <a:buNone/>
            </a:pPr>
            <a:r>
              <a:rPr lang="en-US" dirty="0"/>
              <a:t>Could also be measured in milligrams, micrograms, or centigrams. </a:t>
            </a:r>
          </a:p>
          <a:p>
            <a:pPr marL="0" indent="0">
              <a:buNone/>
            </a:pPr>
            <a:endParaRPr lang="en-US" dirty="0"/>
          </a:p>
          <a:p>
            <a:pPr marL="0" indent="0">
              <a:buNone/>
            </a:pPr>
            <a:endParaRPr lang="en-US" dirty="0"/>
          </a:p>
        </p:txBody>
      </p:sp>
      <p:sp>
        <p:nvSpPr>
          <p:cNvPr id="4" name="TextBox 3"/>
          <p:cNvSpPr txBox="1"/>
          <p:nvPr/>
        </p:nvSpPr>
        <p:spPr>
          <a:xfrm>
            <a:off x="454652" y="3418219"/>
            <a:ext cx="8293487" cy="861774"/>
          </a:xfrm>
          <a:prstGeom prst="rect">
            <a:avLst/>
          </a:prstGeom>
          <a:solidFill>
            <a:srgbClr val="4BACC6"/>
          </a:solidFill>
        </p:spPr>
        <p:txBody>
          <a:bodyPr wrap="square" rtlCol="0">
            <a:spAutoFit/>
          </a:bodyPr>
          <a:lstStyle/>
          <a:p>
            <a:r>
              <a:rPr lang="en-US" sz="2500" dirty="0"/>
              <a:t>Mass is typically measured using an electronic scale or a triple beam balance. </a:t>
            </a:r>
          </a:p>
        </p:txBody>
      </p:sp>
      <p:pic>
        <p:nvPicPr>
          <p:cNvPr id="6" name="Picture 5"/>
          <p:cNvPicPr>
            <a:picLocks noChangeAspect="1"/>
          </p:cNvPicPr>
          <p:nvPr/>
        </p:nvPicPr>
        <p:blipFill>
          <a:blip r:embed="rId2"/>
          <a:stretch>
            <a:fillRect/>
          </a:stretch>
        </p:blipFill>
        <p:spPr>
          <a:xfrm>
            <a:off x="784488" y="4389753"/>
            <a:ext cx="2468247" cy="2468247"/>
          </a:xfrm>
          <a:prstGeom prst="rect">
            <a:avLst/>
          </a:prstGeom>
        </p:spPr>
      </p:pic>
      <p:pic>
        <p:nvPicPr>
          <p:cNvPr id="7" name="Picture 6"/>
          <p:cNvPicPr>
            <a:picLocks noChangeAspect="1"/>
          </p:cNvPicPr>
          <p:nvPr/>
        </p:nvPicPr>
        <p:blipFill>
          <a:blip r:embed="rId3"/>
          <a:stretch>
            <a:fillRect/>
          </a:stretch>
        </p:blipFill>
        <p:spPr>
          <a:xfrm>
            <a:off x="3519255" y="4637347"/>
            <a:ext cx="4445000" cy="1866900"/>
          </a:xfrm>
          <a:prstGeom prst="rect">
            <a:avLst/>
          </a:prstGeom>
        </p:spPr>
      </p:pic>
    </p:spTree>
    <p:extLst>
      <p:ext uri="{BB962C8B-B14F-4D97-AF65-F5344CB8AC3E}">
        <p14:creationId xmlns:p14="http://schemas.microsoft.com/office/powerpoint/2010/main" val="27838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274321" y="274321"/>
            <a:ext cx="8663939" cy="891539"/>
          </a:xfrm>
          <a:prstGeom prst="rect">
            <a:avLst/>
          </a:prstGeom>
        </p:spPr>
        <p:txBody>
          <a:bodyPr lIns="34290" tIns="34290" rIns="34290" bIns="34290" anchor="t" anchorCtr="0">
            <a:noAutofit/>
          </a:bodyPr>
          <a:lstStyle/>
          <a:p>
            <a:pPr rtl="0">
              <a:lnSpc>
                <a:spcPct val="100000"/>
              </a:lnSpc>
              <a:buNone/>
            </a:pPr>
            <a:r>
              <a:rPr lang="en-US" dirty="0">
                <a:solidFill>
                  <a:srgbClr val="000000"/>
                </a:solidFill>
                <a:latin typeface="Arial"/>
                <a:ea typeface="Arial"/>
                <a:cs typeface="Arial"/>
                <a:sym typeface="Arial"/>
              </a:rPr>
              <a:t>Reading a Triple Beam Balance</a:t>
            </a:r>
          </a:p>
        </p:txBody>
      </p:sp>
      <p:sp>
        <p:nvSpPr>
          <p:cNvPr id="128" name="Shape 128"/>
          <p:cNvSpPr/>
          <p:nvPr/>
        </p:nvSpPr>
        <p:spPr>
          <a:xfrm>
            <a:off x="914400" y="1005840"/>
            <a:ext cx="7315200" cy="5486400"/>
          </a:xfrm>
          <a:prstGeom prst="rect">
            <a:avLst/>
          </a:prstGeom>
          <a:blipFill>
            <a:blip r:embed="rId3"/>
            <a:stretch>
              <a:fillRect/>
            </a:stretch>
          </a:blipFill>
        </p:spPr>
      </p:sp>
      <p:sp>
        <p:nvSpPr>
          <p:cNvPr id="2" name="TextBox 1"/>
          <p:cNvSpPr txBox="1"/>
          <p:nvPr/>
        </p:nvSpPr>
        <p:spPr>
          <a:xfrm>
            <a:off x="4029161" y="5989725"/>
            <a:ext cx="5267696" cy="477054"/>
          </a:xfrm>
          <a:prstGeom prst="rect">
            <a:avLst/>
          </a:prstGeom>
          <a:noFill/>
        </p:spPr>
        <p:txBody>
          <a:bodyPr wrap="square" rtlCol="0">
            <a:spAutoFit/>
          </a:bodyPr>
          <a:lstStyle/>
          <a:p>
            <a:r>
              <a:rPr lang="en-US" sz="2500" dirty="0"/>
              <a:t>Answer</a:t>
            </a:r>
            <a:r>
              <a:rPr lang="en-US" sz="2500"/>
              <a:t>: 62.4g</a:t>
            </a:r>
            <a:endParaRPr lang="en-US" sz="2500" dirty="0"/>
          </a:p>
        </p:txBody>
      </p:sp>
    </p:spTree>
    <p:extLst>
      <p:ext uri="{BB962C8B-B14F-4D97-AF65-F5344CB8AC3E}">
        <p14:creationId xmlns:p14="http://schemas.microsoft.com/office/powerpoint/2010/main" val="292157081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Prefixes</a:t>
            </a:r>
          </a:p>
        </p:txBody>
      </p:sp>
      <p:sp>
        <p:nvSpPr>
          <p:cNvPr id="4" name="TextBox 3"/>
          <p:cNvSpPr txBox="1"/>
          <p:nvPr/>
        </p:nvSpPr>
        <p:spPr>
          <a:xfrm>
            <a:off x="274319" y="1213805"/>
            <a:ext cx="8447147" cy="1631216"/>
          </a:xfrm>
          <a:prstGeom prst="rect">
            <a:avLst/>
          </a:prstGeom>
          <a:solidFill>
            <a:srgbClr val="5EDBFF"/>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500" dirty="0"/>
              <a:t>Back to those prefixes we mentioned earlier…</a:t>
            </a:r>
          </a:p>
          <a:p>
            <a:endParaRPr lang="en-US" sz="2500" dirty="0"/>
          </a:p>
          <a:p>
            <a:r>
              <a:rPr lang="en-US" sz="2500" dirty="0"/>
              <a:t>We are  familiar with kilo, </a:t>
            </a:r>
            <a:r>
              <a:rPr lang="en-US" sz="2500" dirty="0" err="1"/>
              <a:t>milli</a:t>
            </a:r>
            <a:r>
              <a:rPr lang="en-US" sz="2500" dirty="0"/>
              <a:t> and </a:t>
            </a:r>
            <a:r>
              <a:rPr lang="en-US" sz="2500" dirty="0" err="1"/>
              <a:t>centi</a:t>
            </a:r>
            <a:r>
              <a:rPr lang="en-US" sz="2500" dirty="0"/>
              <a:t>.</a:t>
            </a:r>
          </a:p>
          <a:p>
            <a:r>
              <a:rPr lang="en-US" sz="2500" dirty="0"/>
              <a:t>But what about </a:t>
            </a:r>
            <a:r>
              <a:rPr lang="en-US" sz="2500" dirty="0" err="1"/>
              <a:t>deca</a:t>
            </a:r>
            <a:r>
              <a:rPr lang="en-US" sz="2500" dirty="0"/>
              <a:t>, </a:t>
            </a:r>
            <a:r>
              <a:rPr lang="en-US" sz="2500" dirty="0" err="1"/>
              <a:t>deci</a:t>
            </a:r>
            <a:r>
              <a:rPr lang="en-US" sz="2500" dirty="0"/>
              <a:t>, or </a:t>
            </a:r>
            <a:r>
              <a:rPr lang="en-US" sz="2500" dirty="0" err="1"/>
              <a:t>hecto</a:t>
            </a:r>
            <a:r>
              <a:rPr lang="en-US" sz="2500" dirty="0"/>
              <a:t>?</a:t>
            </a:r>
          </a:p>
        </p:txBody>
      </p:sp>
      <p:sp>
        <p:nvSpPr>
          <p:cNvPr id="5" name="TextBox 4"/>
          <p:cNvSpPr txBox="1"/>
          <p:nvPr/>
        </p:nvSpPr>
        <p:spPr>
          <a:xfrm>
            <a:off x="274319" y="2952583"/>
            <a:ext cx="6890225" cy="1631216"/>
          </a:xfrm>
          <a:prstGeom prst="rect">
            <a:avLst/>
          </a:prstGeom>
          <a:noFill/>
        </p:spPr>
        <p:txBody>
          <a:bodyPr wrap="square" rtlCol="0">
            <a:spAutoFit/>
          </a:bodyPr>
          <a:lstStyle/>
          <a:p>
            <a:endParaRPr lang="en-US" sz="2500" dirty="0"/>
          </a:p>
          <a:p>
            <a:r>
              <a:rPr lang="en-US" sz="2500" dirty="0"/>
              <a:t>Here is a way to remember all the prefixes from 10</a:t>
            </a:r>
            <a:r>
              <a:rPr lang="en-US" sz="2500" baseline="30000" dirty="0"/>
              <a:t>3</a:t>
            </a:r>
            <a:r>
              <a:rPr lang="en-US" sz="2500" dirty="0"/>
              <a:t> to the 10</a:t>
            </a:r>
            <a:r>
              <a:rPr lang="en-US" sz="2500" baseline="30000" dirty="0"/>
              <a:t>-3 </a:t>
            </a:r>
            <a:r>
              <a:rPr lang="en-US" sz="2500" dirty="0"/>
              <a:t>(1,000 to 1/1000): </a:t>
            </a:r>
          </a:p>
          <a:p>
            <a:endParaRPr lang="en-US" sz="2500" dirty="0"/>
          </a:p>
        </p:txBody>
      </p:sp>
      <p:pic>
        <p:nvPicPr>
          <p:cNvPr id="6" name="Picture 5"/>
          <p:cNvPicPr>
            <a:picLocks noChangeAspect="1"/>
          </p:cNvPicPr>
          <p:nvPr/>
        </p:nvPicPr>
        <p:blipFill>
          <a:blip r:embed="rId2"/>
          <a:stretch>
            <a:fillRect/>
          </a:stretch>
        </p:blipFill>
        <p:spPr>
          <a:xfrm>
            <a:off x="7164544" y="3267937"/>
            <a:ext cx="1705136" cy="3290913"/>
          </a:xfrm>
          <a:prstGeom prst="rect">
            <a:avLst/>
          </a:prstGeom>
        </p:spPr>
      </p:pic>
      <p:sp>
        <p:nvSpPr>
          <p:cNvPr id="7" name="TextBox 6"/>
          <p:cNvSpPr txBox="1"/>
          <p:nvPr/>
        </p:nvSpPr>
        <p:spPr>
          <a:xfrm>
            <a:off x="354831" y="4388372"/>
            <a:ext cx="6853915" cy="89255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600" b="1" dirty="0">
                <a:ln w="11430">
                  <a:solidFill>
                    <a:srgbClr val="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KING HENRY DIED MONDAY DRINKING CHOCOLATE MILK</a:t>
            </a:r>
          </a:p>
        </p:txBody>
      </p:sp>
      <p:pic>
        <p:nvPicPr>
          <p:cNvPr id="8" name="Picture 7"/>
          <p:cNvPicPr>
            <a:picLocks noChangeAspect="1"/>
          </p:cNvPicPr>
          <p:nvPr/>
        </p:nvPicPr>
        <p:blipFill>
          <a:blip r:embed="rId3"/>
          <a:stretch>
            <a:fillRect/>
          </a:stretch>
        </p:blipFill>
        <p:spPr>
          <a:xfrm>
            <a:off x="504239" y="5161619"/>
            <a:ext cx="866314" cy="1546989"/>
          </a:xfrm>
          <a:prstGeom prst="rect">
            <a:avLst/>
          </a:prstGeom>
        </p:spPr>
      </p:pic>
      <p:sp>
        <p:nvSpPr>
          <p:cNvPr id="10" name="Cloud Callout 9"/>
          <p:cNvSpPr/>
          <p:nvPr/>
        </p:nvSpPr>
        <p:spPr>
          <a:xfrm flipH="1">
            <a:off x="4818282" y="5280924"/>
            <a:ext cx="2185037" cy="1218474"/>
          </a:xfrm>
          <a:prstGeom prst="cloudCallou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n>
                  <a:solidFill>
                    <a:srgbClr val="000000"/>
                  </a:solidFill>
                </a:ln>
                <a:solidFill>
                  <a:srgbClr val="000000"/>
                </a:solidFill>
              </a:rPr>
              <a:t>Huh?</a:t>
            </a:r>
          </a:p>
        </p:txBody>
      </p:sp>
    </p:spTree>
    <p:extLst>
      <p:ext uri="{BB962C8B-B14F-4D97-AF65-F5344CB8AC3E}">
        <p14:creationId xmlns:p14="http://schemas.microsoft.com/office/powerpoint/2010/main" val="222001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4320" y="504197"/>
            <a:ext cx="8595360" cy="6079484"/>
          </a:xfrm>
        </p:spPr>
        <p:txBody>
          <a:bodyPr/>
          <a:lstStyle/>
          <a:p>
            <a:pPr marL="0" indent="0">
              <a:buNone/>
            </a:pPr>
            <a:r>
              <a:rPr lang="en-US" dirty="0"/>
              <a:t>King= Kilo </a:t>
            </a:r>
          </a:p>
          <a:p>
            <a:pPr marL="0" indent="0">
              <a:buNone/>
            </a:pPr>
            <a:endParaRPr lang="en-US" dirty="0"/>
          </a:p>
          <a:p>
            <a:pPr marL="0" indent="0">
              <a:buNone/>
            </a:pPr>
            <a:r>
              <a:rPr lang="en-US" dirty="0"/>
              <a:t>Henry= </a:t>
            </a:r>
            <a:r>
              <a:rPr lang="en-US" dirty="0" err="1"/>
              <a:t>Hecto</a:t>
            </a:r>
            <a:endParaRPr lang="en-US" dirty="0"/>
          </a:p>
          <a:p>
            <a:pPr marL="0" indent="0">
              <a:buNone/>
            </a:pPr>
            <a:endParaRPr lang="en-US" dirty="0"/>
          </a:p>
          <a:p>
            <a:pPr marL="0" indent="0">
              <a:buNone/>
            </a:pPr>
            <a:r>
              <a:rPr lang="en-US" dirty="0"/>
              <a:t>Died= </a:t>
            </a:r>
            <a:r>
              <a:rPr lang="en-US" dirty="0" err="1"/>
              <a:t>Deka</a:t>
            </a:r>
            <a:endParaRPr lang="en-US" dirty="0"/>
          </a:p>
          <a:p>
            <a:pPr marL="0" indent="0">
              <a:buNone/>
            </a:pPr>
            <a:endParaRPr lang="en-US" dirty="0"/>
          </a:p>
          <a:p>
            <a:pPr marL="0" indent="0">
              <a:buNone/>
            </a:pPr>
            <a:r>
              <a:rPr lang="en-US" dirty="0"/>
              <a:t>Monday= Meter (one unit)</a:t>
            </a:r>
          </a:p>
          <a:p>
            <a:pPr marL="0" indent="0">
              <a:buNone/>
            </a:pPr>
            <a:endParaRPr lang="en-US" dirty="0"/>
          </a:p>
          <a:p>
            <a:pPr marL="0" indent="0">
              <a:buNone/>
            </a:pPr>
            <a:r>
              <a:rPr lang="en-US" dirty="0"/>
              <a:t>Drinking = </a:t>
            </a:r>
            <a:r>
              <a:rPr lang="en-US" dirty="0" err="1"/>
              <a:t>Deci</a:t>
            </a:r>
            <a:endParaRPr lang="en-US" dirty="0"/>
          </a:p>
          <a:p>
            <a:pPr marL="0" indent="0">
              <a:buNone/>
            </a:pPr>
            <a:endParaRPr lang="en-US" dirty="0"/>
          </a:p>
          <a:p>
            <a:pPr marL="0" indent="0">
              <a:buNone/>
            </a:pPr>
            <a:r>
              <a:rPr lang="en-US" dirty="0"/>
              <a:t>Chocolate= </a:t>
            </a:r>
            <a:r>
              <a:rPr lang="en-US" dirty="0" err="1"/>
              <a:t>Centi</a:t>
            </a:r>
            <a:endParaRPr lang="en-US" dirty="0"/>
          </a:p>
          <a:p>
            <a:pPr marL="0" indent="0">
              <a:buNone/>
            </a:pPr>
            <a:endParaRPr lang="en-US" dirty="0"/>
          </a:p>
          <a:p>
            <a:pPr marL="0" indent="0">
              <a:buNone/>
            </a:pPr>
            <a:r>
              <a:rPr lang="en-US" dirty="0"/>
              <a:t>Milk= </a:t>
            </a:r>
            <a:r>
              <a:rPr lang="en-US" dirty="0" err="1"/>
              <a:t>Milli</a:t>
            </a:r>
            <a:r>
              <a:rPr lang="en-US" dirty="0"/>
              <a:t> </a:t>
            </a:r>
          </a:p>
        </p:txBody>
      </p:sp>
      <p:sp>
        <p:nvSpPr>
          <p:cNvPr id="4" name="TextBox 3"/>
          <p:cNvSpPr txBox="1"/>
          <p:nvPr/>
        </p:nvSpPr>
        <p:spPr>
          <a:xfrm>
            <a:off x="1998280" y="518725"/>
            <a:ext cx="3286891" cy="446276"/>
          </a:xfrm>
          <a:prstGeom prst="rect">
            <a:avLst/>
          </a:prstGeom>
          <a:solidFill>
            <a:schemeClr val="accent2">
              <a:lumMod val="40000"/>
              <a:lumOff val="60000"/>
            </a:schemeClr>
          </a:solidFill>
        </p:spPr>
        <p:txBody>
          <a:bodyPr wrap="square" rtlCol="0">
            <a:spAutoFit/>
          </a:bodyPr>
          <a:lstStyle/>
          <a:p>
            <a:r>
              <a:rPr lang="en-US" sz="2300" dirty="0"/>
              <a:t>1,000 or 10</a:t>
            </a:r>
            <a:r>
              <a:rPr lang="en-US" sz="2300" baseline="30000" dirty="0"/>
              <a:t>3</a:t>
            </a:r>
          </a:p>
        </p:txBody>
      </p:sp>
      <p:sp>
        <p:nvSpPr>
          <p:cNvPr id="5" name="TextBox 4"/>
          <p:cNvSpPr txBox="1"/>
          <p:nvPr/>
        </p:nvSpPr>
        <p:spPr>
          <a:xfrm>
            <a:off x="2468164" y="1418082"/>
            <a:ext cx="3286891" cy="446276"/>
          </a:xfrm>
          <a:prstGeom prst="rect">
            <a:avLst/>
          </a:prstGeom>
          <a:solidFill>
            <a:schemeClr val="accent6">
              <a:lumMod val="60000"/>
              <a:lumOff val="40000"/>
            </a:schemeClr>
          </a:solidFill>
        </p:spPr>
        <p:txBody>
          <a:bodyPr wrap="square" rtlCol="0">
            <a:spAutoFit/>
          </a:bodyPr>
          <a:lstStyle/>
          <a:p>
            <a:r>
              <a:rPr lang="en-US" sz="2300" dirty="0"/>
              <a:t>100 or 10</a:t>
            </a:r>
            <a:r>
              <a:rPr lang="en-US" sz="2300" baseline="30000" dirty="0"/>
              <a:t>2</a:t>
            </a:r>
          </a:p>
        </p:txBody>
      </p:sp>
      <p:sp>
        <p:nvSpPr>
          <p:cNvPr id="6" name="TextBox 5"/>
          <p:cNvSpPr txBox="1"/>
          <p:nvPr/>
        </p:nvSpPr>
        <p:spPr>
          <a:xfrm>
            <a:off x="2468164" y="2295756"/>
            <a:ext cx="3286891" cy="446276"/>
          </a:xfrm>
          <a:prstGeom prst="rect">
            <a:avLst/>
          </a:prstGeom>
          <a:solidFill>
            <a:srgbClr val="FFFF00"/>
          </a:solidFill>
        </p:spPr>
        <p:txBody>
          <a:bodyPr wrap="square" rtlCol="0">
            <a:spAutoFit/>
          </a:bodyPr>
          <a:lstStyle/>
          <a:p>
            <a:r>
              <a:rPr lang="en-US" sz="2300" dirty="0"/>
              <a:t>10 or 10</a:t>
            </a:r>
            <a:r>
              <a:rPr lang="en-US" sz="2300" baseline="30000" dirty="0"/>
              <a:t>1</a:t>
            </a:r>
          </a:p>
        </p:txBody>
      </p:sp>
      <p:sp>
        <p:nvSpPr>
          <p:cNvPr id="7" name="TextBox 6"/>
          <p:cNvSpPr txBox="1"/>
          <p:nvPr/>
        </p:nvSpPr>
        <p:spPr>
          <a:xfrm>
            <a:off x="4111609" y="3210779"/>
            <a:ext cx="3286891" cy="446276"/>
          </a:xfrm>
          <a:prstGeom prst="rect">
            <a:avLst/>
          </a:prstGeom>
          <a:solidFill>
            <a:schemeClr val="accent3">
              <a:lumMod val="60000"/>
              <a:lumOff val="40000"/>
            </a:schemeClr>
          </a:solidFill>
        </p:spPr>
        <p:txBody>
          <a:bodyPr wrap="square" rtlCol="0">
            <a:spAutoFit/>
          </a:bodyPr>
          <a:lstStyle/>
          <a:p>
            <a:r>
              <a:rPr lang="en-US" sz="2300" dirty="0"/>
              <a:t>1 or 10</a:t>
            </a:r>
            <a:r>
              <a:rPr lang="en-US" sz="2300" baseline="30000" dirty="0"/>
              <a:t>0</a:t>
            </a:r>
          </a:p>
        </p:txBody>
      </p:sp>
      <p:sp>
        <p:nvSpPr>
          <p:cNvPr id="8" name="TextBox 7"/>
          <p:cNvSpPr txBox="1"/>
          <p:nvPr/>
        </p:nvSpPr>
        <p:spPr>
          <a:xfrm>
            <a:off x="3047106" y="4013758"/>
            <a:ext cx="3286891" cy="446276"/>
          </a:xfrm>
          <a:prstGeom prst="rect">
            <a:avLst/>
          </a:prstGeom>
          <a:solidFill>
            <a:schemeClr val="accent1">
              <a:lumMod val="60000"/>
              <a:lumOff val="40000"/>
            </a:schemeClr>
          </a:solidFill>
        </p:spPr>
        <p:txBody>
          <a:bodyPr wrap="square" rtlCol="0">
            <a:spAutoFit/>
          </a:bodyPr>
          <a:lstStyle/>
          <a:p>
            <a:r>
              <a:rPr lang="en-US" sz="2300" dirty="0"/>
              <a:t>0.1 or 10</a:t>
            </a:r>
            <a:r>
              <a:rPr lang="en-US" sz="2300" baseline="30000" dirty="0"/>
              <a:t>-1</a:t>
            </a:r>
          </a:p>
        </p:txBody>
      </p:sp>
      <p:sp>
        <p:nvSpPr>
          <p:cNvPr id="9" name="TextBox 8"/>
          <p:cNvSpPr txBox="1"/>
          <p:nvPr/>
        </p:nvSpPr>
        <p:spPr>
          <a:xfrm>
            <a:off x="3047106" y="4950463"/>
            <a:ext cx="3286891" cy="446276"/>
          </a:xfrm>
          <a:prstGeom prst="rect">
            <a:avLst/>
          </a:prstGeom>
          <a:solidFill>
            <a:schemeClr val="accent4">
              <a:lumMod val="60000"/>
              <a:lumOff val="40000"/>
            </a:schemeClr>
          </a:solidFill>
        </p:spPr>
        <p:txBody>
          <a:bodyPr wrap="square" rtlCol="0">
            <a:spAutoFit/>
          </a:bodyPr>
          <a:lstStyle/>
          <a:p>
            <a:r>
              <a:rPr lang="en-US" sz="2300" dirty="0"/>
              <a:t>0.01 or 10</a:t>
            </a:r>
            <a:r>
              <a:rPr lang="en-US" sz="2300" baseline="30000" dirty="0"/>
              <a:t>-2</a:t>
            </a:r>
          </a:p>
        </p:txBody>
      </p:sp>
      <p:sp>
        <p:nvSpPr>
          <p:cNvPr id="10" name="TextBox 9"/>
          <p:cNvSpPr txBox="1"/>
          <p:nvPr/>
        </p:nvSpPr>
        <p:spPr>
          <a:xfrm>
            <a:off x="2153677" y="5753442"/>
            <a:ext cx="3286891" cy="446276"/>
          </a:xfrm>
          <a:prstGeom prst="rect">
            <a:avLst/>
          </a:prstGeom>
          <a:solidFill>
            <a:schemeClr val="bg1">
              <a:lumMod val="75000"/>
            </a:schemeClr>
          </a:solidFill>
        </p:spPr>
        <p:txBody>
          <a:bodyPr wrap="square" rtlCol="0">
            <a:spAutoFit/>
          </a:bodyPr>
          <a:lstStyle/>
          <a:p>
            <a:r>
              <a:rPr lang="en-US" sz="2300" dirty="0"/>
              <a:t>0.001 or 10</a:t>
            </a:r>
            <a:r>
              <a:rPr lang="en-US" sz="2300" baseline="30000" dirty="0"/>
              <a:t>-3</a:t>
            </a:r>
          </a:p>
        </p:txBody>
      </p:sp>
    </p:spTree>
    <p:extLst>
      <p:ext uri="{BB962C8B-B14F-4D97-AF65-F5344CB8AC3E}">
        <p14:creationId xmlns:p14="http://schemas.microsoft.com/office/powerpoint/2010/main" val="65352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315763" y="350322"/>
            <a:ext cx="5300667" cy="6334944"/>
          </a:xfrm>
          <a:prstGeom prst="rect">
            <a:avLst/>
          </a:prstGeom>
          <a:ln>
            <a:solidFill>
              <a:srgbClr val="000000"/>
            </a:solidFill>
          </a:ln>
        </p:spPr>
      </p:pic>
    </p:spTree>
    <p:extLst>
      <p:ext uri="{BB962C8B-B14F-4D97-AF65-F5344CB8AC3E}">
        <p14:creationId xmlns:p14="http://schemas.microsoft.com/office/powerpoint/2010/main" val="3540682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3-05-09 at 1.43.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200" y="0"/>
            <a:ext cx="6436155" cy="6858000"/>
          </a:xfrm>
          <a:prstGeom prst="rect">
            <a:avLst/>
          </a:prstGeom>
        </p:spPr>
      </p:pic>
      <p:sp>
        <p:nvSpPr>
          <p:cNvPr id="5" name="TextBox 4"/>
          <p:cNvSpPr txBox="1"/>
          <p:nvPr/>
        </p:nvSpPr>
        <p:spPr>
          <a:xfrm>
            <a:off x="6392840" y="220116"/>
            <a:ext cx="2476840" cy="2462212"/>
          </a:xfrm>
          <a:prstGeom prst="rect">
            <a:avLst/>
          </a:prstGeom>
          <a:solidFill>
            <a:srgbClr val="BFBFBF"/>
          </a:solidFill>
          <a:ln>
            <a:solidFill>
              <a:srgbClr val="000000"/>
            </a:solidFill>
          </a:ln>
        </p:spPr>
        <p:txBody>
          <a:bodyPr wrap="square" rtlCol="0">
            <a:spAutoFit/>
          </a:bodyPr>
          <a:lstStyle/>
          <a:p>
            <a:r>
              <a:rPr lang="en-US" sz="2200" dirty="0">
                <a:ln>
                  <a:solidFill>
                    <a:srgbClr val="000000"/>
                  </a:solidFill>
                </a:ln>
              </a:rPr>
              <a:t>This ladder has two sides (on the steps and under the steps).</a:t>
            </a:r>
          </a:p>
          <a:p>
            <a:endParaRPr lang="en-US" sz="2200" dirty="0">
              <a:ln>
                <a:solidFill>
                  <a:srgbClr val="000000"/>
                </a:solidFill>
              </a:ln>
            </a:endParaRPr>
          </a:p>
          <a:p>
            <a:r>
              <a:rPr lang="en-US" sz="2200" dirty="0">
                <a:ln>
                  <a:solidFill>
                    <a:srgbClr val="000000"/>
                  </a:solidFill>
                </a:ln>
              </a:rPr>
              <a:t>Can you see the difference?</a:t>
            </a:r>
          </a:p>
        </p:txBody>
      </p:sp>
    </p:spTree>
    <p:extLst>
      <p:ext uri="{BB962C8B-B14F-4D97-AF65-F5344CB8AC3E}">
        <p14:creationId xmlns:p14="http://schemas.microsoft.com/office/powerpoint/2010/main" val="2765551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a:t>
            </a:r>
          </a:p>
        </p:txBody>
      </p:sp>
      <p:sp>
        <p:nvSpPr>
          <p:cNvPr id="3" name="Text Placeholder 2"/>
          <p:cNvSpPr>
            <a:spLocks noGrp="1"/>
          </p:cNvSpPr>
          <p:nvPr>
            <p:ph type="body" idx="1"/>
          </p:nvPr>
        </p:nvSpPr>
        <p:spPr>
          <a:xfrm>
            <a:off x="274320" y="1137244"/>
            <a:ext cx="8595360" cy="2630408"/>
          </a:xfrm>
          <a:ln>
            <a:solidFill>
              <a:srgbClr val="000000"/>
            </a:solidFill>
          </a:ln>
        </p:spPr>
        <p:txBody>
          <a:bodyPr/>
          <a:lstStyle/>
          <a:p>
            <a:pPr marL="0" indent="0">
              <a:buNone/>
            </a:pPr>
            <a:r>
              <a:rPr lang="en-US" dirty="0"/>
              <a:t>How many meters in 1 kilometer? ____________</a:t>
            </a:r>
          </a:p>
          <a:p>
            <a:pPr marL="0" indent="0">
              <a:buNone/>
            </a:pPr>
            <a:endParaRPr lang="en-US" dirty="0"/>
          </a:p>
          <a:p>
            <a:pPr marL="0" indent="0">
              <a:buNone/>
            </a:pPr>
            <a:r>
              <a:rPr lang="en-US" dirty="0"/>
              <a:t>How many meters in 1 decimeter? ___________</a:t>
            </a:r>
          </a:p>
          <a:p>
            <a:pPr marL="0" indent="0">
              <a:buNone/>
            </a:pPr>
            <a:endParaRPr lang="en-US" dirty="0"/>
          </a:p>
          <a:p>
            <a:pPr marL="0" indent="0">
              <a:buNone/>
            </a:pPr>
            <a:r>
              <a:rPr lang="en-US" dirty="0"/>
              <a:t>How many meters in 1 millimeter? _____________</a:t>
            </a:r>
          </a:p>
          <a:p>
            <a:pPr marL="0" indent="0">
              <a:buNone/>
            </a:pPr>
            <a:endParaRPr lang="en-US" dirty="0"/>
          </a:p>
        </p:txBody>
      </p:sp>
      <p:sp>
        <p:nvSpPr>
          <p:cNvPr id="4" name="Text Placeholder 2"/>
          <p:cNvSpPr txBox="1">
            <a:spLocks/>
          </p:cNvSpPr>
          <p:nvPr/>
        </p:nvSpPr>
        <p:spPr>
          <a:xfrm>
            <a:off x="274320" y="4020705"/>
            <a:ext cx="8595360" cy="2630408"/>
          </a:xfrm>
          <a:prstGeom prst="rect">
            <a:avLst/>
          </a:prstGeom>
          <a:ln>
            <a:solidFill>
              <a:srgbClr val="000000"/>
            </a:solidFill>
          </a:ln>
        </p:spPr>
        <p:txBody>
          <a:bodyPr vert="horz" lIns="82283" tIns="82283" rIns="82283" bIns="82283" rtlCol="0" anchor="t" anchorCtr="0">
            <a:normAutofit/>
          </a:bodyPr>
          <a:lstStyle>
            <a:lvl1pPr marL="342900" indent="-342900" algn="l" defTabSz="457200" rtl="0" eaLnBrk="1" latinLnBrk="0" hangingPunct="1">
              <a:spcBef>
                <a:spcPct val="20000"/>
              </a:spcBef>
              <a:buSzPct val="98765"/>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SzPct val="98765"/>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SzPct val="98765"/>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SzPct val="98765"/>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SzPct val="98765"/>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SzPct val="98765"/>
              <a:buFont typeface="Arial"/>
              <a:buChar char="•"/>
              <a:defRPr sz="2400" kern="1200">
                <a:solidFill>
                  <a:schemeClr val="tx1"/>
                </a:solidFill>
                <a:latin typeface="+mn-lt"/>
                <a:ea typeface="+mn-ea"/>
                <a:cs typeface="+mn-cs"/>
              </a:defRPr>
            </a:lvl6pPr>
            <a:lvl7pPr marL="2971800" indent="-228600" algn="l" defTabSz="457200" rtl="0" eaLnBrk="1" latinLnBrk="0" hangingPunct="1">
              <a:spcBef>
                <a:spcPct val="20000"/>
              </a:spcBef>
              <a:buSzPct val="98765"/>
              <a:buFont typeface="Arial"/>
              <a:buChar char="•"/>
              <a:defRPr sz="2400" kern="1200">
                <a:solidFill>
                  <a:schemeClr val="tx1"/>
                </a:solidFill>
                <a:latin typeface="+mn-lt"/>
                <a:ea typeface="+mn-ea"/>
                <a:cs typeface="+mn-cs"/>
              </a:defRPr>
            </a:lvl7pPr>
            <a:lvl8pPr marL="3429000" indent="-228600" algn="l" defTabSz="457200" rtl="0" eaLnBrk="1" latinLnBrk="0" hangingPunct="1">
              <a:spcBef>
                <a:spcPct val="20000"/>
              </a:spcBef>
              <a:buSzPct val="98765"/>
              <a:buFont typeface="Arial"/>
              <a:buChar char="•"/>
              <a:defRPr sz="2400" kern="1200">
                <a:solidFill>
                  <a:schemeClr val="tx1"/>
                </a:solidFill>
                <a:latin typeface="+mn-lt"/>
                <a:ea typeface="+mn-ea"/>
                <a:cs typeface="+mn-cs"/>
              </a:defRPr>
            </a:lvl8pPr>
            <a:lvl9pPr marL="3886200" indent="-228600" algn="l" defTabSz="457200" rtl="0" eaLnBrk="1" latinLnBrk="0" hangingPunct="1">
              <a:spcBef>
                <a:spcPct val="20000"/>
              </a:spcBef>
              <a:buSzPct val="98765"/>
              <a:buFont typeface="Arial"/>
              <a:buChar char="•"/>
              <a:defRPr sz="2400" kern="1200">
                <a:solidFill>
                  <a:schemeClr val="tx1"/>
                </a:solidFill>
                <a:latin typeface="+mn-lt"/>
                <a:ea typeface="+mn-ea"/>
                <a:cs typeface="+mn-cs"/>
              </a:defRPr>
            </a:lvl9pPr>
          </a:lstStyle>
          <a:p>
            <a:pPr marL="0" indent="0">
              <a:buFont typeface="Arial"/>
              <a:buNone/>
            </a:pPr>
            <a:r>
              <a:rPr lang="en-US" dirty="0"/>
              <a:t>How many kilometers in 1 meter? ____________</a:t>
            </a:r>
          </a:p>
          <a:p>
            <a:pPr marL="0" indent="0">
              <a:buFont typeface="Arial"/>
              <a:buNone/>
            </a:pPr>
            <a:endParaRPr lang="en-US" dirty="0"/>
          </a:p>
          <a:p>
            <a:pPr marL="0" indent="0">
              <a:buFont typeface="Arial"/>
              <a:buNone/>
            </a:pPr>
            <a:r>
              <a:rPr lang="en-US" dirty="0"/>
              <a:t>How many decimeters in 1 meter? ___________</a:t>
            </a:r>
          </a:p>
          <a:p>
            <a:pPr marL="0" indent="0">
              <a:buFont typeface="Arial"/>
              <a:buNone/>
            </a:pPr>
            <a:endParaRPr lang="en-US" dirty="0"/>
          </a:p>
          <a:p>
            <a:pPr marL="0" indent="0">
              <a:buFont typeface="Arial"/>
              <a:buNone/>
            </a:pPr>
            <a:r>
              <a:rPr lang="en-US" dirty="0"/>
              <a:t>How many millimeters in 1 meter? _____________</a:t>
            </a:r>
          </a:p>
          <a:p>
            <a:pPr marL="0" indent="0">
              <a:buFont typeface="Arial"/>
              <a:buNone/>
            </a:pPr>
            <a:endParaRPr lang="en-US" dirty="0"/>
          </a:p>
        </p:txBody>
      </p:sp>
      <p:sp>
        <p:nvSpPr>
          <p:cNvPr id="5" name="TextBox 4"/>
          <p:cNvSpPr txBox="1"/>
          <p:nvPr/>
        </p:nvSpPr>
        <p:spPr>
          <a:xfrm>
            <a:off x="5098416" y="1137244"/>
            <a:ext cx="1606095" cy="477054"/>
          </a:xfrm>
          <a:prstGeom prst="rect">
            <a:avLst/>
          </a:prstGeom>
          <a:noFill/>
        </p:spPr>
        <p:txBody>
          <a:bodyPr wrap="square" rtlCol="0">
            <a:spAutoFit/>
          </a:bodyPr>
          <a:lstStyle/>
          <a:p>
            <a:pPr algn="ctr"/>
            <a:r>
              <a:rPr lang="en-US" sz="2500" dirty="0">
                <a:solidFill>
                  <a:srgbClr val="FF0000"/>
                </a:solidFill>
              </a:rPr>
              <a:t>1000</a:t>
            </a:r>
          </a:p>
        </p:txBody>
      </p:sp>
      <p:sp>
        <p:nvSpPr>
          <p:cNvPr id="6" name="TextBox 5"/>
          <p:cNvSpPr txBox="1"/>
          <p:nvPr/>
        </p:nvSpPr>
        <p:spPr>
          <a:xfrm>
            <a:off x="5250816" y="1961906"/>
            <a:ext cx="1606095" cy="477054"/>
          </a:xfrm>
          <a:prstGeom prst="rect">
            <a:avLst/>
          </a:prstGeom>
          <a:noFill/>
        </p:spPr>
        <p:txBody>
          <a:bodyPr wrap="square" rtlCol="0">
            <a:spAutoFit/>
          </a:bodyPr>
          <a:lstStyle/>
          <a:p>
            <a:pPr algn="ctr"/>
            <a:r>
              <a:rPr lang="en-US" sz="2500" dirty="0">
                <a:solidFill>
                  <a:srgbClr val="FF0000"/>
                </a:solidFill>
              </a:rPr>
              <a:t>0.1</a:t>
            </a:r>
          </a:p>
        </p:txBody>
      </p:sp>
      <p:sp>
        <p:nvSpPr>
          <p:cNvPr id="7" name="TextBox 6"/>
          <p:cNvSpPr txBox="1"/>
          <p:nvPr/>
        </p:nvSpPr>
        <p:spPr>
          <a:xfrm>
            <a:off x="5250816" y="2914276"/>
            <a:ext cx="1606095" cy="477054"/>
          </a:xfrm>
          <a:prstGeom prst="rect">
            <a:avLst/>
          </a:prstGeom>
          <a:noFill/>
        </p:spPr>
        <p:txBody>
          <a:bodyPr wrap="square" rtlCol="0">
            <a:spAutoFit/>
          </a:bodyPr>
          <a:lstStyle/>
          <a:p>
            <a:pPr algn="ctr"/>
            <a:r>
              <a:rPr lang="en-US" sz="2500" dirty="0">
                <a:solidFill>
                  <a:srgbClr val="FF0000"/>
                </a:solidFill>
              </a:rPr>
              <a:t>0.001</a:t>
            </a:r>
          </a:p>
        </p:txBody>
      </p:sp>
      <p:sp>
        <p:nvSpPr>
          <p:cNvPr id="8" name="TextBox 7"/>
          <p:cNvSpPr txBox="1"/>
          <p:nvPr/>
        </p:nvSpPr>
        <p:spPr>
          <a:xfrm>
            <a:off x="5098416" y="3976032"/>
            <a:ext cx="1606095" cy="477054"/>
          </a:xfrm>
          <a:prstGeom prst="rect">
            <a:avLst/>
          </a:prstGeom>
          <a:noFill/>
        </p:spPr>
        <p:txBody>
          <a:bodyPr wrap="square" rtlCol="0">
            <a:spAutoFit/>
          </a:bodyPr>
          <a:lstStyle/>
          <a:p>
            <a:pPr algn="ctr"/>
            <a:r>
              <a:rPr lang="en-US" sz="2500" dirty="0">
                <a:solidFill>
                  <a:srgbClr val="FF0000"/>
                </a:solidFill>
              </a:rPr>
              <a:t>.0001</a:t>
            </a:r>
          </a:p>
        </p:txBody>
      </p:sp>
      <p:sp>
        <p:nvSpPr>
          <p:cNvPr id="9" name="TextBox 8"/>
          <p:cNvSpPr txBox="1"/>
          <p:nvPr/>
        </p:nvSpPr>
        <p:spPr>
          <a:xfrm>
            <a:off x="5250816" y="4800343"/>
            <a:ext cx="1606095" cy="477054"/>
          </a:xfrm>
          <a:prstGeom prst="rect">
            <a:avLst/>
          </a:prstGeom>
          <a:noFill/>
        </p:spPr>
        <p:txBody>
          <a:bodyPr wrap="square" rtlCol="0">
            <a:spAutoFit/>
          </a:bodyPr>
          <a:lstStyle/>
          <a:p>
            <a:pPr algn="ctr"/>
            <a:r>
              <a:rPr lang="en-US" sz="2500" dirty="0">
                <a:solidFill>
                  <a:srgbClr val="FF0000"/>
                </a:solidFill>
              </a:rPr>
              <a:t>10</a:t>
            </a:r>
          </a:p>
        </p:txBody>
      </p:sp>
      <p:sp>
        <p:nvSpPr>
          <p:cNvPr id="10" name="TextBox 9"/>
          <p:cNvSpPr txBox="1"/>
          <p:nvPr/>
        </p:nvSpPr>
        <p:spPr>
          <a:xfrm>
            <a:off x="5250816" y="5771386"/>
            <a:ext cx="1606095" cy="477054"/>
          </a:xfrm>
          <a:prstGeom prst="rect">
            <a:avLst/>
          </a:prstGeom>
          <a:noFill/>
        </p:spPr>
        <p:txBody>
          <a:bodyPr wrap="square" rtlCol="0">
            <a:spAutoFit/>
          </a:bodyPr>
          <a:lstStyle/>
          <a:p>
            <a:pPr algn="ctr"/>
            <a:r>
              <a:rPr lang="en-US" sz="2500" dirty="0">
                <a:solidFill>
                  <a:srgbClr val="FF0000"/>
                </a:solidFill>
              </a:rPr>
              <a:t>1000</a:t>
            </a:r>
          </a:p>
        </p:txBody>
      </p:sp>
    </p:spTree>
    <p:extLst>
      <p:ext uri="{BB962C8B-B14F-4D97-AF65-F5344CB8AC3E}">
        <p14:creationId xmlns:p14="http://schemas.microsoft.com/office/powerpoint/2010/main" val="96891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CONVERSIONS</a:t>
            </a:r>
          </a:p>
        </p:txBody>
      </p:sp>
      <p:sp>
        <p:nvSpPr>
          <p:cNvPr id="4" name="Text Box 4"/>
          <p:cNvSpPr txBox="1">
            <a:spLocks noChangeArrowheads="1"/>
          </p:cNvSpPr>
          <p:nvPr/>
        </p:nvSpPr>
        <p:spPr bwMode="auto">
          <a:xfrm>
            <a:off x="168084" y="1174036"/>
            <a:ext cx="8701596" cy="9079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9" tIns="45719" rIns="91439" bIns="45719">
            <a:spAutoFit/>
          </a:bodyPr>
          <a:lstStyle>
            <a:lvl1pPr eaLnBrk="0" hangingPunct="0">
              <a:defRPr sz="3200">
                <a:solidFill>
                  <a:schemeClr val="tx1"/>
                </a:solidFill>
                <a:latin typeface="Arial Narrow" charset="0"/>
                <a:ea typeface="ＭＳ Ｐゴシック" charset="0"/>
              </a:defRPr>
            </a:lvl1pPr>
            <a:lvl2pPr marL="742950" indent="-285750" eaLnBrk="0" hangingPunct="0">
              <a:defRPr sz="3200">
                <a:solidFill>
                  <a:schemeClr val="tx1"/>
                </a:solidFill>
                <a:latin typeface="Arial Narrow" charset="0"/>
                <a:ea typeface="ＭＳ Ｐゴシック" charset="0"/>
              </a:defRPr>
            </a:lvl2pPr>
            <a:lvl3pPr marL="1143000" indent="-228600" eaLnBrk="0" hangingPunct="0">
              <a:defRPr sz="3200">
                <a:solidFill>
                  <a:schemeClr val="tx1"/>
                </a:solidFill>
                <a:latin typeface="Arial Narrow" charset="0"/>
                <a:ea typeface="ＭＳ Ｐゴシック" charset="0"/>
              </a:defRPr>
            </a:lvl3pPr>
            <a:lvl4pPr marL="1600200" indent="-228600" eaLnBrk="0" hangingPunct="0">
              <a:defRPr sz="3200">
                <a:solidFill>
                  <a:schemeClr val="tx1"/>
                </a:solidFill>
                <a:latin typeface="Arial Narrow" charset="0"/>
                <a:ea typeface="ＭＳ Ｐゴシック" charset="0"/>
              </a:defRPr>
            </a:lvl4pPr>
            <a:lvl5pPr marL="2057400" indent="-228600" eaLnBrk="0" hangingPunct="0">
              <a:defRPr sz="3200">
                <a:solidFill>
                  <a:schemeClr val="tx1"/>
                </a:solidFill>
                <a:latin typeface="Arial Narrow" charset="0"/>
                <a:ea typeface="ＭＳ Ｐゴシック" charset="0"/>
              </a:defRPr>
            </a:lvl5pPr>
            <a:lvl6pPr marL="2514600" indent="-228600" eaLnBrk="0" fontAlgn="base" hangingPunct="0">
              <a:spcBef>
                <a:spcPct val="0"/>
              </a:spcBef>
              <a:spcAft>
                <a:spcPct val="0"/>
              </a:spcAft>
              <a:defRPr sz="3200">
                <a:solidFill>
                  <a:schemeClr val="tx1"/>
                </a:solidFill>
                <a:latin typeface="Arial Narrow" charset="0"/>
                <a:ea typeface="ＭＳ Ｐゴシック" charset="0"/>
              </a:defRPr>
            </a:lvl6pPr>
            <a:lvl7pPr marL="2971800" indent="-228600" eaLnBrk="0" fontAlgn="base" hangingPunct="0">
              <a:spcBef>
                <a:spcPct val="0"/>
              </a:spcBef>
              <a:spcAft>
                <a:spcPct val="0"/>
              </a:spcAft>
              <a:defRPr sz="3200">
                <a:solidFill>
                  <a:schemeClr val="tx1"/>
                </a:solidFill>
                <a:latin typeface="Arial Narrow" charset="0"/>
                <a:ea typeface="ＭＳ Ｐゴシック" charset="0"/>
              </a:defRPr>
            </a:lvl7pPr>
            <a:lvl8pPr marL="3429000" indent="-228600" eaLnBrk="0" fontAlgn="base" hangingPunct="0">
              <a:spcBef>
                <a:spcPct val="0"/>
              </a:spcBef>
              <a:spcAft>
                <a:spcPct val="0"/>
              </a:spcAft>
              <a:defRPr sz="3200">
                <a:solidFill>
                  <a:schemeClr val="tx1"/>
                </a:solidFill>
                <a:latin typeface="Arial Narrow" charset="0"/>
                <a:ea typeface="ＭＳ Ｐゴシック" charset="0"/>
              </a:defRPr>
            </a:lvl8pPr>
            <a:lvl9pPr marL="3886200" indent="-228600" eaLnBrk="0" fontAlgn="base" hangingPunct="0">
              <a:spcBef>
                <a:spcPct val="0"/>
              </a:spcBef>
              <a:spcAft>
                <a:spcPct val="0"/>
              </a:spcAft>
              <a:defRPr sz="3200">
                <a:solidFill>
                  <a:schemeClr val="tx1"/>
                </a:solidFill>
                <a:latin typeface="Arial Narrow" charset="0"/>
                <a:ea typeface="ＭＳ Ｐゴシック" charset="0"/>
              </a:defRPr>
            </a:lvl9pPr>
          </a:lstStyle>
          <a:p>
            <a:pPr eaLnBrk="1" hangingPunct="1"/>
            <a:r>
              <a:rPr lang="en-US" sz="2650" b="1" dirty="0">
                <a:solidFill>
                  <a:srgbClr val="000000"/>
                </a:solidFill>
                <a:latin typeface="Arial"/>
              </a:rPr>
              <a:t>It is often useful to be able to </a:t>
            </a:r>
            <a:r>
              <a:rPr lang="en-US" sz="2650" b="1" i="1" dirty="0">
                <a:solidFill>
                  <a:srgbClr val="000000"/>
                </a:solidFill>
                <a:latin typeface="Arial"/>
              </a:rPr>
              <a:t>convert</a:t>
            </a:r>
            <a:r>
              <a:rPr lang="en-US" sz="2650" b="1" dirty="0">
                <a:solidFill>
                  <a:srgbClr val="000000"/>
                </a:solidFill>
                <a:latin typeface="Arial"/>
              </a:rPr>
              <a:t> from one unit of measure to another. </a:t>
            </a:r>
            <a:endParaRPr lang="en-US" sz="2650" b="1" i="1" dirty="0">
              <a:solidFill>
                <a:srgbClr val="000000"/>
              </a:solidFill>
              <a:latin typeface="Arial"/>
            </a:endParaRPr>
          </a:p>
        </p:txBody>
      </p:sp>
      <p:sp>
        <p:nvSpPr>
          <p:cNvPr id="5" name="Text Box 5"/>
          <p:cNvSpPr txBox="1">
            <a:spLocks noChangeArrowheads="1"/>
          </p:cNvSpPr>
          <p:nvPr/>
        </p:nvSpPr>
        <p:spPr bwMode="auto">
          <a:xfrm>
            <a:off x="274321" y="2128141"/>
            <a:ext cx="7886880" cy="1692769"/>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lIns="91439" tIns="45719" rIns="91439" bIns="45719">
            <a:spAutoFit/>
          </a:bodyPr>
          <a:lstStyle>
            <a:lvl1pPr eaLnBrk="0" hangingPunct="0">
              <a:defRPr sz="3200">
                <a:solidFill>
                  <a:schemeClr val="tx1"/>
                </a:solidFill>
                <a:latin typeface="Arial Narrow" charset="0"/>
                <a:ea typeface="ＭＳ Ｐゴシック" charset="0"/>
              </a:defRPr>
            </a:lvl1pPr>
            <a:lvl2pPr marL="742950" indent="-285750" eaLnBrk="0" hangingPunct="0">
              <a:defRPr sz="3200">
                <a:solidFill>
                  <a:schemeClr val="tx1"/>
                </a:solidFill>
                <a:latin typeface="Arial Narrow" charset="0"/>
                <a:ea typeface="ＭＳ Ｐゴシック" charset="0"/>
              </a:defRPr>
            </a:lvl2pPr>
            <a:lvl3pPr marL="1143000" indent="-228600" eaLnBrk="0" hangingPunct="0">
              <a:defRPr sz="3200">
                <a:solidFill>
                  <a:schemeClr val="tx1"/>
                </a:solidFill>
                <a:latin typeface="Arial Narrow" charset="0"/>
                <a:ea typeface="ＭＳ Ｐゴシック" charset="0"/>
              </a:defRPr>
            </a:lvl3pPr>
            <a:lvl4pPr marL="1600200" indent="-228600" eaLnBrk="0" hangingPunct="0">
              <a:defRPr sz="3200">
                <a:solidFill>
                  <a:schemeClr val="tx1"/>
                </a:solidFill>
                <a:latin typeface="Arial Narrow" charset="0"/>
                <a:ea typeface="ＭＳ Ｐゴシック" charset="0"/>
              </a:defRPr>
            </a:lvl4pPr>
            <a:lvl5pPr marL="2057400" indent="-228600" eaLnBrk="0" hangingPunct="0">
              <a:defRPr sz="3200">
                <a:solidFill>
                  <a:schemeClr val="tx1"/>
                </a:solidFill>
                <a:latin typeface="Arial Narrow" charset="0"/>
                <a:ea typeface="ＭＳ Ｐゴシック" charset="0"/>
              </a:defRPr>
            </a:lvl5pPr>
            <a:lvl6pPr marL="2514600" indent="-228600" eaLnBrk="0" fontAlgn="base" hangingPunct="0">
              <a:spcBef>
                <a:spcPct val="0"/>
              </a:spcBef>
              <a:spcAft>
                <a:spcPct val="0"/>
              </a:spcAft>
              <a:defRPr sz="3200">
                <a:solidFill>
                  <a:schemeClr val="tx1"/>
                </a:solidFill>
                <a:latin typeface="Arial Narrow" charset="0"/>
                <a:ea typeface="ＭＳ Ｐゴシック" charset="0"/>
              </a:defRPr>
            </a:lvl6pPr>
            <a:lvl7pPr marL="2971800" indent="-228600" eaLnBrk="0" fontAlgn="base" hangingPunct="0">
              <a:spcBef>
                <a:spcPct val="0"/>
              </a:spcBef>
              <a:spcAft>
                <a:spcPct val="0"/>
              </a:spcAft>
              <a:defRPr sz="3200">
                <a:solidFill>
                  <a:schemeClr val="tx1"/>
                </a:solidFill>
                <a:latin typeface="Arial Narrow" charset="0"/>
                <a:ea typeface="ＭＳ Ｐゴシック" charset="0"/>
              </a:defRPr>
            </a:lvl7pPr>
            <a:lvl8pPr marL="3429000" indent="-228600" eaLnBrk="0" fontAlgn="base" hangingPunct="0">
              <a:spcBef>
                <a:spcPct val="0"/>
              </a:spcBef>
              <a:spcAft>
                <a:spcPct val="0"/>
              </a:spcAft>
              <a:defRPr sz="3200">
                <a:solidFill>
                  <a:schemeClr val="tx1"/>
                </a:solidFill>
                <a:latin typeface="Arial Narrow" charset="0"/>
                <a:ea typeface="ＭＳ Ｐゴシック" charset="0"/>
              </a:defRPr>
            </a:lvl8pPr>
            <a:lvl9pPr marL="3886200" indent="-228600" eaLnBrk="0" fontAlgn="base" hangingPunct="0">
              <a:spcBef>
                <a:spcPct val="0"/>
              </a:spcBef>
              <a:spcAft>
                <a:spcPct val="0"/>
              </a:spcAft>
              <a:defRPr sz="3200">
                <a:solidFill>
                  <a:schemeClr val="tx1"/>
                </a:solidFill>
                <a:latin typeface="Arial Narrow" charset="0"/>
                <a:ea typeface="ＭＳ Ｐゴシック" charset="0"/>
              </a:defRPr>
            </a:lvl9pPr>
          </a:lstStyle>
          <a:p>
            <a:pPr eaLnBrk="1" hangingPunct="1"/>
            <a:r>
              <a:rPr lang="en-US" sz="2600" b="1" dirty="0">
                <a:solidFill>
                  <a:srgbClr val="000000"/>
                </a:solidFill>
                <a:latin typeface="Arial"/>
              </a:rPr>
              <a:t>Examples:</a:t>
            </a:r>
          </a:p>
          <a:p>
            <a:pPr eaLnBrk="1" hangingPunct="1"/>
            <a:r>
              <a:rPr lang="en-US" sz="2600" b="1" dirty="0">
                <a:solidFill>
                  <a:srgbClr val="000000"/>
                </a:solidFill>
                <a:latin typeface="Arial"/>
              </a:rPr>
              <a:t>Converting miles into kilometers</a:t>
            </a:r>
          </a:p>
          <a:p>
            <a:pPr eaLnBrk="1" hangingPunct="1"/>
            <a:r>
              <a:rPr lang="en-US" sz="2600" b="1" dirty="0">
                <a:solidFill>
                  <a:srgbClr val="000000"/>
                </a:solidFill>
                <a:latin typeface="Arial"/>
              </a:rPr>
              <a:t>Converting centigrams into kilograms.</a:t>
            </a:r>
          </a:p>
          <a:p>
            <a:pPr eaLnBrk="1" hangingPunct="1"/>
            <a:r>
              <a:rPr lang="en-US" sz="2600" b="1" dirty="0">
                <a:solidFill>
                  <a:srgbClr val="000000"/>
                </a:solidFill>
                <a:latin typeface="Arial"/>
              </a:rPr>
              <a:t>Converting meters into inches.</a:t>
            </a:r>
          </a:p>
        </p:txBody>
      </p:sp>
      <p:pic>
        <p:nvPicPr>
          <p:cNvPr id="6" name="Picture 5"/>
          <p:cNvPicPr>
            <a:picLocks noChangeAspect="1"/>
          </p:cNvPicPr>
          <p:nvPr/>
        </p:nvPicPr>
        <p:blipFill>
          <a:blip r:embed="rId2"/>
          <a:stretch>
            <a:fillRect/>
          </a:stretch>
        </p:blipFill>
        <p:spPr>
          <a:xfrm>
            <a:off x="1869034" y="3944021"/>
            <a:ext cx="5171640" cy="2789477"/>
          </a:xfrm>
          <a:prstGeom prst="rect">
            <a:avLst/>
          </a:prstGeom>
        </p:spPr>
      </p:pic>
    </p:spTree>
    <p:extLst>
      <p:ext uri="{BB962C8B-B14F-4D97-AF65-F5344CB8AC3E}">
        <p14:creationId xmlns:p14="http://schemas.microsoft.com/office/powerpoint/2010/main" val="114176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MEASURING in SCIENCE</a:t>
            </a:r>
          </a:p>
        </p:txBody>
      </p:sp>
      <p:sp>
        <p:nvSpPr>
          <p:cNvPr id="3" name="Subtitle 2"/>
          <p:cNvSpPr>
            <a:spLocks noGrp="1"/>
          </p:cNvSpPr>
          <p:nvPr>
            <p:ph type="subTitle" idx="1"/>
          </p:nvPr>
        </p:nvSpPr>
        <p:spPr>
          <a:xfrm>
            <a:off x="1371600" y="3600450"/>
            <a:ext cx="6400800" cy="1752600"/>
          </a:xfrm>
          <a:solidFill>
            <a:srgbClr val="4BACC6"/>
          </a:solidFill>
        </p:spPr>
        <p:txBody>
          <a:bodyPr/>
          <a:lstStyle/>
          <a:p>
            <a:r>
              <a:rPr lang="en-US" dirty="0">
                <a:ln>
                  <a:solidFill>
                    <a:srgbClr val="000000"/>
                  </a:solidFill>
                </a:ln>
                <a:solidFill>
                  <a:srgbClr val="000000"/>
                </a:solidFill>
              </a:rPr>
              <a:t>Math in Science</a:t>
            </a:r>
          </a:p>
          <a:p>
            <a:r>
              <a:rPr lang="en-US" dirty="0">
                <a:ln>
                  <a:solidFill>
                    <a:srgbClr val="000000"/>
                  </a:solidFill>
                </a:ln>
                <a:solidFill>
                  <a:srgbClr val="000000"/>
                </a:solidFill>
              </a:rPr>
              <a:t>Manipulating those pesky numbers! </a:t>
            </a:r>
          </a:p>
        </p:txBody>
      </p:sp>
      <p:pic>
        <p:nvPicPr>
          <p:cNvPr id="4" name="Picture 3"/>
          <p:cNvPicPr>
            <a:picLocks noChangeAspect="1"/>
          </p:cNvPicPr>
          <p:nvPr/>
        </p:nvPicPr>
        <p:blipFill>
          <a:blip r:embed="rId2"/>
          <a:stretch>
            <a:fillRect/>
          </a:stretch>
        </p:blipFill>
        <p:spPr>
          <a:xfrm>
            <a:off x="2667000" y="644525"/>
            <a:ext cx="3810000" cy="1485900"/>
          </a:xfrm>
          <a:prstGeom prst="rect">
            <a:avLst/>
          </a:prstGeom>
        </p:spPr>
      </p:pic>
      <p:sp>
        <p:nvSpPr>
          <p:cNvPr id="5" name="TextBox 4"/>
          <p:cNvSpPr txBox="1"/>
          <p:nvPr/>
        </p:nvSpPr>
        <p:spPr>
          <a:xfrm>
            <a:off x="877750" y="5646958"/>
            <a:ext cx="7967442" cy="769441"/>
          </a:xfrm>
          <a:prstGeom prst="rect">
            <a:avLst/>
          </a:prstGeom>
          <a:noFill/>
        </p:spPr>
        <p:txBody>
          <a:bodyPr wrap="square" rtlCol="0">
            <a:spAutoFit/>
          </a:bodyPr>
          <a:lstStyle/>
          <a:p>
            <a:pPr algn="ctr"/>
            <a:r>
              <a:rPr lang="en-US" sz="4400" dirty="0"/>
              <a:t>SI Units and Unit Conversions</a:t>
            </a:r>
          </a:p>
        </p:txBody>
      </p:sp>
      <p:sp>
        <p:nvSpPr>
          <p:cNvPr id="6" name="Footer Placeholder 5"/>
          <p:cNvSpPr>
            <a:spLocks noGrp="1"/>
          </p:cNvSpPr>
          <p:nvPr>
            <p:ph type="ftr" sz="quarter" idx="11"/>
          </p:nvPr>
        </p:nvSpPr>
        <p:spPr/>
        <p:txBody>
          <a:bodyPr/>
          <a:lstStyle/>
          <a:p>
            <a:r>
              <a:rPr lang="en-US"/>
              <a:t>(c) 2013 Vanessa Jason</a:t>
            </a:r>
          </a:p>
        </p:txBody>
      </p:sp>
    </p:spTree>
    <p:extLst>
      <p:ext uri="{BB962C8B-B14F-4D97-AF65-F5344CB8AC3E}">
        <p14:creationId xmlns:p14="http://schemas.microsoft.com/office/powerpoint/2010/main" val="3085603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84781" y="622013"/>
            <a:ext cx="8560755" cy="584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9" tIns="45719" rIns="91439" bIns="45719">
            <a:spAutoFit/>
          </a:bodyPr>
          <a:lstStyle>
            <a:lvl1pPr eaLnBrk="0" hangingPunct="0">
              <a:defRPr sz="3200">
                <a:solidFill>
                  <a:schemeClr val="tx1"/>
                </a:solidFill>
                <a:latin typeface="Arial Narrow" charset="0"/>
                <a:ea typeface="ＭＳ Ｐゴシック" charset="0"/>
              </a:defRPr>
            </a:lvl1pPr>
            <a:lvl2pPr marL="742950" indent="-285750" eaLnBrk="0" hangingPunct="0">
              <a:defRPr sz="3200">
                <a:solidFill>
                  <a:schemeClr val="tx1"/>
                </a:solidFill>
                <a:latin typeface="Arial Narrow" charset="0"/>
                <a:ea typeface="ＭＳ Ｐゴシック" charset="0"/>
              </a:defRPr>
            </a:lvl2pPr>
            <a:lvl3pPr marL="1143000" indent="-228600" eaLnBrk="0" hangingPunct="0">
              <a:defRPr sz="3200">
                <a:solidFill>
                  <a:schemeClr val="tx1"/>
                </a:solidFill>
                <a:latin typeface="Arial Narrow" charset="0"/>
                <a:ea typeface="ＭＳ Ｐゴシック" charset="0"/>
              </a:defRPr>
            </a:lvl3pPr>
            <a:lvl4pPr marL="1600200" indent="-228600" eaLnBrk="0" hangingPunct="0">
              <a:defRPr sz="3200">
                <a:solidFill>
                  <a:schemeClr val="tx1"/>
                </a:solidFill>
                <a:latin typeface="Arial Narrow" charset="0"/>
                <a:ea typeface="ＭＳ Ｐゴシック" charset="0"/>
              </a:defRPr>
            </a:lvl4pPr>
            <a:lvl5pPr marL="2057400" indent="-228600" eaLnBrk="0" hangingPunct="0">
              <a:defRPr sz="3200">
                <a:solidFill>
                  <a:schemeClr val="tx1"/>
                </a:solidFill>
                <a:latin typeface="Arial Narrow" charset="0"/>
                <a:ea typeface="ＭＳ Ｐゴシック" charset="0"/>
              </a:defRPr>
            </a:lvl5pPr>
            <a:lvl6pPr marL="2514600" indent="-228600" eaLnBrk="0" fontAlgn="base" hangingPunct="0">
              <a:spcBef>
                <a:spcPct val="0"/>
              </a:spcBef>
              <a:spcAft>
                <a:spcPct val="0"/>
              </a:spcAft>
              <a:defRPr sz="3200">
                <a:solidFill>
                  <a:schemeClr val="tx1"/>
                </a:solidFill>
                <a:latin typeface="Arial Narrow" charset="0"/>
                <a:ea typeface="ＭＳ Ｐゴシック" charset="0"/>
              </a:defRPr>
            </a:lvl6pPr>
            <a:lvl7pPr marL="2971800" indent="-228600" eaLnBrk="0" fontAlgn="base" hangingPunct="0">
              <a:spcBef>
                <a:spcPct val="0"/>
              </a:spcBef>
              <a:spcAft>
                <a:spcPct val="0"/>
              </a:spcAft>
              <a:defRPr sz="3200">
                <a:solidFill>
                  <a:schemeClr val="tx1"/>
                </a:solidFill>
                <a:latin typeface="Arial Narrow" charset="0"/>
                <a:ea typeface="ＭＳ Ｐゴシック" charset="0"/>
              </a:defRPr>
            </a:lvl7pPr>
            <a:lvl8pPr marL="3429000" indent="-228600" eaLnBrk="0" fontAlgn="base" hangingPunct="0">
              <a:spcBef>
                <a:spcPct val="0"/>
              </a:spcBef>
              <a:spcAft>
                <a:spcPct val="0"/>
              </a:spcAft>
              <a:defRPr sz="3200">
                <a:solidFill>
                  <a:schemeClr val="tx1"/>
                </a:solidFill>
                <a:latin typeface="Arial Narrow" charset="0"/>
                <a:ea typeface="ＭＳ Ｐゴシック" charset="0"/>
              </a:defRPr>
            </a:lvl8pPr>
            <a:lvl9pPr marL="3886200" indent="-228600" eaLnBrk="0" fontAlgn="base" hangingPunct="0">
              <a:spcBef>
                <a:spcPct val="0"/>
              </a:spcBef>
              <a:spcAft>
                <a:spcPct val="0"/>
              </a:spcAft>
              <a:defRPr sz="3200">
                <a:solidFill>
                  <a:schemeClr val="tx1"/>
                </a:solidFill>
                <a:latin typeface="Arial Narrow" charset="0"/>
                <a:ea typeface="ＭＳ Ｐゴシック" charset="0"/>
              </a:defRPr>
            </a:lvl9pPr>
          </a:lstStyle>
          <a:p>
            <a:pPr eaLnBrk="1" hangingPunct="1"/>
            <a:r>
              <a:rPr lang="en-US" b="1" dirty="0">
                <a:ln>
                  <a:solidFill>
                    <a:srgbClr val="000000"/>
                  </a:solidFill>
                </a:ln>
                <a:latin typeface="Arial"/>
                <a:cs typeface="Arial"/>
              </a:rPr>
              <a:t>Let’s try an example using a dozen donuts.</a:t>
            </a:r>
            <a:endParaRPr lang="en-US" dirty="0">
              <a:ln>
                <a:solidFill>
                  <a:srgbClr val="000000"/>
                </a:solidFill>
              </a:ln>
              <a:latin typeface="Arial"/>
              <a:cs typeface="Arial"/>
            </a:endParaRPr>
          </a:p>
        </p:txBody>
      </p:sp>
      <p:pic>
        <p:nvPicPr>
          <p:cNvPr id="4" name="Picture 3"/>
          <p:cNvPicPr>
            <a:picLocks noChangeAspect="1"/>
          </p:cNvPicPr>
          <p:nvPr/>
        </p:nvPicPr>
        <p:blipFill>
          <a:blip r:embed="rId2"/>
          <a:stretch>
            <a:fillRect/>
          </a:stretch>
        </p:blipFill>
        <p:spPr>
          <a:xfrm>
            <a:off x="552860" y="1676275"/>
            <a:ext cx="2755456" cy="1904709"/>
          </a:xfrm>
          <a:prstGeom prst="rect">
            <a:avLst/>
          </a:prstGeom>
        </p:spPr>
      </p:pic>
      <p:sp>
        <p:nvSpPr>
          <p:cNvPr id="5" name="TextBox 4"/>
          <p:cNvSpPr txBox="1"/>
          <p:nvPr/>
        </p:nvSpPr>
        <p:spPr>
          <a:xfrm>
            <a:off x="3623050" y="1512587"/>
            <a:ext cx="5260019" cy="2743200"/>
          </a:xfrm>
          <a:prstGeom prst="rect">
            <a:avLst/>
          </a:prstGeom>
          <a:noFill/>
          <a:ln>
            <a:solidFill>
              <a:srgbClr val="4BACC6"/>
            </a:solidFill>
          </a:ln>
        </p:spPr>
        <p:txBody>
          <a:bodyPr wrap="square" rtlCol="0">
            <a:spAutoFit/>
          </a:bodyPr>
          <a:lstStyle/>
          <a:p>
            <a:r>
              <a:rPr lang="en-US" sz="2400" dirty="0">
                <a:ln>
                  <a:solidFill>
                    <a:srgbClr val="000000"/>
                  </a:solidFill>
                </a:ln>
                <a:solidFill>
                  <a:srgbClr val="000000"/>
                </a:solidFill>
              </a:rPr>
              <a:t>1 dozen = 12 donuts</a:t>
            </a:r>
          </a:p>
          <a:p>
            <a:endParaRPr lang="en-US" sz="2400" dirty="0">
              <a:ln>
                <a:solidFill>
                  <a:srgbClr val="000000"/>
                </a:solidFill>
              </a:ln>
              <a:solidFill>
                <a:srgbClr val="000000"/>
              </a:solidFill>
            </a:endParaRPr>
          </a:p>
          <a:p>
            <a:r>
              <a:rPr lang="en-US" sz="2400" dirty="0">
                <a:ln>
                  <a:solidFill>
                    <a:srgbClr val="000000"/>
                  </a:solidFill>
                </a:ln>
                <a:solidFill>
                  <a:srgbClr val="000000"/>
                </a:solidFill>
              </a:rPr>
              <a:t>The two “units” involved in this unit conversion are the number of dozens and number of individual  donuts. </a:t>
            </a:r>
          </a:p>
          <a:p>
            <a:endParaRPr lang="en-US" sz="2400" dirty="0">
              <a:ln>
                <a:solidFill>
                  <a:srgbClr val="000000"/>
                </a:solidFill>
              </a:ln>
              <a:solidFill>
                <a:srgbClr val="000000"/>
              </a:solidFill>
            </a:endParaRPr>
          </a:p>
          <a:p>
            <a:r>
              <a:rPr lang="en-US" sz="2400" dirty="0">
                <a:ln>
                  <a:solidFill>
                    <a:srgbClr val="000000"/>
                  </a:solidFill>
                </a:ln>
                <a:solidFill>
                  <a:srgbClr val="000000"/>
                </a:solidFill>
              </a:rPr>
              <a:t>Let’s say that we have 36 donuts.</a:t>
            </a:r>
          </a:p>
          <a:p>
            <a:endParaRPr lang="en-US" sz="2400" dirty="0">
              <a:ln>
                <a:solidFill>
                  <a:srgbClr val="000000"/>
                </a:solidFill>
              </a:ln>
              <a:solidFill>
                <a:srgbClr val="000000"/>
              </a:solidFill>
            </a:endParaRPr>
          </a:p>
          <a:p>
            <a:endParaRPr lang="en-US" sz="2400" dirty="0">
              <a:ln>
                <a:solidFill>
                  <a:srgbClr val="000000"/>
                </a:solidFill>
              </a:ln>
              <a:solidFill>
                <a:srgbClr val="000000"/>
              </a:solidFill>
            </a:endParaRPr>
          </a:p>
        </p:txBody>
      </p:sp>
      <p:sp>
        <p:nvSpPr>
          <p:cNvPr id="7" name="TextBox 6"/>
          <p:cNvSpPr txBox="1"/>
          <p:nvPr/>
        </p:nvSpPr>
        <p:spPr>
          <a:xfrm>
            <a:off x="4556826" y="4675667"/>
            <a:ext cx="4388710" cy="1631216"/>
          </a:xfrm>
          <a:prstGeom prst="rect">
            <a:avLst/>
          </a:prstGeom>
          <a:solidFill>
            <a:schemeClr val="accent4">
              <a:lumMod val="60000"/>
              <a:lumOff val="40000"/>
            </a:schemeClr>
          </a:solidFill>
        </p:spPr>
        <p:txBody>
          <a:bodyPr wrap="square" rtlCol="0">
            <a:spAutoFit/>
          </a:bodyPr>
          <a:lstStyle/>
          <a:p>
            <a:r>
              <a:rPr lang="en-US" sz="2500" dirty="0">
                <a:ln>
                  <a:solidFill>
                    <a:srgbClr val="000000"/>
                  </a:solidFill>
                </a:ln>
                <a:solidFill>
                  <a:srgbClr val="000000"/>
                </a:solidFill>
              </a:rPr>
              <a:t>GIVEN= number of donuts (36)</a:t>
            </a:r>
          </a:p>
          <a:p>
            <a:r>
              <a:rPr lang="en-US" sz="2500" dirty="0">
                <a:ln>
                  <a:solidFill>
                    <a:srgbClr val="000000"/>
                  </a:solidFill>
                </a:ln>
                <a:solidFill>
                  <a:srgbClr val="000000"/>
                </a:solidFill>
              </a:rPr>
              <a:t>UNKNOWN= number of dozens (?)</a:t>
            </a:r>
          </a:p>
        </p:txBody>
      </p:sp>
      <p:sp>
        <p:nvSpPr>
          <p:cNvPr id="2" name="Footer Placeholder 1"/>
          <p:cNvSpPr>
            <a:spLocks noGrp="1"/>
          </p:cNvSpPr>
          <p:nvPr>
            <p:ph type="ftr" sz="quarter" idx="11"/>
          </p:nvPr>
        </p:nvSpPr>
        <p:spPr/>
        <p:txBody>
          <a:bodyPr/>
          <a:lstStyle/>
          <a:p>
            <a:r>
              <a:rPr lang="en-US"/>
              <a:t>(c) 2013 Vanessa Jason</a:t>
            </a:r>
          </a:p>
        </p:txBody>
      </p:sp>
      <p:sp>
        <p:nvSpPr>
          <p:cNvPr id="6" name="TextBox 5"/>
          <p:cNvSpPr txBox="1"/>
          <p:nvPr/>
        </p:nvSpPr>
        <p:spPr>
          <a:xfrm>
            <a:off x="384780" y="4526276"/>
            <a:ext cx="3891913" cy="2015936"/>
          </a:xfrm>
          <a:prstGeom prst="rect">
            <a:avLst/>
          </a:prstGeom>
          <a:solidFill>
            <a:schemeClr val="accent5"/>
          </a:solidFill>
        </p:spPr>
        <p:txBody>
          <a:bodyPr wrap="square" rtlCol="0">
            <a:spAutoFit/>
          </a:bodyPr>
          <a:lstStyle/>
          <a:p>
            <a:pPr algn="ctr"/>
            <a:r>
              <a:rPr lang="en-US" sz="2500" dirty="0"/>
              <a:t>When doing unit conversions, you will always have a given and an unknown. Which unit is given?</a:t>
            </a:r>
          </a:p>
        </p:txBody>
      </p:sp>
    </p:spTree>
    <p:extLst>
      <p:ext uri="{BB962C8B-B14F-4D97-AF65-F5344CB8AC3E}">
        <p14:creationId xmlns:p14="http://schemas.microsoft.com/office/powerpoint/2010/main" val="147778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90620" y="932656"/>
            <a:ext cx="7956448" cy="1384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9" tIns="45719" rIns="91439" bIns="45719">
            <a:spAutoFit/>
          </a:bodyPr>
          <a:lstStyle>
            <a:lvl1pPr eaLnBrk="0" hangingPunct="0">
              <a:defRPr sz="3200">
                <a:solidFill>
                  <a:schemeClr val="tx1"/>
                </a:solidFill>
                <a:latin typeface="Arial Narrow" charset="0"/>
                <a:ea typeface="ＭＳ Ｐゴシック" charset="0"/>
              </a:defRPr>
            </a:lvl1pPr>
            <a:lvl2pPr marL="742950" indent="-285750" eaLnBrk="0" hangingPunct="0">
              <a:defRPr sz="3200">
                <a:solidFill>
                  <a:schemeClr val="tx1"/>
                </a:solidFill>
                <a:latin typeface="Arial Narrow" charset="0"/>
                <a:ea typeface="ＭＳ Ｐゴシック" charset="0"/>
              </a:defRPr>
            </a:lvl2pPr>
            <a:lvl3pPr marL="1143000" indent="-228600" eaLnBrk="0" hangingPunct="0">
              <a:defRPr sz="3200">
                <a:solidFill>
                  <a:schemeClr val="tx1"/>
                </a:solidFill>
                <a:latin typeface="Arial Narrow" charset="0"/>
                <a:ea typeface="ＭＳ Ｐゴシック" charset="0"/>
              </a:defRPr>
            </a:lvl3pPr>
            <a:lvl4pPr marL="1600200" indent="-228600" eaLnBrk="0" hangingPunct="0">
              <a:defRPr sz="3200">
                <a:solidFill>
                  <a:schemeClr val="tx1"/>
                </a:solidFill>
                <a:latin typeface="Arial Narrow" charset="0"/>
                <a:ea typeface="ＭＳ Ｐゴシック" charset="0"/>
              </a:defRPr>
            </a:lvl4pPr>
            <a:lvl5pPr marL="2057400" indent="-228600" eaLnBrk="0" hangingPunct="0">
              <a:defRPr sz="3200">
                <a:solidFill>
                  <a:schemeClr val="tx1"/>
                </a:solidFill>
                <a:latin typeface="Arial Narrow" charset="0"/>
                <a:ea typeface="ＭＳ Ｐゴシック" charset="0"/>
              </a:defRPr>
            </a:lvl5pPr>
            <a:lvl6pPr marL="2514600" indent="-228600" eaLnBrk="0" fontAlgn="base" hangingPunct="0">
              <a:spcBef>
                <a:spcPct val="0"/>
              </a:spcBef>
              <a:spcAft>
                <a:spcPct val="0"/>
              </a:spcAft>
              <a:defRPr sz="3200">
                <a:solidFill>
                  <a:schemeClr val="tx1"/>
                </a:solidFill>
                <a:latin typeface="Arial Narrow" charset="0"/>
                <a:ea typeface="ＭＳ Ｐゴシック" charset="0"/>
              </a:defRPr>
            </a:lvl6pPr>
            <a:lvl7pPr marL="2971800" indent="-228600" eaLnBrk="0" fontAlgn="base" hangingPunct="0">
              <a:spcBef>
                <a:spcPct val="0"/>
              </a:spcBef>
              <a:spcAft>
                <a:spcPct val="0"/>
              </a:spcAft>
              <a:defRPr sz="3200">
                <a:solidFill>
                  <a:schemeClr val="tx1"/>
                </a:solidFill>
                <a:latin typeface="Arial Narrow" charset="0"/>
                <a:ea typeface="ＭＳ Ｐゴシック" charset="0"/>
              </a:defRPr>
            </a:lvl7pPr>
            <a:lvl8pPr marL="3429000" indent="-228600" eaLnBrk="0" fontAlgn="base" hangingPunct="0">
              <a:spcBef>
                <a:spcPct val="0"/>
              </a:spcBef>
              <a:spcAft>
                <a:spcPct val="0"/>
              </a:spcAft>
              <a:defRPr sz="3200">
                <a:solidFill>
                  <a:schemeClr val="tx1"/>
                </a:solidFill>
                <a:latin typeface="Arial Narrow" charset="0"/>
                <a:ea typeface="ＭＳ Ｐゴシック" charset="0"/>
              </a:defRPr>
            </a:lvl8pPr>
            <a:lvl9pPr marL="3886200" indent="-228600" eaLnBrk="0" fontAlgn="base" hangingPunct="0">
              <a:spcBef>
                <a:spcPct val="0"/>
              </a:spcBef>
              <a:spcAft>
                <a:spcPct val="0"/>
              </a:spcAft>
              <a:defRPr sz="3200">
                <a:solidFill>
                  <a:schemeClr val="tx1"/>
                </a:solidFill>
                <a:latin typeface="Arial Narrow" charset="0"/>
                <a:ea typeface="ＭＳ Ｐゴシック" charset="0"/>
              </a:defRPr>
            </a:lvl9pPr>
          </a:lstStyle>
          <a:p>
            <a:pPr eaLnBrk="1" hangingPunct="1"/>
            <a:r>
              <a:rPr lang="en-US" sz="2800" dirty="0">
                <a:latin typeface="Arial"/>
                <a:cs typeface="Arial"/>
              </a:rPr>
              <a:t>You want to know how many dozen in 36 donuts,</a:t>
            </a:r>
          </a:p>
          <a:p>
            <a:pPr eaLnBrk="1" hangingPunct="1"/>
            <a:r>
              <a:rPr lang="en-US" sz="2800" dirty="0">
                <a:latin typeface="Arial"/>
                <a:cs typeface="Arial"/>
              </a:rPr>
              <a:t>and you know there is 1 dozen per 12 donuts, or</a:t>
            </a:r>
          </a:p>
          <a:p>
            <a:pPr eaLnBrk="1" hangingPunct="1"/>
            <a:r>
              <a:rPr lang="en-US" sz="2800" dirty="0">
                <a:latin typeface="Arial"/>
                <a:cs typeface="Arial"/>
              </a:rPr>
              <a:t>  1 dozen</a:t>
            </a:r>
            <a:endParaRPr lang="en-US" sz="2800" u="sng" dirty="0">
              <a:latin typeface="Arial"/>
              <a:cs typeface="Arial"/>
            </a:endParaRPr>
          </a:p>
        </p:txBody>
      </p:sp>
      <p:sp>
        <p:nvSpPr>
          <p:cNvPr id="5123" name="Text Box 3"/>
          <p:cNvSpPr txBox="1">
            <a:spLocks noChangeArrowheads="1"/>
          </p:cNvSpPr>
          <p:nvPr/>
        </p:nvSpPr>
        <p:spPr bwMode="auto">
          <a:xfrm>
            <a:off x="406495" y="2199482"/>
            <a:ext cx="1761919" cy="523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9" tIns="45719" rIns="91439" bIns="45719">
            <a:spAutoFit/>
          </a:bodyPr>
          <a:lstStyle>
            <a:lvl1pPr eaLnBrk="0" hangingPunct="0">
              <a:defRPr sz="3200">
                <a:solidFill>
                  <a:schemeClr val="tx1"/>
                </a:solidFill>
                <a:latin typeface="Arial Narrow" charset="0"/>
                <a:ea typeface="ＭＳ Ｐゴシック" charset="0"/>
              </a:defRPr>
            </a:lvl1pPr>
            <a:lvl2pPr marL="742950" indent="-285750" eaLnBrk="0" hangingPunct="0">
              <a:defRPr sz="3200">
                <a:solidFill>
                  <a:schemeClr val="tx1"/>
                </a:solidFill>
                <a:latin typeface="Arial Narrow" charset="0"/>
                <a:ea typeface="ＭＳ Ｐゴシック" charset="0"/>
              </a:defRPr>
            </a:lvl2pPr>
            <a:lvl3pPr marL="1143000" indent="-228600" eaLnBrk="0" hangingPunct="0">
              <a:defRPr sz="3200">
                <a:solidFill>
                  <a:schemeClr val="tx1"/>
                </a:solidFill>
                <a:latin typeface="Arial Narrow" charset="0"/>
                <a:ea typeface="ＭＳ Ｐゴシック" charset="0"/>
              </a:defRPr>
            </a:lvl3pPr>
            <a:lvl4pPr marL="1600200" indent="-228600" eaLnBrk="0" hangingPunct="0">
              <a:defRPr sz="3200">
                <a:solidFill>
                  <a:schemeClr val="tx1"/>
                </a:solidFill>
                <a:latin typeface="Arial Narrow" charset="0"/>
                <a:ea typeface="ＭＳ Ｐゴシック" charset="0"/>
              </a:defRPr>
            </a:lvl4pPr>
            <a:lvl5pPr marL="2057400" indent="-228600" eaLnBrk="0" hangingPunct="0">
              <a:defRPr sz="3200">
                <a:solidFill>
                  <a:schemeClr val="tx1"/>
                </a:solidFill>
                <a:latin typeface="Arial Narrow" charset="0"/>
                <a:ea typeface="ＭＳ Ｐゴシック" charset="0"/>
              </a:defRPr>
            </a:lvl5pPr>
            <a:lvl6pPr marL="2514600" indent="-228600" eaLnBrk="0" fontAlgn="base" hangingPunct="0">
              <a:spcBef>
                <a:spcPct val="0"/>
              </a:spcBef>
              <a:spcAft>
                <a:spcPct val="0"/>
              </a:spcAft>
              <a:defRPr sz="3200">
                <a:solidFill>
                  <a:schemeClr val="tx1"/>
                </a:solidFill>
                <a:latin typeface="Arial Narrow" charset="0"/>
                <a:ea typeface="ＭＳ Ｐゴシック" charset="0"/>
              </a:defRPr>
            </a:lvl6pPr>
            <a:lvl7pPr marL="2971800" indent="-228600" eaLnBrk="0" fontAlgn="base" hangingPunct="0">
              <a:spcBef>
                <a:spcPct val="0"/>
              </a:spcBef>
              <a:spcAft>
                <a:spcPct val="0"/>
              </a:spcAft>
              <a:defRPr sz="3200">
                <a:solidFill>
                  <a:schemeClr val="tx1"/>
                </a:solidFill>
                <a:latin typeface="Arial Narrow" charset="0"/>
                <a:ea typeface="ＭＳ Ｐゴシック" charset="0"/>
              </a:defRPr>
            </a:lvl7pPr>
            <a:lvl8pPr marL="3429000" indent="-228600" eaLnBrk="0" fontAlgn="base" hangingPunct="0">
              <a:spcBef>
                <a:spcPct val="0"/>
              </a:spcBef>
              <a:spcAft>
                <a:spcPct val="0"/>
              </a:spcAft>
              <a:defRPr sz="3200">
                <a:solidFill>
                  <a:schemeClr val="tx1"/>
                </a:solidFill>
                <a:latin typeface="Arial Narrow" charset="0"/>
                <a:ea typeface="ＭＳ Ｐゴシック" charset="0"/>
              </a:defRPr>
            </a:lvl8pPr>
            <a:lvl9pPr marL="3886200" indent="-228600" eaLnBrk="0" fontAlgn="base" hangingPunct="0">
              <a:spcBef>
                <a:spcPct val="0"/>
              </a:spcBef>
              <a:spcAft>
                <a:spcPct val="0"/>
              </a:spcAft>
              <a:defRPr sz="3200">
                <a:solidFill>
                  <a:schemeClr val="tx1"/>
                </a:solidFill>
                <a:latin typeface="Arial Narrow" charset="0"/>
                <a:ea typeface="ＭＳ Ｐゴシック" charset="0"/>
              </a:defRPr>
            </a:lvl9pPr>
          </a:lstStyle>
          <a:p>
            <a:pPr eaLnBrk="1" hangingPunct="1"/>
            <a:r>
              <a:rPr lang="en-US" sz="2800" dirty="0">
                <a:latin typeface="Arial"/>
                <a:cs typeface="Arial"/>
              </a:rPr>
              <a:t>12 donuts</a:t>
            </a:r>
          </a:p>
        </p:txBody>
      </p:sp>
      <p:sp>
        <p:nvSpPr>
          <p:cNvPr id="5126" name="Text Box 10"/>
          <p:cNvSpPr txBox="1">
            <a:spLocks noChangeArrowheads="1"/>
          </p:cNvSpPr>
          <p:nvPr/>
        </p:nvSpPr>
        <p:spPr bwMode="auto">
          <a:xfrm>
            <a:off x="2876643" y="1923257"/>
            <a:ext cx="5680074" cy="5262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Narrow" charset="0"/>
                <a:ea typeface="ＭＳ Ｐゴシック" charset="0"/>
              </a:defRPr>
            </a:lvl1pPr>
            <a:lvl2pPr marL="742950" indent="-285750" eaLnBrk="0" hangingPunct="0">
              <a:defRPr sz="3200">
                <a:solidFill>
                  <a:schemeClr val="tx1"/>
                </a:solidFill>
                <a:latin typeface="Arial Narrow" charset="0"/>
                <a:ea typeface="ＭＳ Ｐゴシック" charset="0"/>
              </a:defRPr>
            </a:lvl2pPr>
            <a:lvl3pPr marL="1143000" indent="-228600" eaLnBrk="0" hangingPunct="0">
              <a:defRPr sz="3200">
                <a:solidFill>
                  <a:schemeClr val="tx1"/>
                </a:solidFill>
                <a:latin typeface="Arial Narrow" charset="0"/>
                <a:ea typeface="ＭＳ Ｐゴシック" charset="0"/>
              </a:defRPr>
            </a:lvl3pPr>
            <a:lvl4pPr marL="1600200" indent="-228600" eaLnBrk="0" hangingPunct="0">
              <a:defRPr sz="3200">
                <a:solidFill>
                  <a:schemeClr val="tx1"/>
                </a:solidFill>
                <a:latin typeface="Arial Narrow" charset="0"/>
                <a:ea typeface="ＭＳ Ｐゴシック" charset="0"/>
              </a:defRPr>
            </a:lvl4pPr>
            <a:lvl5pPr marL="2057400" indent="-228600" eaLnBrk="0" hangingPunct="0">
              <a:defRPr sz="3200">
                <a:solidFill>
                  <a:schemeClr val="tx1"/>
                </a:solidFill>
                <a:latin typeface="Arial Narrow" charset="0"/>
                <a:ea typeface="ＭＳ Ｐゴシック" charset="0"/>
              </a:defRPr>
            </a:lvl5pPr>
            <a:lvl6pPr marL="2514600" indent="-228600" eaLnBrk="0" fontAlgn="base" hangingPunct="0">
              <a:spcBef>
                <a:spcPct val="0"/>
              </a:spcBef>
              <a:spcAft>
                <a:spcPct val="0"/>
              </a:spcAft>
              <a:defRPr sz="3200">
                <a:solidFill>
                  <a:schemeClr val="tx1"/>
                </a:solidFill>
                <a:latin typeface="Arial Narrow" charset="0"/>
                <a:ea typeface="ＭＳ Ｐゴシック" charset="0"/>
              </a:defRPr>
            </a:lvl6pPr>
            <a:lvl7pPr marL="2971800" indent="-228600" eaLnBrk="0" fontAlgn="base" hangingPunct="0">
              <a:spcBef>
                <a:spcPct val="0"/>
              </a:spcBef>
              <a:spcAft>
                <a:spcPct val="0"/>
              </a:spcAft>
              <a:defRPr sz="3200">
                <a:solidFill>
                  <a:schemeClr val="tx1"/>
                </a:solidFill>
                <a:latin typeface="Arial Narrow" charset="0"/>
                <a:ea typeface="ＭＳ Ｐゴシック" charset="0"/>
              </a:defRPr>
            </a:lvl7pPr>
            <a:lvl8pPr marL="3429000" indent="-228600" eaLnBrk="0" fontAlgn="base" hangingPunct="0">
              <a:spcBef>
                <a:spcPct val="0"/>
              </a:spcBef>
              <a:spcAft>
                <a:spcPct val="0"/>
              </a:spcAft>
              <a:defRPr sz="3200">
                <a:solidFill>
                  <a:schemeClr val="tx1"/>
                </a:solidFill>
                <a:latin typeface="Arial Narrow" charset="0"/>
                <a:ea typeface="ＭＳ Ｐゴシック" charset="0"/>
              </a:defRPr>
            </a:lvl8pPr>
            <a:lvl9pPr marL="3886200" indent="-228600" eaLnBrk="0" fontAlgn="base" hangingPunct="0">
              <a:spcBef>
                <a:spcPct val="0"/>
              </a:spcBef>
              <a:spcAft>
                <a:spcPct val="0"/>
              </a:spcAft>
              <a:defRPr sz="3200">
                <a:solidFill>
                  <a:schemeClr val="tx1"/>
                </a:solidFill>
                <a:latin typeface="Arial Narrow" charset="0"/>
                <a:ea typeface="ＭＳ Ｐゴシック" charset="0"/>
              </a:defRPr>
            </a:lvl9pPr>
          </a:lstStyle>
          <a:p>
            <a:pPr eaLnBrk="1" hangingPunct="1"/>
            <a:r>
              <a:rPr lang="en-US" sz="2800" b="1" dirty="0">
                <a:solidFill>
                  <a:srgbClr val="000000"/>
                </a:solidFill>
                <a:latin typeface="Arial"/>
                <a:cs typeface="Arial"/>
              </a:rPr>
              <a:t>This is known as the conversion factor.</a:t>
            </a:r>
          </a:p>
          <a:p>
            <a:pPr eaLnBrk="1" hangingPunct="1"/>
            <a:endParaRPr lang="en-US" sz="2800" b="1" dirty="0">
              <a:solidFill>
                <a:srgbClr val="000000"/>
              </a:solidFill>
              <a:latin typeface="Arial"/>
              <a:cs typeface="Arial"/>
            </a:endParaRPr>
          </a:p>
          <a:p>
            <a:pPr eaLnBrk="1" hangingPunct="1"/>
            <a:r>
              <a:rPr lang="en-US" sz="2800" b="1" dirty="0">
                <a:solidFill>
                  <a:srgbClr val="000000"/>
                </a:solidFill>
                <a:latin typeface="Arial"/>
                <a:cs typeface="Arial"/>
              </a:rPr>
              <a:t>Conversion factors are ALWAYS equal to ONE. </a:t>
            </a:r>
          </a:p>
          <a:p>
            <a:pPr eaLnBrk="1" hangingPunct="1"/>
            <a:endParaRPr lang="en-US" sz="2800" b="1" dirty="0">
              <a:solidFill>
                <a:srgbClr val="000000"/>
              </a:solidFill>
              <a:latin typeface="Arial"/>
              <a:cs typeface="Arial"/>
            </a:endParaRPr>
          </a:p>
          <a:p>
            <a:pPr eaLnBrk="1" hangingPunct="1"/>
            <a:endParaRPr lang="en-US" sz="2800" b="1" dirty="0">
              <a:solidFill>
                <a:srgbClr val="000000"/>
              </a:solidFill>
              <a:latin typeface="Arial"/>
              <a:cs typeface="Arial"/>
            </a:endParaRPr>
          </a:p>
          <a:p>
            <a:pPr eaLnBrk="1" hangingPunct="1"/>
            <a:endParaRPr lang="en-US" sz="2800" b="1" dirty="0">
              <a:solidFill>
                <a:srgbClr val="000000"/>
              </a:solidFill>
              <a:latin typeface="Arial"/>
              <a:cs typeface="Arial"/>
            </a:endParaRPr>
          </a:p>
          <a:p>
            <a:pPr eaLnBrk="1" hangingPunct="1"/>
            <a:r>
              <a:rPr lang="en-US" sz="2800" b="1" dirty="0">
                <a:solidFill>
                  <a:srgbClr val="000000"/>
                </a:solidFill>
                <a:latin typeface="Arial"/>
                <a:cs typeface="Arial"/>
              </a:rPr>
              <a:t>Use this relationship to </a:t>
            </a:r>
            <a:r>
              <a:rPr lang="en-US" sz="2800" b="1" i="1" dirty="0">
                <a:solidFill>
                  <a:srgbClr val="000000"/>
                </a:solidFill>
                <a:latin typeface="Arial"/>
                <a:cs typeface="Arial"/>
              </a:rPr>
              <a:t>convert</a:t>
            </a:r>
            <a:r>
              <a:rPr lang="en-US" sz="2800" b="1" dirty="0">
                <a:solidFill>
                  <a:srgbClr val="000000"/>
                </a:solidFill>
                <a:latin typeface="Arial"/>
                <a:cs typeface="Arial"/>
              </a:rPr>
              <a:t> from individual donuts to number of dozen donuts. </a:t>
            </a:r>
          </a:p>
          <a:p>
            <a:pPr eaLnBrk="1" hangingPunct="1"/>
            <a:endParaRPr lang="en-US" sz="2800" b="1" dirty="0">
              <a:solidFill>
                <a:srgbClr val="000000"/>
              </a:solidFill>
              <a:latin typeface="Arial"/>
              <a:cs typeface="Arial"/>
            </a:endParaRPr>
          </a:p>
        </p:txBody>
      </p:sp>
      <p:sp>
        <p:nvSpPr>
          <p:cNvPr id="5127" name="Oval 11"/>
          <p:cNvSpPr>
            <a:spLocks noChangeArrowheads="1"/>
          </p:cNvSpPr>
          <p:nvPr/>
        </p:nvSpPr>
        <p:spPr bwMode="auto">
          <a:xfrm>
            <a:off x="203294" y="1780382"/>
            <a:ext cx="1981200" cy="1066801"/>
          </a:xfrm>
          <a:prstGeom prst="ellipse">
            <a:avLst/>
          </a:prstGeom>
          <a:noFill/>
          <a:ln w="38100">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a:cs typeface="Arial"/>
            </a:endParaRPr>
          </a:p>
        </p:txBody>
      </p:sp>
      <p:sp>
        <p:nvSpPr>
          <p:cNvPr id="5128" name="Line 12"/>
          <p:cNvSpPr>
            <a:spLocks noChangeShapeType="1"/>
          </p:cNvSpPr>
          <p:nvPr/>
        </p:nvSpPr>
        <p:spPr bwMode="auto">
          <a:xfrm flipV="1">
            <a:off x="2190844" y="2316957"/>
            <a:ext cx="685800" cy="9525"/>
          </a:xfrm>
          <a:prstGeom prst="line">
            <a:avLst/>
          </a:prstGeom>
          <a:noFill/>
          <a:ln w="38100">
            <a:solidFill>
              <a:schemeClr val="accent2"/>
            </a:solidFill>
            <a:round/>
            <a:headEnd type="arrow"/>
            <a:tailEnd type="arrow"/>
          </a:ln>
          <a:extLst>
            <a:ext uri="{909E8E84-426E-40dd-AFC4-6F175D3DCCD1}">
              <a14:hiddenFill xmlns:a14="http://schemas.microsoft.com/office/drawing/2010/main" xmlns="">
                <a:noFill/>
              </a14:hiddenFill>
            </a:ext>
          </a:extLst>
        </p:spPr>
        <p:txBody>
          <a:bodyPr/>
          <a:lstStyle/>
          <a:p>
            <a:endParaRPr lang="en-US">
              <a:latin typeface="Arial"/>
              <a:cs typeface="Arial"/>
            </a:endParaRPr>
          </a:p>
        </p:txBody>
      </p:sp>
      <p:sp>
        <p:nvSpPr>
          <p:cNvPr id="5124" name="Line 4"/>
          <p:cNvSpPr>
            <a:spLocks noChangeShapeType="1"/>
          </p:cNvSpPr>
          <p:nvPr/>
        </p:nvSpPr>
        <p:spPr bwMode="auto">
          <a:xfrm>
            <a:off x="525464" y="2317649"/>
            <a:ext cx="1524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1439" tIns="45719" rIns="91439" bIns="45719"/>
          <a:lstStyle/>
          <a:p>
            <a:endParaRPr lang="en-US"/>
          </a:p>
        </p:txBody>
      </p:sp>
      <p:sp>
        <p:nvSpPr>
          <p:cNvPr id="4" name="Bent Arrow 3"/>
          <p:cNvSpPr/>
          <p:nvPr/>
        </p:nvSpPr>
        <p:spPr>
          <a:xfrm rot="5400000" flipV="1">
            <a:off x="1347882" y="3177234"/>
            <a:ext cx="759704" cy="1289100"/>
          </a:xfrm>
          <a:prstGeom prst="ben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41211" y="4388373"/>
            <a:ext cx="2486023" cy="1938992"/>
          </a:xfrm>
          <a:prstGeom prst="rect">
            <a:avLst/>
          </a:prstGeom>
          <a:solidFill>
            <a:schemeClr val="accent5"/>
          </a:solidFill>
          <a:ln>
            <a:solidFill>
              <a:schemeClr val="tx1"/>
            </a:solidFill>
          </a:ln>
        </p:spPr>
        <p:txBody>
          <a:bodyPr wrap="square" rtlCol="0">
            <a:spAutoFit/>
          </a:bodyPr>
          <a:lstStyle/>
          <a:p>
            <a:r>
              <a:rPr lang="en-US" sz="2400" dirty="0"/>
              <a:t>What do you mean conversion factors are equal to one?</a:t>
            </a:r>
          </a:p>
        </p:txBody>
      </p:sp>
      <p:sp>
        <p:nvSpPr>
          <p:cNvPr id="15" name="Text Box 3"/>
          <p:cNvSpPr txBox="1">
            <a:spLocks noChangeArrowheads="1"/>
          </p:cNvSpPr>
          <p:nvPr/>
        </p:nvSpPr>
        <p:spPr bwMode="auto">
          <a:xfrm>
            <a:off x="5512435" y="4418540"/>
            <a:ext cx="1599118" cy="379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9" tIns="45719" rIns="91439" bIns="45719">
            <a:spAutoFit/>
          </a:bodyPr>
          <a:lstStyle>
            <a:lvl1pPr eaLnBrk="0" hangingPunct="0">
              <a:defRPr sz="3200">
                <a:solidFill>
                  <a:schemeClr val="tx1"/>
                </a:solidFill>
                <a:latin typeface="Arial Narrow" charset="0"/>
                <a:ea typeface="ＭＳ Ｐゴシック" charset="0"/>
              </a:defRPr>
            </a:lvl1pPr>
            <a:lvl2pPr marL="742950" indent="-285750" eaLnBrk="0" hangingPunct="0">
              <a:defRPr sz="3200">
                <a:solidFill>
                  <a:schemeClr val="tx1"/>
                </a:solidFill>
                <a:latin typeface="Arial Narrow" charset="0"/>
                <a:ea typeface="ＭＳ Ｐゴシック" charset="0"/>
              </a:defRPr>
            </a:lvl2pPr>
            <a:lvl3pPr marL="1143000" indent="-228600" eaLnBrk="0" hangingPunct="0">
              <a:defRPr sz="3200">
                <a:solidFill>
                  <a:schemeClr val="tx1"/>
                </a:solidFill>
                <a:latin typeface="Arial Narrow" charset="0"/>
                <a:ea typeface="ＭＳ Ｐゴシック" charset="0"/>
              </a:defRPr>
            </a:lvl3pPr>
            <a:lvl4pPr marL="1600200" indent="-228600" eaLnBrk="0" hangingPunct="0">
              <a:defRPr sz="3200">
                <a:solidFill>
                  <a:schemeClr val="tx1"/>
                </a:solidFill>
                <a:latin typeface="Arial Narrow" charset="0"/>
                <a:ea typeface="ＭＳ Ｐゴシック" charset="0"/>
              </a:defRPr>
            </a:lvl4pPr>
            <a:lvl5pPr marL="2057400" indent="-228600" eaLnBrk="0" hangingPunct="0">
              <a:defRPr sz="3200">
                <a:solidFill>
                  <a:schemeClr val="tx1"/>
                </a:solidFill>
                <a:latin typeface="Arial Narrow" charset="0"/>
                <a:ea typeface="ＭＳ Ｐゴシック" charset="0"/>
              </a:defRPr>
            </a:lvl5pPr>
            <a:lvl6pPr marL="2514600" indent="-228600" eaLnBrk="0" fontAlgn="base" hangingPunct="0">
              <a:spcBef>
                <a:spcPct val="0"/>
              </a:spcBef>
              <a:spcAft>
                <a:spcPct val="0"/>
              </a:spcAft>
              <a:defRPr sz="3200">
                <a:solidFill>
                  <a:schemeClr val="tx1"/>
                </a:solidFill>
                <a:latin typeface="Arial Narrow" charset="0"/>
                <a:ea typeface="ＭＳ Ｐゴシック" charset="0"/>
              </a:defRPr>
            </a:lvl6pPr>
            <a:lvl7pPr marL="2971800" indent="-228600" eaLnBrk="0" fontAlgn="base" hangingPunct="0">
              <a:spcBef>
                <a:spcPct val="0"/>
              </a:spcBef>
              <a:spcAft>
                <a:spcPct val="0"/>
              </a:spcAft>
              <a:defRPr sz="3200">
                <a:solidFill>
                  <a:schemeClr val="tx1"/>
                </a:solidFill>
                <a:latin typeface="Arial Narrow" charset="0"/>
                <a:ea typeface="ＭＳ Ｐゴシック" charset="0"/>
              </a:defRPr>
            </a:lvl7pPr>
            <a:lvl8pPr marL="3429000" indent="-228600" eaLnBrk="0" fontAlgn="base" hangingPunct="0">
              <a:spcBef>
                <a:spcPct val="0"/>
              </a:spcBef>
              <a:spcAft>
                <a:spcPct val="0"/>
              </a:spcAft>
              <a:defRPr sz="3200">
                <a:solidFill>
                  <a:schemeClr val="tx1"/>
                </a:solidFill>
                <a:latin typeface="Arial Narrow" charset="0"/>
                <a:ea typeface="ＭＳ Ｐゴシック" charset="0"/>
              </a:defRPr>
            </a:lvl8pPr>
            <a:lvl9pPr marL="3886200" indent="-228600" eaLnBrk="0" fontAlgn="base" hangingPunct="0">
              <a:spcBef>
                <a:spcPct val="0"/>
              </a:spcBef>
              <a:spcAft>
                <a:spcPct val="0"/>
              </a:spcAft>
              <a:defRPr sz="3200">
                <a:solidFill>
                  <a:schemeClr val="tx1"/>
                </a:solidFill>
                <a:latin typeface="Arial Narrow" charset="0"/>
                <a:ea typeface="ＭＳ Ｐゴシック" charset="0"/>
              </a:defRPr>
            </a:lvl9pPr>
          </a:lstStyle>
          <a:p>
            <a:pPr eaLnBrk="1" hangingPunct="1"/>
            <a:r>
              <a:rPr lang="en-US" sz="2350" dirty="0">
                <a:latin typeface="Arial"/>
                <a:cs typeface="Arial"/>
              </a:rPr>
              <a:t>12 donuts</a:t>
            </a:r>
          </a:p>
        </p:txBody>
      </p:sp>
      <p:sp>
        <p:nvSpPr>
          <p:cNvPr id="17" name="Text Box 3"/>
          <p:cNvSpPr txBox="1">
            <a:spLocks noChangeArrowheads="1"/>
          </p:cNvSpPr>
          <p:nvPr/>
        </p:nvSpPr>
        <p:spPr bwMode="auto">
          <a:xfrm>
            <a:off x="5578182" y="3983693"/>
            <a:ext cx="1320643" cy="39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9" tIns="45719" rIns="91439" bIns="45719">
            <a:spAutoFit/>
          </a:bodyPr>
          <a:lstStyle>
            <a:lvl1pPr eaLnBrk="0" hangingPunct="0">
              <a:defRPr sz="3200">
                <a:solidFill>
                  <a:schemeClr val="tx1"/>
                </a:solidFill>
                <a:latin typeface="Arial Narrow" charset="0"/>
                <a:ea typeface="ＭＳ Ｐゴシック" charset="0"/>
              </a:defRPr>
            </a:lvl1pPr>
            <a:lvl2pPr marL="742950" indent="-285750" eaLnBrk="0" hangingPunct="0">
              <a:defRPr sz="3200">
                <a:solidFill>
                  <a:schemeClr val="tx1"/>
                </a:solidFill>
                <a:latin typeface="Arial Narrow" charset="0"/>
                <a:ea typeface="ＭＳ Ｐゴシック" charset="0"/>
              </a:defRPr>
            </a:lvl2pPr>
            <a:lvl3pPr marL="1143000" indent="-228600" eaLnBrk="0" hangingPunct="0">
              <a:defRPr sz="3200">
                <a:solidFill>
                  <a:schemeClr val="tx1"/>
                </a:solidFill>
                <a:latin typeface="Arial Narrow" charset="0"/>
                <a:ea typeface="ＭＳ Ｐゴシック" charset="0"/>
              </a:defRPr>
            </a:lvl3pPr>
            <a:lvl4pPr marL="1600200" indent="-228600" eaLnBrk="0" hangingPunct="0">
              <a:defRPr sz="3200">
                <a:solidFill>
                  <a:schemeClr val="tx1"/>
                </a:solidFill>
                <a:latin typeface="Arial Narrow" charset="0"/>
                <a:ea typeface="ＭＳ Ｐゴシック" charset="0"/>
              </a:defRPr>
            </a:lvl4pPr>
            <a:lvl5pPr marL="2057400" indent="-228600" eaLnBrk="0" hangingPunct="0">
              <a:defRPr sz="3200">
                <a:solidFill>
                  <a:schemeClr val="tx1"/>
                </a:solidFill>
                <a:latin typeface="Arial Narrow" charset="0"/>
                <a:ea typeface="ＭＳ Ｐゴシック" charset="0"/>
              </a:defRPr>
            </a:lvl5pPr>
            <a:lvl6pPr marL="2514600" indent="-228600" eaLnBrk="0" fontAlgn="base" hangingPunct="0">
              <a:spcBef>
                <a:spcPct val="0"/>
              </a:spcBef>
              <a:spcAft>
                <a:spcPct val="0"/>
              </a:spcAft>
              <a:defRPr sz="3200">
                <a:solidFill>
                  <a:schemeClr val="tx1"/>
                </a:solidFill>
                <a:latin typeface="Arial Narrow" charset="0"/>
                <a:ea typeface="ＭＳ Ｐゴシック" charset="0"/>
              </a:defRPr>
            </a:lvl6pPr>
            <a:lvl7pPr marL="2971800" indent="-228600" eaLnBrk="0" fontAlgn="base" hangingPunct="0">
              <a:spcBef>
                <a:spcPct val="0"/>
              </a:spcBef>
              <a:spcAft>
                <a:spcPct val="0"/>
              </a:spcAft>
              <a:defRPr sz="3200">
                <a:solidFill>
                  <a:schemeClr val="tx1"/>
                </a:solidFill>
                <a:latin typeface="Arial Narrow" charset="0"/>
                <a:ea typeface="ＭＳ Ｐゴシック" charset="0"/>
              </a:defRPr>
            </a:lvl7pPr>
            <a:lvl8pPr marL="3429000" indent="-228600" eaLnBrk="0" fontAlgn="base" hangingPunct="0">
              <a:spcBef>
                <a:spcPct val="0"/>
              </a:spcBef>
              <a:spcAft>
                <a:spcPct val="0"/>
              </a:spcAft>
              <a:defRPr sz="3200">
                <a:solidFill>
                  <a:schemeClr val="tx1"/>
                </a:solidFill>
                <a:latin typeface="Arial Narrow" charset="0"/>
                <a:ea typeface="ＭＳ Ｐゴシック" charset="0"/>
              </a:defRPr>
            </a:lvl8pPr>
            <a:lvl9pPr marL="3886200" indent="-228600" eaLnBrk="0" fontAlgn="base" hangingPunct="0">
              <a:spcBef>
                <a:spcPct val="0"/>
              </a:spcBef>
              <a:spcAft>
                <a:spcPct val="0"/>
              </a:spcAft>
              <a:defRPr sz="3200">
                <a:solidFill>
                  <a:schemeClr val="tx1"/>
                </a:solidFill>
                <a:latin typeface="Arial Narrow" charset="0"/>
                <a:ea typeface="ＭＳ Ｐゴシック" charset="0"/>
              </a:defRPr>
            </a:lvl9pPr>
          </a:lstStyle>
          <a:p>
            <a:pPr eaLnBrk="1" hangingPunct="1"/>
            <a:r>
              <a:rPr lang="en-US" sz="2500" dirty="0">
                <a:latin typeface="Arial"/>
                <a:cs typeface="Arial"/>
              </a:rPr>
              <a:t>1 dozen</a:t>
            </a:r>
          </a:p>
        </p:txBody>
      </p:sp>
      <p:cxnSp>
        <p:nvCxnSpPr>
          <p:cNvPr id="14" name="Straight Connector 13"/>
          <p:cNvCxnSpPr/>
          <p:nvPr/>
        </p:nvCxnSpPr>
        <p:spPr>
          <a:xfrm>
            <a:off x="5676633" y="4461080"/>
            <a:ext cx="129093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111553" y="4201636"/>
            <a:ext cx="1068323" cy="492443"/>
          </a:xfrm>
          <a:prstGeom prst="rect">
            <a:avLst/>
          </a:prstGeom>
          <a:noFill/>
        </p:spPr>
        <p:txBody>
          <a:bodyPr wrap="square" rtlCol="0">
            <a:spAutoFit/>
          </a:bodyPr>
          <a:lstStyle/>
          <a:p>
            <a:r>
              <a:rPr lang="en-US" sz="2600" dirty="0"/>
              <a:t>= 1</a:t>
            </a:r>
          </a:p>
        </p:txBody>
      </p:sp>
      <p:sp>
        <p:nvSpPr>
          <p:cNvPr id="2" name="Footer Placeholder 1"/>
          <p:cNvSpPr>
            <a:spLocks noGrp="1"/>
          </p:cNvSpPr>
          <p:nvPr>
            <p:ph type="ftr" sz="quarter" idx="11"/>
          </p:nvPr>
        </p:nvSpPr>
        <p:spPr/>
        <p:txBody>
          <a:bodyPr/>
          <a:lstStyle/>
          <a:p>
            <a:r>
              <a:rPr lang="en-US"/>
              <a:t>(c) 2013 Vanessa Jason</a:t>
            </a:r>
          </a:p>
        </p:txBody>
      </p:sp>
    </p:spTree>
    <p:extLst>
      <p:ext uri="{BB962C8B-B14F-4D97-AF65-F5344CB8AC3E}">
        <p14:creationId xmlns:p14="http://schemas.microsoft.com/office/powerpoint/2010/main" val="15678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P spid="17"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0230" y="1452024"/>
            <a:ext cx="8653770" cy="2785378"/>
          </a:xfrm>
          <a:prstGeom prst="rect">
            <a:avLst/>
          </a:prstGeom>
          <a:noFill/>
        </p:spPr>
        <p:txBody>
          <a:bodyPr wrap="square" rtlCol="0">
            <a:spAutoFit/>
          </a:bodyPr>
          <a:lstStyle/>
          <a:p>
            <a:r>
              <a:rPr lang="en-US" sz="2500" b="1" dirty="0"/>
              <a:t>1 dozen donuts = 12 individual donuts. </a:t>
            </a:r>
          </a:p>
          <a:p>
            <a:endParaRPr lang="en-US" sz="1100" dirty="0"/>
          </a:p>
          <a:p>
            <a:r>
              <a:rPr lang="en-US" sz="2500" dirty="0"/>
              <a:t>(You could also say that 12 inches is the same as 1 foot, or 16 ounces is the same as 1 pound, etc. etc.).</a:t>
            </a:r>
          </a:p>
          <a:p>
            <a:endParaRPr lang="en-US" sz="1400" dirty="0"/>
          </a:p>
          <a:p>
            <a:r>
              <a:rPr lang="en-US" sz="2500" dirty="0"/>
              <a:t>Since they are equal, it is like writing         ,	    or  	     etc. </a:t>
            </a:r>
          </a:p>
          <a:p>
            <a:endParaRPr lang="en-US" sz="2500" dirty="0"/>
          </a:p>
          <a:p>
            <a:endParaRPr lang="en-US" sz="2500" dirty="0"/>
          </a:p>
        </p:txBody>
      </p:sp>
      <p:grpSp>
        <p:nvGrpSpPr>
          <p:cNvPr id="7" name="Group 6"/>
          <p:cNvGrpSpPr/>
          <p:nvPr/>
        </p:nvGrpSpPr>
        <p:grpSpPr>
          <a:xfrm>
            <a:off x="5964626" y="2684372"/>
            <a:ext cx="989557" cy="1039259"/>
            <a:chOff x="1335299" y="5473955"/>
            <a:chExt cx="1307286" cy="1039259"/>
          </a:xfrm>
        </p:grpSpPr>
        <p:sp>
          <p:nvSpPr>
            <p:cNvPr id="3" name="TextBox 2"/>
            <p:cNvSpPr txBox="1"/>
            <p:nvPr/>
          </p:nvSpPr>
          <p:spPr>
            <a:xfrm>
              <a:off x="1335299" y="5473955"/>
              <a:ext cx="1307286" cy="1039259"/>
            </a:xfrm>
            <a:prstGeom prst="rect">
              <a:avLst/>
            </a:prstGeom>
            <a:noFill/>
          </p:spPr>
          <p:txBody>
            <a:bodyPr wrap="square" rtlCol="0">
              <a:spAutoFit/>
            </a:bodyPr>
            <a:lstStyle/>
            <a:p>
              <a:pPr>
                <a:lnSpc>
                  <a:spcPct val="120000"/>
                </a:lnSpc>
              </a:pPr>
              <a:r>
                <a:rPr lang="en-US" sz="2600" dirty="0"/>
                <a:t>1</a:t>
              </a:r>
            </a:p>
            <a:p>
              <a:pPr>
                <a:lnSpc>
                  <a:spcPct val="120000"/>
                </a:lnSpc>
              </a:pPr>
              <a:r>
                <a:rPr lang="en-US" sz="2600" dirty="0"/>
                <a:t>1</a:t>
              </a:r>
            </a:p>
          </p:txBody>
        </p:sp>
        <p:cxnSp>
          <p:nvCxnSpPr>
            <p:cNvPr id="5" name="Straight Connector 4"/>
            <p:cNvCxnSpPr/>
            <p:nvPr/>
          </p:nvCxnSpPr>
          <p:spPr>
            <a:xfrm flipV="1">
              <a:off x="1335299" y="6034174"/>
              <a:ext cx="728344" cy="324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6745258" y="2650265"/>
            <a:ext cx="795249" cy="1039259"/>
            <a:chOff x="1335299" y="5473955"/>
            <a:chExt cx="1307286" cy="1039259"/>
          </a:xfrm>
        </p:grpSpPr>
        <p:sp>
          <p:nvSpPr>
            <p:cNvPr id="9" name="TextBox 8"/>
            <p:cNvSpPr txBox="1"/>
            <p:nvPr/>
          </p:nvSpPr>
          <p:spPr>
            <a:xfrm>
              <a:off x="1335299" y="5473955"/>
              <a:ext cx="1307286" cy="1039259"/>
            </a:xfrm>
            <a:prstGeom prst="rect">
              <a:avLst/>
            </a:prstGeom>
            <a:noFill/>
          </p:spPr>
          <p:txBody>
            <a:bodyPr wrap="square" rtlCol="0">
              <a:spAutoFit/>
            </a:bodyPr>
            <a:lstStyle/>
            <a:p>
              <a:pPr>
                <a:lnSpc>
                  <a:spcPct val="120000"/>
                </a:lnSpc>
              </a:pPr>
              <a:r>
                <a:rPr lang="en-US" sz="2600" dirty="0"/>
                <a:t>2</a:t>
              </a:r>
            </a:p>
            <a:p>
              <a:pPr>
                <a:lnSpc>
                  <a:spcPct val="120000"/>
                </a:lnSpc>
              </a:pPr>
              <a:r>
                <a:rPr lang="en-US" sz="2600" dirty="0"/>
                <a:t>2</a:t>
              </a:r>
            </a:p>
          </p:txBody>
        </p:sp>
        <p:cxnSp>
          <p:nvCxnSpPr>
            <p:cNvPr id="10" name="Straight Connector 9"/>
            <p:cNvCxnSpPr/>
            <p:nvPr/>
          </p:nvCxnSpPr>
          <p:spPr>
            <a:xfrm>
              <a:off x="1335299" y="6034174"/>
              <a:ext cx="72834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7773754" y="2650265"/>
            <a:ext cx="665975" cy="1039259"/>
            <a:chOff x="1335299" y="5473955"/>
            <a:chExt cx="1307286" cy="1039259"/>
          </a:xfrm>
        </p:grpSpPr>
        <p:sp>
          <p:nvSpPr>
            <p:cNvPr id="12" name="TextBox 11"/>
            <p:cNvSpPr txBox="1"/>
            <p:nvPr/>
          </p:nvSpPr>
          <p:spPr>
            <a:xfrm>
              <a:off x="1335299" y="5473955"/>
              <a:ext cx="1307286" cy="1039259"/>
            </a:xfrm>
            <a:prstGeom prst="rect">
              <a:avLst/>
            </a:prstGeom>
            <a:noFill/>
          </p:spPr>
          <p:txBody>
            <a:bodyPr wrap="square" rtlCol="0">
              <a:spAutoFit/>
            </a:bodyPr>
            <a:lstStyle/>
            <a:p>
              <a:pPr>
                <a:lnSpc>
                  <a:spcPct val="120000"/>
                </a:lnSpc>
              </a:pPr>
              <a:r>
                <a:rPr lang="en-US" sz="2600" dirty="0"/>
                <a:t>3</a:t>
              </a:r>
            </a:p>
            <a:p>
              <a:pPr>
                <a:lnSpc>
                  <a:spcPct val="120000"/>
                </a:lnSpc>
              </a:pPr>
              <a:r>
                <a:rPr lang="en-US" sz="2600" dirty="0"/>
                <a:t>3</a:t>
              </a:r>
            </a:p>
          </p:txBody>
        </p:sp>
        <p:cxnSp>
          <p:nvCxnSpPr>
            <p:cNvPr id="13" name="Straight Connector 12"/>
            <p:cNvCxnSpPr/>
            <p:nvPr/>
          </p:nvCxnSpPr>
          <p:spPr>
            <a:xfrm>
              <a:off x="1335299" y="6034174"/>
              <a:ext cx="72834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851127" y="376077"/>
            <a:ext cx="7588602" cy="692497"/>
          </a:xfrm>
          <a:prstGeom prst="rect">
            <a:avLst/>
          </a:prstGeom>
          <a:noFill/>
        </p:spPr>
        <p:txBody>
          <a:bodyPr wrap="square" rtlCol="0">
            <a:spAutoFit/>
          </a:bodyPr>
          <a:lstStyle/>
          <a:p>
            <a:pPr algn="ctr"/>
            <a:r>
              <a:rPr lang="en-US" sz="3900" dirty="0"/>
              <a:t>Making a Unit Conversion Factor</a:t>
            </a:r>
          </a:p>
        </p:txBody>
      </p:sp>
      <p:sp>
        <p:nvSpPr>
          <p:cNvPr id="15" name="TextBox 14"/>
          <p:cNvSpPr txBox="1"/>
          <p:nvPr/>
        </p:nvSpPr>
        <p:spPr>
          <a:xfrm>
            <a:off x="242787" y="4259529"/>
            <a:ext cx="6179996" cy="2015936"/>
          </a:xfrm>
          <a:prstGeom prst="rect">
            <a:avLst/>
          </a:prstGeom>
          <a:solidFill>
            <a:srgbClr val="4BACC6"/>
          </a:solidFill>
          <a:ln>
            <a:solidFill>
              <a:srgbClr val="000000"/>
            </a:solidFill>
          </a:ln>
        </p:spPr>
        <p:txBody>
          <a:bodyPr wrap="square" rtlCol="0">
            <a:spAutoFit/>
          </a:bodyPr>
          <a:lstStyle/>
          <a:p>
            <a:r>
              <a:rPr lang="en-US" sz="2500" b="1" dirty="0"/>
              <a:t>The top value is always equal to the bottom value. However, when the unit conversion is expressed, they will have different units. </a:t>
            </a:r>
          </a:p>
          <a:p>
            <a:endParaRPr lang="en-US" sz="2500" dirty="0"/>
          </a:p>
        </p:txBody>
      </p:sp>
      <p:grpSp>
        <p:nvGrpSpPr>
          <p:cNvPr id="29" name="Group 28"/>
          <p:cNvGrpSpPr/>
          <p:nvPr/>
        </p:nvGrpSpPr>
        <p:grpSpPr>
          <a:xfrm>
            <a:off x="7127338" y="3769412"/>
            <a:ext cx="1700784" cy="1371600"/>
            <a:chOff x="7098390" y="3600111"/>
            <a:chExt cx="1707105" cy="1643307"/>
          </a:xfrm>
        </p:grpSpPr>
        <p:grpSp>
          <p:nvGrpSpPr>
            <p:cNvPr id="21" name="Group 20"/>
            <p:cNvGrpSpPr/>
            <p:nvPr/>
          </p:nvGrpSpPr>
          <p:grpSpPr>
            <a:xfrm>
              <a:off x="7098390" y="3600111"/>
              <a:ext cx="1707105" cy="1643307"/>
              <a:chOff x="6404105" y="4987820"/>
              <a:chExt cx="2186923" cy="1643307"/>
            </a:xfrm>
          </p:grpSpPr>
          <p:sp>
            <p:nvSpPr>
              <p:cNvPr id="16" name="Text Box 3"/>
              <p:cNvSpPr txBox="1">
                <a:spLocks noChangeArrowheads="1"/>
              </p:cNvSpPr>
              <p:nvPr/>
            </p:nvSpPr>
            <p:spPr bwMode="auto">
              <a:xfrm>
                <a:off x="6534831" y="5809474"/>
                <a:ext cx="2056197" cy="454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9" tIns="45719" rIns="91439" bIns="45719">
                <a:spAutoFit/>
              </a:bodyPr>
              <a:lstStyle>
                <a:lvl1pPr eaLnBrk="0" hangingPunct="0">
                  <a:defRPr sz="3200">
                    <a:solidFill>
                      <a:schemeClr val="tx1"/>
                    </a:solidFill>
                    <a:latin typeface="Arial Narrow" charset="0"/>
                    <a:ea typeface="ＭＳ Ｐゴシック" charset="0"/>
                  </a:defRPr>
                </a:lvl1pPr>
                <a:lvl2pPr marL="742950" indent="-285750" eaLnBrk="0" hangingPunct="0">
                  <a:defRPr sz="3200">
                    <a:solidFill>
                      <a:schemeClr val="tx1"/>
                    </a:solidFill>
                    <a:latin typeface="Arial Narrow" charset="0"/>
                    <a:ea typeface="ＭＳ Ｐゴシック" charset="0"/>
                  </a:defRPr>
                </a:lvl2pPr>
                <a:lvl3pPr marL="1143000" indent="-228600" eaLnBrk="0" hangingPunct="0">
                  <a:defRPr sz="3200">
                    <a:solidFill>
                      <a:schemeClr val="tx1"/>
                    </a:solidFill>
                    <a:latin typeface="Arial Narrow" charset="0"/>
                    <a:ea typeface="ＭＳ Ｐゴシック" charset="0"/>
                  </a:defRPr>
                </a:lvl3pPr>
                <a:lvl4pPr marL="1600200" indent="-228600" eaLnBrk="0" hangingPunct="0">
                  <a:defRPr sz="3200">
                    <a:solidFill>
                      <a:schemeClr val="tx1"/>
                    </a:solidFill>
                    <a:latin typeface="Arial Narrow" charset="0"/>
                    <a:ea typeface="ＭＳ Ｐゴシック" charset="0"/>
                  </a:defRPr>
                </a:lvl4pPr>
                <a:lvl5pPr marL="2057400" indent="-228600" eaLnBrk="0" hangingPunct="0">
                  <a:defRPr sz="3200">
                    <a:solidFill>
                      <a:schemeClr val="tx1"/>
                    </a:solidFill>
                    <a:latin typeface="Arial Narrow" charset="0"/>
                    <a:ea typeface="ＭＳ Ｐゴシック" charset="0"/>
                  </a:defRPr>
                </a:lvl5pPr>
                <a:lvl6pPr marL="2514600" indent="-228600" eaLnBrk="0" fontAlgn="base" hangingPunct="0">
                  <a:spcBef>
                    <a:spcPct val="0"/>
                  </a:spcBef>
                  <a:spcAft>
                    <a:spcPct val="0"/>
                  </a:spcAft>
                  <a:defRPr sz="3200">
                    <a:solidFill>
                      <a:schemeClr val="tx1"/>
                    </a:solidFill>
                    <a:latin typeface="Arial Narrow" charset="0"/>
                    <a:ea typeface="ＭＳ Ｐゴシック" charset="0"/>
                  </a:defRPr>
                </a:lvl6pPr>
                <a:lvl7pPr marL="2971800" indent="-228600" eaLnBrk="0" fontAlgn="base" hangingPunct="0">
                  <a:spcBef>
                    <a:spcPct val="0"/>
                  </a:spcBef>
                  <a:spcAft>
                    <a:spcPct val="0"/>
                  </a:spcAft>
                  <a:defRPr sz="3200">
                    <a:solidFill>
                      <a:schemeClr val="tx1"/>
                    </a:solidFill>
                    <a:latin typeface="Arial Narrow" charset="0"/>
                    <a:ea typeface="ＭＳ Ｐゴシック" charset="0"/>
                  </a:defRPr>
                </a:lvl7pPr>
                <a:lvl8pPr marL="3429000" indent="-228600" eaLnBrk="0" fontAlgn="base" hangingPunct="0">
                  <a:spcBef>
                    <a:spcPct val="0"/>
                  </a:spcBef>
                  <a:spcAft>
                    <a:spcPct val="0"/>
                  </a:spcAft>
                  <a:defRPr sz="3200">
                    <a:solidFill>
                      <a:schemeClr val="tx1"/>
                    </a:solidFill>
                    <a:latin typeface="Arial Narrow" charset="0"/>
                    <a:ea typeface="ＭＳ Ｐゴシック" charset="0"/>
                  </a:defRPr>
                </a:lvl8pPr>
                <a:lvl9pPr marL="3886200" indent="-228600" eaLnBrk="0" fontAlgn="base" hangingPunct="0">
                  <a:spcBef>
                    <a:spcPct val="0"/>
                  </a:spcBef>
                  <a:spcAft>
                    <a:spcPct val="0"/>
                  </a:spcAft>
                  <a:defRPr sz="3200">
                    <a:solidFill>
                      <a:schemeClr val="tx1"/>
                    </a:solidFill>
                    <a:latin typeface="Arial Narrow" charset="0"/>
                    <a:ea typeface="ＭＳ Ｐゴシック" charset="0"/>
                  </a:defRPr>
                </a:lvl9pPr>
              </a:lstStyle>
              <a:p>
                <a:pPr eaLnBrk="1" hangingPunct="1"/>
                <a:r>
                  <a:rPr lang="en-US" sz="2350" dirty="0">
                    <a:latin typeface="Arial"/>
                    <a:cs typeface="Arial"/>
                  </a:rPr>
                  <a:t>12 donuts</a:t>
                </a:r>
              </a:p>
            </p:txBody>
          </p:sp>
          <p:sp>
            <p:nvSpPr>
              <p:cNvPr id="17" name="Oval 11"/>
              <p:cNvSpPr>
                <a:spLocks noChangeArrowheads="1"/>
              </p:cNvSpPr>
              <p:nvPr/>
            </p:nvSpPr>
            <p:spPr bwMode="auto">
              <a:xfrm>
                <a:off x="6404105" y="4987820"/>
                <a:ext cx="2149282" cy="1643307"/>
              </a:xfrm>
              <a:prstGeom prst="ellipse">
                <a:avLst/>
              </a:prstGeom>
              <a:noFill/>
              <a:ln w="38100">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a:cs typeface="Arial"/>
                </a:endParaRPr>
              </a:p>
            </p:txBody>
          </p:sp>
          <p:sp>
            <p:nvSpPr>
              <p:cNvPr id="18" name="Text Box 3"/>
              <p:cNvSpPr txBox="1">
                <a:spLocks noChangeArrowheads="1"/>
              </p:cNvSpPr>
              <p:nvPr/>
            </p:nvSpPr>
            <p:spPr bwMode="auto">
              <a:xfrm>
                <a:off x="6619370" y="5288485"/>
                <a:ext cx="1698125" cy="4770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9" tIns="45719" rIns="91439" bIns="45719">
                <a:spAutoFit/>
              </a:bodyPr>
              <a:lstStyle>
                <a:lvl1pPr eaLnBrk="0" hangingPunct="0">
                  <a:defRPr sz="3200">
                    <a:solidFill>
                      <a:schemeClr val="tx1"/>
                    </a:solidFill>
                    <a:latin typeface="Arial Narrow" charset="0"/>
                    <a:ea typeface="ＭＳ Ｐゴシック" charset="0"/>
                  </a:defRPr>
                </a:lvl1pPr>
                <a:lvl2pPr marL="742950" indent="-285750" eaLnBrk="0" hangingPunct="0">
                  <a:defRPr sz="3200">
                    <a:solidFill>
                      <a:schemeClr val="tx1"/>
                    </a:solidFill>
                    <a:latin typeface="Arial Narrow" charset="0"/>
                    <a:ea typeface="ＭＳ Ｐゴシック" charset="0"/>
                  </a:defRPr>
                </a:lvl2pPr>
                <a:lvl3pPr marL="1143000" indent="-228600" eaLnBrk="0" hangingPunct="0">
                  <a:defRPr sz="3200">
                    <a:solidFill>
                      <a:schemeClr val="tx1"/>
                    </a:solidFill>
                    <a:latin typeface="Arial Narrow" charset="0"/>
                    <a:ea typeface="ＭＳ Ｐゴシック" charset="0"/>
                  </a:defRPr>
                </a:lvl3pPr>
                <a:lvl4pPr marL="1600200" indent="-228600" eaLnBrk="0" hangingPunct="0">
                  <a:defRPr sz="3200">
                    <a:solidFill>
                      <a:schemeClr val="tx1"/>
                    </a:solidFill>
                    <a:latin typeface="Arial Narrow" charset="0"/>
                    <a:ea typeface="ＭＳ Ｐゴシック" charset="0"/>
                  </a:defRPr>
                </a:lvl4pPr>
                <a:lvl5pPr marL="2057400" indent="-228600" eaLnBrk="0" hangingPunct="0">
                  <a:defRPr sz="3200">
                    <a:solidFill>
                      <a:schemeClr val="tx1"/>
                    </a:solidFill>
                    <a:latin typeface="Arial Narrow" charset="0"/>
                    <a:ea typeface="ＭＳ Ｐゴシック" charset="0"/>
                  </a:defRPr>
                </a:lvl5pPr>
                <a:lvl6pPr marL="2514600" indent="-228600" eaLnBrk="0" fontAlgn="base" hangingPunct="0">
                  <a:spcBef>
                    <a:spcPct val="0"/>
                  </a:spcBef>
                  <a:spcAft>
                    <a:spcPct val="0"/>
                  </a:spcAft>
                  <a:defRPr sz="3200">
                    <a:solidFill>
                      <a:schemeClr val="tx1"/>
                    </a:solidFill>
                    <a:latin typeface="Arial Narrow" charset="0"/>
                    <a:ea typeface="ＭＳ Ｐゴシック" charset="0"/>
                  </a:defRPr>
                </a:lvl6pPr>
                <a:lvl7pPr marL="2971800" indent="-228600" eaLnBrk="0" fontAlgn="base" hangingPunct="0">
                  <a:spcBef>
                    <a:spcPct val="0"/>
                  </a:spcBef>
                  <a:spcAft>
                    <a:spcPct val="0"/>
                  </a:spcAft>
                  <a:defRPr sz="3200">
                    <a:solidFill>
                      <a:schemeClr val="tx1"/>
                    </a:solidFill>
                    <a:latin typeface="Arial Narrow" charset="0"/>
                    <a:ea typeface="ＭＳ Ｐゴシック" charset="0"/>
                  </a:defRPr>
                </a:lvl7pPr>
                <a:lvl8pPr marL="3429000" indent="-228600" eaLnBrk="0" fontAlgn="base" hangingPunct="0">
                  <a:spcBef>
                    <a:spcPct val="0"/>
                  </a:spcBef>
                  <a:spcAft>
                    <a:spcPct val="0"/>
                  </a:spcAft>
                  <a:defRPr sz="3200">
                    <a:solidFill>
                      <a:schemeClr val="tx1"/>
                    </a:solidFill>
                    <a:latin typeface="Arial Narrow" charset="0"/>
                    <a:ea typeface="ＭＳ Ｐゴシック" charset="0"/>
                  </a:defRPr>
                </a:lvl8pPr>
                <a:lvl9pPr marL="3886200" indent="-228600" eaLnBrk="0" fontAlgn="base" hangingPunct="0">
                  <a:spcBef>
                    <a:spcPct val="0"/>
                  </a:spcBef>
                  <a:spcAft>
                    <a:spcPct val="0"/>
                  </a:spcAft>
                  <a:defRPr sz="3200">
                    <a:solidFill>
                      <a:schemeClr val="tx1"/>
                    </a:solidFill>
                    <a:latin typeface="Arial Narrow" charset="0"/>
                    <a:ea typeface="ＭＳ Ｐゴシック" charset="0"/>
                  </a:defRPr>
                </a:lvl9pPr>
              </a:lstStyle>
              <a:p>
                <a:pPr eaLnBrk="1" hangingPunct="1"/>
                <a:r>
                  <a:rPr lang="en-US" sz="2500" dirty="0">
                    <a:latin typeface="Arial"/>
                    <a:cs typeface="Arial"/>
                  </a:rPr>
                  <a:t>1 dozen</a:t>
                </a:r>
              </a:p>
            </p:txBody>
          </p:sp>
        </p:grpSp>
        <p:cxnSp>
          <p:nvCxnSpPr>
            <p:cNvPr id="19" name="Straight Connector 18"/>
            <p:cNvCxnSpPr/>
            <p:nvPr/>
          </p:nvCxnSpPr>
          <p:spPr>
            <a:xfrm>
              <a:off x="7365242" y="4472731"/>
              <a:ext cx="1295737"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a:off x="6928619" y="5406428"/>
            <a:ext cx="1673352" cy="1371600"/>
            <a:chOff x="7167393" y="4944983"/>
            <a:chExt cx="1677723" cy="1643307"/>
          </a:xfrm>
        </p:grpSpPr>
        <p:grpSp>
          <p:nvGrpSpPr>
            <p:cNvPr id="22" name="Group 21"/>
            <p:cNvGrpSpPr/>
            <p:nvPr/>
          </p:nvGrpSpPr>
          <p:grpSpPr>
            <a:xfrm>
              <a:off x="7167393" y="4944983"/>
              <a:ext cx="1677723" cy="1643307"/>
              <a:chOff x="6404105" y="4987820"/>
              <a:chExt cx="2149282" cy="1643307"/>
            </a:xfrm>
          </p:grpSpPr>
          <p:sp>
            <p:nvSpPr>
              <p:cNvPr id="23" name="Text Box 3"/>
              <p:cNvSpPr txBox="1">
                <a:spLocks noChangeArrowheads="1"/>
              </p:cNvSpPr>
              <p:nvPr/>
            </p:nvSpPr>
            <p:spPr bwMode="auto">
              <a:xfrm>
                <a:off x="6534831" y="5809474"/>
                <a:ext cx="1698125" cy="4770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9" tIns="45719" rIns="91439" bIns="45719">
                <a:spAutoFit/>
              </a:bodyPr>
              <a:lstStyle>
                <a:lvl1pPr eaLnBrk="0" hangingPunct="0">
                  <a:defRPr sz="3200">
                    <a:solidFill>
                      <a:schemeClr val="tx1"/>
                    </a:solidFill>
                    <a:latin typeface="Arial Narrow" charset="0"/>
                    <a:ea typeface="ＭＳ Ｐゴシック" charset="0"/>
                  </a:defRPr>
                </a:lvl1pPr>
                <a:lvl2pPr marL="742950" indent="-285750" eaLnBrk="0" hangingPunct="0">
                  <a:defRPr sz="3200">
                    <a:solidFill>
                      <a:schemeClr val="tx1"/>
                    </a:solidFill>
                    <a:latin typeface="Arial Narrow" charset="0"/>
                    <a:ea typeface="ＭＳ Ｐゴシック" charset="0"/>
                  </a:defRPr>
                </a:lvl2pPr>
                <a:lvl3pPr marL="1143000" indent="-228600" eaLnBrk="0" hangingPunct="0">
                  <a:defRPr sz="3200">
                    <a:solidFill>
                      <a:schemeClr val="tx1"/>
                    </a:solidFill>
                    <a:latin typeface="Arial Narrow" charset="0"/>
                    <a:ea typeface="ＭＳ Ｐゴシック" charset="0"/>
                  </a:defRPr>
                </a:lvl3pPr>
                <a:lvl4pPr marL="1600200" indent="-228600" eaLnBrk="0" hangingPunct="0">
                  <a:defRPr sz="3200">
                    <a:solidFill>
                      <a:schemeClr val="tx1"/>
                    </a:solidFill>
                    <a:latin typeface="Arial Narrow" charset="0"/>
                    <a:ea typeface="ＭＳ Ｐゴシック" charset="0"/>
                  </a:defRPr>
                </a:lvl4pPr>
                <a:lvl5pPr marL="2057400" indent="-228600" eaLnBrk="0" hangingPunct="0">
                  <a:defRPr sz="3200">
                    <a:solidFill>
                      <a:schemeClr val="tx1"/>
                    </a:solidFill>
                    <a:latin typeface="Arial Narrow" charset="0"/>
                    <a:ea typeface="ＭＳ Ｐゴシック" charset="0"/>
                  </a:defRPr>
                </a:lvl5pPr>
                <a:lvl6pPr marL="2514600" indent="-228600" eaLnBrk="0" fontAlgn="base" hangingPunct="0">
                  <a:spcBef>
                    <a:spcPct val="0"/>
                  </a:spcBef>
                  <a:spcAft>
                    <a:spcPct val="0"/>
                  </a:spcAft>
                  <a:defRPr sz="3200">
                    <a:solidFill>
                      <a:schemeClr val="tx1"/>
                    </a:solidFill>
                    <a:latin typeface="Arial Narrow" charset="0"/>
                    <a:ea typeface="ＭＳ Ｐゴシック" charset="0"/>
                  </a:defRPr>
                </a:lvl6pPr>
                <a:lvl7pPr marL="2971800" indent="-228600" eaLnBrk="0" fontAlgn="base" hangingPunct="0">
                  <a:spcBef>
                    <a:spcPct val="0"/>
                  </a:spcBef>
                  <a:spcAft>
                    <a:spcPct val="0"/>
                  </a:spcAft>
                  <a:defRPr sz="3200">
                    <a:solidFill>
                      <a:schemeClr val="tx1"/>
                    </a:solidFill>
                    <a:latin typeface="Arial Narrow" charset="0"/>
                    <a:ea typeface="ＭＳ Ｐゴシック" charset="0"/>
                  </a:defRPr>
                </a:lvl7pPr>
                <a:lvl8pPr marL="3429000" indent="-228600" eaLnBrk="0" fontAlgn="base" hangingPunct="0">
                  <a:spcBef>
                    <a:spcPct val="0"/>
                  </a:spcBef>
                  <a:spcAft>
                    <a:spcPct val="0"/>
                  </a:spcAft>
                  <a:defRPr sz="3200">
                    <a:solidFill>
                      <a:schemeClr val="tx1"/>
                    </a:solidFill>
                    <a:latin typeface="Arial Narrow" charset="0"/>
                    <a:ea typeface="ＭＳ Ｐゴシック" charset="0"/>
                  </a:defRPr>
                </a:lvl8pPr>
                <a:lvl9pPr marL="3886200" indent="-228600" eaLnBrk="0" fontAlgn="base" hangingPunct="0">
                  <a:spcBef>
                    <a:spcPct val="0"/>
                  </a:spcBef>
                  <a:spcAft>
                    <a:spcPct val="0"/>
                  </a:spcAft>
                  <a:defRPr sz="3200">
                    <a:solidFill>
                      <a:schemeClr val="tx1"/>
                    </a:solidFill>
                    <a:latin typeface="Arial Narrow" charset="0"/>
                    <a:ea typeface="ＭＳ Ｐゴシック" charset="0"/>
                  </a:defRPr>
                </a:lvl9pPr>
              </a:lstStyle>
              <a:p>
                <a:pPr eaLnBrk="1" hangingPunct="1"/>
                <a:r>
                  <a:rPr lang="en-US" sz="2500" dirty="0">
                    <a:latin typeface="Arial"/>
                    <a:cs typeface="Arial"/>
                  </a:rPr>
                  <a:t>1 dozen</a:t>
                </a:r>
              </a:p>
            </p:txBody>
          </p:sp>
          <p:sp>
            <p:nvSpPr>
              <p:cNvPr id="24" name="Oval 11"/>
              <p:cNvSpPr>
                <a:spLocks noChangeArrowheads="1"/>
              </p:cNvSpPr>
              <p:nvPr/>
            </p:nvSpPr>
            <p:spPr bwMode="auto">
              <a:xfrm>
                <a:off x="6404105" y="4987820"/>
                <a:ext cx="2149282" cy="1643307"/>
              </a:xfrm>
              <a:prstGeom prst="ellipse">
                <a:avLst/>
              </a:prstGeom>
              <a:noFill/>
              <a:ln w="38100">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a:cs typeface="Arial"/>
                </a:endParaRPr>
              </a:p>
            </p:txBody>
          </p:sp>
          <p:sp>
            <p:nvSpPr>
              <p:cNvPr id="25" name="Text Box 3"/>
              <p:cNvSpPr txBox="1">
                <a:spLocks noChangeArrowheads="1"/>
              </p:cNvSpPr>
              <p:nvPr/>
            </p:nvSpPr>
            <p:spPr bwMode="auto">
              <a:xfrm>
                <a:off x="6460675" y="5288485"/>
                <a:ext cx="2040652" cy="4770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9" tIns="45719" rIns="91439" bIns="45719">
                <a:spAutoFit/>
              </a:bodyPr>
              <a:lstStyle>
                <a:lvl1pPr eaLnBrk="0" hangingPunct="0">
                  <a:defRPr sz="3200">
                    <a:solidFill>
                      <a:schemeClr val="tx1"/>
                    </a:solidFill>
                    <a:latin typeface="Arial Narrow" charset="0"/>
                    <a:ea typeface="ＭＳ Ｐゴシック" charset="0"/>
                  </a:defRPr>
                </a:lvl1pPr>
                <a:lvl2pPr marL="742950" indent="-285750" eaLnBrk="0" hangingPunct="0">
                  <a:defRPr sz="3200">
                    <a:solidFill>
                      <a:schemeClr val="tx1"/>
                    </a:solidFill>
                    <a:latin typeface="Arial Narrow" charset="0"/>
                    <a:ea typeface="ＭＳ Ｐゴシック" charset="0"/>
                  </a:defRPr>
                </a:lvl2pPr>
                <a:lvl3pPr marL="1143000" indent="-228600" eaLnBrk="0" hangingPunct="0">
                  <a:defRPr sz="3200">
                    <a:solidFill>
                      <a:schemeClr val="tx1"/>
                    </a:solidFill>
                    <a:latin typeface="Arial Narrow" charset="0"/>
                    <a:ea typeface="ＭＳ Ｐゴシック" charset="0"/>
                  </a:defRPr>
                </a:lvl3pPr>
                <a:lvl4pPr marL="1600200" indent="-228600" eaLnBrk="0" hangingPunct="0">
                  <a:defRPr sz="3200">
                    <a:solidFill>
                      <a:schemeClr val="tx1"/>
                    </a:solidFill>
                    <a:latin typeface="Arial Narrow" charset="0"/>
                    <a:ea typeface="ＭＳ Ｐゴシック" charset="0"/>
                  </a:defRPr>
                </a:lvl4pPr>
                <a:lvl5pPr marL="2057400" indent="-228600" eaLnBrk="0" hangingPunct="0">
                  <a:defRPr sz="3200">
                    <a:solidFill>
                      <a:schemeClr val="tx1"/>
                    </a:solidFill>
                    <a:latin typeface="Arial Narrow" charset="0"/>
                    <a:ea typeface="ＭＳ Ｐゴシック" charset="0"/>
                  </a:defRPr>
                </a:lvl5pPr>
                <a:lvl6pPr marL="2514600" indent="-228600" eaLnBrk="0" fontAlgn="base" hangingPunct="0">
                  <a:spcBef>
                    <a:spcPct val="0"/>
                  </a:spcBef>
                  <a:spcAft>
                    <a:spcPct val="0"/>
                  </a:spcAft>
                  <a:defRPr sz="3200">
                    <a:solidFill>
                      <a:schemeClr val="tx1"/>
                    </a:solidFill>
                    <a:latin typeface="Arial Narrow" charset="0"/>
                    <a:ea typeface="ＭＳ Ｐゴシック" charset="0"/>
                  </a:defRPr>
                </a:lvl6pPr>
                <a:lvl7pPr marL="2971800" indent="-228600" eaLnBrk="0" fontAlgn="base" hangingPunct="0">
                  <a:spcBef>
                    <a:spcPct val="0"/>
                  </a:spcBef>
                  <a:spcAft>
                    <a:spcPct val="0"/>
                  </a:spcAft>
                  <a:defRPr sz="3200">
                    <a:solidFill>
                      <a:schemeClr val="tx1"/>
                    </a:solidFill>
                    <a:latin typeface="Arial Narrow" charset="0"/>
                    <a:ea typeface="ＭＳ Ｐゴシック" charset="0"/>
                  </a:defRPr>
                </a:lvl7pPr>
                <a:lvl8pPr marL="3429000" indent="-228600" eaLnBrk="0" fontAlgn="base" hangingPunct="0">
                  <a:spcBef>
                    <a:spcPct val="0"/>
                  </a:spcBef>
                  <a:spcAft>
                    <a:spcPct val="0"/>
                  </a:spcAft>
                  <a:defRPr sz="3200">
                    <a:solidFill>
                      <a:schemeClr val="tx1"/>
                    </a:solidFill>
                    <a:latin typeface="Arial Narrow" charset="0"/>
                    <a:ea typeface="ＭＳ Ｐゴシック" charset="0"/>
                  </a:defRPr>
                </a:lvl8pPr>
                <a:lvl9pPr marL="3886200" indent="-228600" eaLnBrk="0" fontAlgn="base" hangingPunct="0">
                  <a:spcBef>
                    <a:spcPct val="0"/>
                  </a:spcBef>
                  <a:spcAft>
                    <a:spcPct val="0"/>
                  </a:spcAft>
                  <a:defRPr sz="3200">
                    <a:solidFill>
                      <a:schemeClr val="tx1"/>
                    </a:solidFill>
                    <a:latin typeface="Arial Narrow" charset="0"/>
                    <a:ea typeface="ＭＳ Ｐゴシック" charset="0"/>
                  </a:defRPr>
                </a:lvl9pPr>
              </a:lstStyle>
              <a:p>
                <a:pPr eaLnBrk="1" hangingPunct="1"/>
                <a:r>
                  <a:rPr lang="en-US" sz="2500" dirty="0">
                    <a:latin typeface="Arial"/>
                    <a:cs typeface="Arial"/>
                  </a:rPr>
                  <a:t>12 </a:t>
                </a:r>
                <a:r>
                  <a:rPr lang="en-US" sz="2350" dirty="0">
                    <a:latin typeface="Arial"/>
                    <a:cs typeface="Arial"/>
                  </a:rPr>
                  <a:t>donuts</a:t>
                </a:r>
              </a:p>
            </p:txBody>
          </p:sp>
        </p:grpSp>
        <p:cxnSp>
          <p:nvCxnSpPr>
            <p:cNvPr id="26" name="Straight Connector 25"/>
            <p:cNvCxnSpPr/>
            <p:nvPr/>
          </p:nvCxnSpPr>
          <p:spPr>
            <a:xfrm>
              <a:off x="7379867" y="5762039"/>
              <a:ext cx="1215122"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32" name="TextBox 31"/>
          <p:cNvSpPr txBox="1"/>
          <p:nvPr/>
        </p:nvSpPr>
        <p:spPr>
          <a:xfrm>
            <a:off x="6553212" y="4892087"/>
            <a:ext cx="779259" cy="553998"/>
          </a:xfrm>
          <a:prstGeom prst="rect">
            <a:avLst/>
          </a:prstGeom>
          <a:noFill/>
        </p:spPr>
        <p:txBody>
          <a:bodyPr wrap="square" rtlCol="0">
            <a:spAutoFit/>
          </a:bodyPr>
          <a:lstStyle/>
          <a:p>
            <a:r>
              <a:rPr lang="en-US" sz="3000" dirty="0">
                <a:ln>
                  <a:solidFill>
                    <a:srgbClr val="000000"/>
                  </a:solidFill>
                </a:ln>
                <a:solidFill>
                  <a:srgbClr val="660066"/>
                </a:solidFill>
              </a:rPr>
              <a:t>OR</a:t>
            </a:r>
          </a:p>
        </p:txBody>
      </p:sp>
      <p:sp>
        <p:nvSpPr>
          <p:cNvPr id="4" name="Footer Placeholder 3"/>
          <p:cNvSpPr>
            <a:spLocks noGrp="1"/>
          </p:cNvSpPr>
          <p:nvPr>
            <p:ph type="ftr" sz="quarter" idx="11"/>
          </p:nvPr>
        </p:nvSpPr>
        <p:spPr/>
        <p:txBody>
          <a:bodyPr/>
          <a:lstStyle/>
          <a:p>
            <a:r>
              <a:rPr lang="en-US"/>
              <a:t>(c) 2013 Vanessa Jason</a:t>
            </a:r>
          </a:p>
        </p:txBody>
      </p:sp>
    </p:spTree>
    <p:extLst>
      <p:ext uri="{BB962C8B-B14F-4D97-AF65-F5344CB8AC3E}">
        <p14:creationId xmlns:p14="http://schemas.microsoft.com/office/powerpoint/2010/main" val="119381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835" y="653588"/>
            <a:ext cx="8590737" cy="2492990"/>
          </a:xfrm>
          <a:prstGeom prst="rect">
            <a:avLst/>
          </a:prstGeom>
          <a:noFill/>
        </p:spPr>
        <p:txBody>
          <a:bodyPr wrap="square" rtlCol="0">
            <a:spAutoFit/>
          </a:bodyPr>
          <a:lstStyle/>
          <a:p>
            <a:r>
              <a:rPr lang="en-US" sz="2600" b="1" dirty="0"/>
              <a:t>Your conversion factor must accomplish two things:</a:t>
            </a:r>
          </a:p>
          <a:p>
            <a:endParaRPr lang="en-US" sz="2600" dirty="0"/>
          </a:p>
          <a:p>
            <a:pPr marL="342900" indent="-342900">
              <a:buAutoNum type="arabicParenR"/>
            </a:pPr>
            <a:r>
              <a:rPr lang="en-US" sz="2600" dirty="0"/>
              <a:t>It must cancel out the units of the given piece of information.</a:t>
            </a:r>
          </a:p>
          <a:p>
            <a:endParaRPr lang="en-US" sz="2600" dirty="0"/>
          </a:p>
          <a:p>
            <a:r>
              <a:rPr lang="en-US" sz="2600" dirty="0"/>
              <a:t>2) It must introduce the unit you are solving for. </a:t>
            </a:r>
          </a:p>
        </p:txBody>
      </p:sp>
      <p:sp>
        <p:nvSpPr>
          <p:cNvPr id="3" name="TextBox 2"/>
          <p:cNvSpPr txBox="1"/>
          <p:nvPr/>
        </p:nvSpPr>
        <p:spPr>
          <a:xfrm>
            <a:off x="784372" y="3326807"/>
            <a:ext cx="7712988" cy="1338828"/>
          </a:xfrm>
          <a:prstGeom prst="rect">
            <a:avLst/>
          </a:prstGeom>
          <a:solidFill>
            <a:srgbClr val="4BACC6"/>
          </a:solidFill>
        </p:spPr>
        <p:txBody>
          <a:bodyPr wrap="square" rtlCol="0">
            <a:spAutoFit/>
          </a:bodyPr>
          <a:lstStyle/>
          <a:p>
            <a:r>
              <a:rPr lang="en-US" sz="2700" dirty="0">
                <a:ln>
                  <a:solidFill>
                    <a:schemeClr val="tx1"/>
                  </a:solidFill>
                </a:ln>
              </a:rPr>
              <a:t>Dimensional Analysis using unit conversions: </a:t>
            </a:r>
          </a:p>
          <a:p>
            <a:endParaRPr lang="en-US" sz="2700" dirty="0">
              <a:ln>
                <a:solidFill>
                  <a:schemeClr val="tx1"/>
                </a:solidFill>
              </a:ln>
            </a:endParaRPr>
          </a:p>
          <a:p>
            <a:pPr algn="ctr"/>
            <a:r>
              <a:rPr lang="en-US" sz="2700" i="1" dirty="0">
                <a:ln>
                  <a:solidFill>
                    <a:schemeClr val="tx1"/>
                  </a:solidFill>
                </a:ln>
              </a:rPr>
              <a:t>unit</a:t>
            </a:r>
            <a:r>
              <a:rPr lang="en-US" sz="2700" i="1" baseline="-25000" dirty="0">
                <a:ln>
                  <a:solidFill>
                    <a:schemeClr val="tx1"/>
                  </a:solidFill>
                </a:ln>
              </a:rPr>
              <a:t>1</a:t>
            </a:r>
            <a:r>
              <a:rPr lang="en-US" sz="2700" i="1" dirty="0">
                <a:ln>
                  <a:solidFill>
                    <a:schemeClr val="tx1"/>
                  </a:solidFill>
                </a:ln>
              </a:rPr>
              <a:t> x conversion factor = unit</a:t>
            </a:r>
            <a:r>
              <a:rPr lang="en-US" sz="2700" i="1" baseline="-25000" dirty="0">
                <a:ln>
                  <a:solidFill>
                    <a:schemeClr val="tx1"/>
                  </a:solidFill>
                </a:ln>
              </a:rPr>
              <a:t>2</a:t>
            </a:r>
          </a:p>
        </p:txBody>
      </p:sp>
      <p:cxnSp>
        <p:nvCxnSpPr>
          <p:cNvPr id="6" name="Straight Connector 5"/>
          <p:cNvCxnSpPr/>
          <p:nvPr/>
        </p:nvCxnSpPr>
        <p:spPr>
          <a:xfrm>
            <a:off x="2614572" y="6199744"/>
            <a:ext cx="3828481" cy="186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p:txBody>
          <a:bodyPr/>
          <a:lstStyle/>
          <a:p>
            <a:r>
              <a:rPr lang="en-US"/>
              <a:t>(c) 2013 Vanessa Jason</a:t>
            </a:r>
          </a:p>
        </p:txBody>
      </p:sp>
      <p:sp>
        <p:nvSpPr>
          <p:cNvPr id="4" name="TextBox 3"/>
          <p:cNvSpPr txBox="1"/>
          <p:nvPr/>
        </p:nvSpPr>
        <p:spPr>
          <a:xfrm>
            <a:off x="597617" y="4873895"/>
            <a:ext cx="7899743" cy="1772280"/>
          </a:xfrm>
          <a:prstGeom prst="rect">
            <a:avLst/>
          </a:prstGeom>
          <a:solidFill>
            <a:schemeClr val="accent4">
              <a:lumMod val="60000"/>
              <a:lumOff val="40000"/>
            </a:schemeClr>
          </a:solidFill>
        </p:spPr>
        <p:txBody>
          <a:bodyPr wrap="square" rtlCol="0">
            <a:spAutoFit/>
          </a:bodyPr>
          <a:lstStyle/>
          <a:p>
            <a:r>
              <a:rPr lang="en-US" sz="2500" dirty="0"/>
              <a:t>Your conversion factor should be set up as follows:</a:t>
            </a:r>
          </a:p>
          <a:p>
            <a:endParaRPr lang="en-US" sz="2500" dirty="0"/>
          </a:p>
          <a:p>
            <a:pPr algn="ctr">
              <a:lnSpc>
                <a:spcPct val="120000"/>
              </a:lnSpc>
            </a:pPr>
            <a:r>
              <a:rPr lang="en-US" sz="2500" dirty="0"/>
              <a:t>What you want to get to</a:t>
            </a:r>
          </a:p>
          <a:p>
            <a:pPr algn="ctr">
              <a:lnSpc>
                <a:spcPct val="120000"/>
              </a:lnSpc>
            </a:pPr>
            <a:r>
              <a:rPr lang="en-US" sz="2500" dirty="0"/>
              <a:t>What you are coming from</a:t>
            </a:r>
          </a:p>
        </p:txBody>
      </p:sp>
    </p:spTree>
    <p:extLst>
      <p:ext uri="{BB962C8B-B14F-4D97-AF65-F5344CB8AC3E}">
        <p14:creationId xmlns:p14="http://schemas.microsoft.com/office/powerpoint/2010/main" val="142991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457" y="1678456"/>
            <a:ext cx="8086498" cy="1002839"/>
          </a:xfrm>
          <a:prstGeom prst="rect">
            <a:avLst/>
          </a:prstGeom>
          <a:noFill/>
        </p:spPr>
        <p:txBody>
          <a:bodyPr wrap="square" rtlCol="0">
            <a:spAutoFit/>
          </a:bodyPr>
          <a:lstStyle/>
          <a:p>
            <a:pPr>
              <a:lnSpc>
                <a:spcPct val="120000"/>
              </a:lnSpc>
            </a:pPr>
            <a:r>
              <a:rPr lang="en-US" sz="2500" dirty="0"/>
              <a:t>In order to set up the conversion factor, you must consider what you are solving for.</a:t>
            </a:r>
            <a:endParaRPr lang="en-US" sz="2500" b="1" dirty="0"/>
          </a:p>
        </p:txBody>
      </p:sp>
      <p:sp>
        <p:nvSpPr>
          <p:cNvPr id="6" name="TextBox 5"/>
          <p:cNvSpPr txBox="1"/>
          <p:nvPr/>
        </p:nvSpPr>
        <p:spPr>
          <a:xfrm>
            <a:off x="765696" y="205413"/>
            <a:ext cx="7918419" cy="769441"/>
          </a:xfrm>
          <a:prstGeom prst="rect">
            <a:avLst/>
          </a:prstGeom>
          <a:noFill/>
        </p:spPr>
        <p:txBody>
          <a:bodyPr wrap="square" rtlCol="0">
            <a:spAutoFit/>
          </a:bodyPr>
          <a:lstStyle/>
          <a:p>
            <a:r>
              <a:rPr lang="en-US" sz="4400" dirty="0"/>
              <a:t>Converting Units- Step One</a:t>
            </a:r>
          </a:p>
        </p:txBody>
      </p:sp>
      <p:grpSp>
        <p:nvGrpSpPr>
          <p:cNvPr id="13" name="Group 12"/>
          <p:cNvGrpSpPr/>
          <p:nvPr/>
        </p:nvGrpSpPr>
        <p:grpSpPr>
          <a:xfrm>
            <a:off x="2929445" y="3150222"/>
            <a:ext cx="1576388" cy="946150"/>
            <a:chOff x="3000375" y="3133725"/>
            <a:chExt cx="1576388" cy="946150"/>
          </a:xfrm>
        </p:grpSpPr>
        <p:sp>
          <p:nvSpPr>
            <p:cNvPr id="11" name="Text Box 6"/>
            <p:cNvSpPr txBox="1">
              <a:spLocks noChangeArrowheads="1"/>
            </p:cNvSpPr>
            <p:nvPr/>
          </p:nvSpPr>
          <p:spPr bwMode="auto">
            <a:xfrm>
              <a:off x="3000375" y="3133725"/>
              <a:ext cx="1576388"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9" tIns="45719" rIns="91439" bIns="45719">
              <a:spAutoFit/>
            </a:bodyPr>
            <a:lstStyle>
              <a:lvl1pPr eaLnBrk="0" hangingPunct="0">
                <a:defRPr sz="3200">
                  <a:solidFill>
                    <a:schemeClr val="tx1"/>
                  </a:solidFill>
                  <a:latin typeface="Arial Narrow" charset="0"/>
                  <a:ea typeface="ＭＳ Ｐゴシック" charset="0"/>
                </a:defRPr>
              </a:lvl1pPr>
              <a:lvl2pPr marL="742950" indent="-285750" eaLnBrk="0" hangingPunct="0">
                <a:defRPr sz="3200">
                  <a:solidFill>
                    <a:schemeClr val="tx1"/>
                  </a:solidFill>
                  <a:latin typeface="Arial Narrow" charset="0"/>
                  <a:ea typeface="ＭＳ Ｐゴシック" charset="0"/>
                </a:defRPr>
              </a:lvl2pPr>
              <a:lvl3pPr marL="1143000" indent="-228600" eaLnBrk="0" hangingPunct="0">
                <a:defRPr sz="3200">
                  <a:solidFill>
                    <a:schemeClr val="tx1"/>
                  </a:solidFill>
                  <a:latin typeface="Arial Narrow" charset="0"/>
                  <a:ea typeface="ＭＳ Ｐゴシック" charset="0"/>
                </a:defRPr>
              </a:lvl3pPr>
              <a:lvl4pPr marL="1600200" indent="-228600" eaLnBrk="0" hangingPunct="0">
                <a:defRPr sz="3200">
                  <a:solidFill>
                    <a:schemeClr val="tx1"/>
                  </a:solidFill>
                  <a:latin typeface="Arial Narrow" charset="0"/>
                  <a:ea typeface="ＭＳ Ｐゴシック" charset="0"/>
                </a:defRPr>
              </a:lvl4pPr>
              <a:lvl5pPr marL="2057400" indent="-228600" eaLnBrk="0" hangingPunct="0">
                <a:defRPr sz="3200">
                  <a:solidFill>
                    <a:schemeClr val="tx1"/>
                  </a:solidFill>
                  <a:latin typeface="Arial Narrow" charset="0"/>
                  <a:ea typeface="ＭＳ Ｐゴシック" charset="0"/>
                </a:defRPr>
              </a:lvl5pPr>
              <a:lvl6pPr marL="2514600" indent="-228600" eaLnBrk="0" fontAlgn="base" hangingPunct="0">
                <a:spcBef>
                  <a:spcPct val="0"/>
                </a:spcBef>
                <a:spcAft>
                  <a:spcPct val="0"/>
                </a:spcAft>
                <a:defRPr sz="3200">
                  <a:solidFill>
                    <a:schemeClr val="tx1"/>
                  </a:solidFill>
                  <a:latin typeface="Arial Narrow" charset="0"/>
                  <a:ea typeface="ＭＳ Ｐゴシック" charset="0"/>
                </a:defRPr>
              </a:lvl6pPr>
              <a:lvl7pPr marL="2971800" indent="-228600" eaLnBrk="0" fontAlgn="base" hangingPunct="0">
                <a:spcBef>
                  <a:spcPct val="0"/>
                </a:spcBef>
                <a:spcAft>
                  <a:spcPct val="0"/>
                </a:spcAft>
                <a:defRPr sz="3200">
                  <a:solidFill>
                    <a:schemeClr val="tx1"/>
                  </a:solidFill>
                  <a:latin typeface="Arial Narrow" charset="0"/>
                  <a:ea typeface="ＭＳ Ｐゴシック" charset="0"/>
                </a:defRPr>
              </a:lvl7pPr>
              <a:lvl8pPr marL="3429000" indent="-228600" eaLnBrk="0" fontAlgn="base" hangingPunct="0">
                <a:spcBef>
                  <a:spcPct val="0"/>
                </a:spcBef>
                <a:spcAft>
                  <a:spcPct val="0"/>
                </a:spcAft>
                <a:defRPr sz="3200">
                  <a:solidFill>
                    <a:schemeClr val="tx1"/>
                  </a:solidFill>
                  <a:latin typeface="Arial Narrow" charset="0"/>
                  <a:ea typeface="ＭＳ Ｐゴシック" charset="0"/>
                </a:defRPr>
              </a:lvl8pPr>
              <a:lvl9pPr marL="3886200" indent="-228600" eaLnBrk="0" fontAlgn="base" hangingPunct="0">
                <a:spcBef>
                  <a:spcPct val="0"/>
                </a:spcBef>
                <a:spcAft>
                  <a:spcPct val="0"/>
                </a:spcAft>
                <a:defRPr sz="3200">
                  <a:solidFill>
                    <a:schemeClr val="tx1"/>
                  </a:solidFill>
                  <a:latin typeface="Arial Narrow" charset="0"/>
                  <a:ea typeface="ＭＳ Ｐゴシック" charset="0"/>
                </a:defRPr>
              </a:lvl9pPr>
            </a:lstStyle>
            <a:p>
              <a:pPr eaLnBrk="1" hangingPunct="1"/>
              <a:r>
                <a:rPr lang="en-US" sz="2800" dirty="0">
                  <a:latin typeface="Times New Roman" charset="0"/>
                </a:rPr>
                <a:t>  1 dozen</a:t>
              </a:r>
            </a:p>
            <a:p>
              <a:pPr eaLnBrk="1" hangingPunct="1"/>
              <a:r>
                <a:rPr lang="en-US" sz="2800" dirty="0">
                  <a:latin typeface="Times New Roman" charset="0"/>
                </a:rPr>
                <a:t>12 donuts</a:t>
              </a:r>
            </a:p>
          </p:txBody>
        </p:sp>
        <p:sp>
          <p:nvSpPr>
            <p:cNvPr id="12" name="Line 7"/>
            <p:cNvSpPr>
              <a:spLocks noChangeShapeType="1"/>
            </p:cNvSpPr>
            <p:nvPr/>
          </p:nvSpPr>
          <p:spPr bwMode="auto">
            <a:xfrm>
              <a:off x="3052763" y="3603625"/>
              <a:ext cx="1524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1439" tIns="45719" rIns="91439" bIns="45719"/>
            <a:lstStyle/>
            <a:p>
              <a:endParaRPr lang="en-US"/>
            </a:p>
          </p:txBody>
        </p:sp>
      </p:grpSp>
      <p:sp>
        <p:nvSpPr>
          <p:cNvPr id="14" name="TextBox 13"/>
          <p:cNvSpPr txBox="1"/>
          <p:nvPr/>
        </p:nvSpPr>
        <p:spPr>
          <a:xfrm>
            <a:off x="4888316" y="2762281"/>
            <a:ext cx="3795799" cy="2015936"/>
          </a:xfrm>
          <a:prstGeom prst="rect">
            <a:avLst/>
          </a:prstGeom>
          <a:solidFill>
            <a:srgbClr val="4BACC6"/>
          </a:solidFill>
        </p:spPr>
        <p:txBody>
          <a:bodyPr wrap="square" rtlCol="0">
            <a:spAutoFit/>
          </a:bodyPr>
          <a:lstStyle/>
          <a:p>
            <a:r>
              <a:rPr lang="en-US" sz="2500" dirty="0"/>
              <a:t>Be sure to set up your conversion in such a way that the unit of the given cancels out to give us the unit we are solving for.</a:t>
            </a:r>
          </a:p>
        </p:txBody>
      </p:sp>
      <p:sp>
        <p:nvSpPr>
          <p:cNvPr id="15" name="TextBox 14"/>
          <p:cNvSpPr txBox="1"/>
          <p:nvPr/>
        </p:nvSpPr>
        <p:spPr>
          <a:xfrm>
            <a:off x="410862" y="4999996"/>
            <a:ext cx="8273254" cy="1631216"/>
          </a:xfrm>
          <a:prstGeom prst="rect">
            <a:avLst/>
          </a:prstGeom>
          <a:solidFill>
            <a:schemeClr val="accent4">
              <a:lumMod val="60000"/>
              <a:lumOff val="40000"/>
            </a:schemeClr>
          </a:solidFill>
          <a:ln>
            <a:solidFill>
              <a:srgbClr val="000000"/>
            </a:solidFill>
          </a:ln>
        </p:spPr>
        <p:txBody>
          <a:bodyPr wrap="square" rtlCol="0">
            <a:spAutoFit/>
          </a:bodyPr>
          <a:lstStyle/>
          <a:p>
            <a:r>
              <a:rPr lang="en-US" sz="2500" dirty="0"/>
              <a:t>This means that the top value must include the unit you are solving for (what you want to get to), and the bottom value must include the unit you are trying to cancel (what you are coming from).</a:t>
            </a:r>
          </a:p>
        </p:txBody>
      </p:sp>
      <p:sp>
        <p:nvSpPr>
          <p:cNvPr id="3" name="TextBox 2"/>
          <p:cNvSpPr txBox="1"/>
          <p:nvPr/>
        </p:nvSpPr>
        <p:spPr>
          <a:xfrm>
            <a:off x="261457" y="2900197"/>
            <a:ext cx="2720376" cy="369332"/>
          </a:xfrm>
          <a:prstGeom prst="rect">
            <a:avLst/>
          </a:prstGeom>
          <a:noFill/>
        </p:spPr>
        <p:txBody>
          <a:bodyPr wrap="square" rtlCol="0">
            <a:spAutoFit/>
          </a:bodyPr>
          <a:lstStyle/>
          <a:p>
            <a:r>
              <a:rPr lang="en-US" dirty="0"/>
              <a:t>What you want to get to</a:t>
            </a:r>
          </a:p>
        </p:txBody>
      </p:sp>
      <p:sp>
        <p:nvSpPr>
          <p:cNvPr id="10" name="TextBox 9"/>
          <p:cNvSpPr txBox="1"/>
          <p:nvPr/>
        </p:nvSpPr>
        <p:spPr>
          <a:xfrm>
            <a:off x="261456" y="4177851"/>
            <a:ext cx="3212189" cy="369332"/>
          </a:xfrm>
          <a:prstGeom prst="rect">
            <a:avLst/>
          </a:prstGeom>
          <a:noFill/>
        </p:spPr>
        <p:txBody>
          <a:bodyPr wrap="square" rtlCol="0">
            <a:spAutoFit/>
          </a:bodyPr>
          <a:lstStyle/>
          <a:p>
            <a:r>
              <a:rPr lang="en-US" dirty="0"/>
              <a:t>What you are coming from. </a:t>
            </a:r>
          </a:p>
        </p:txBody>
      </p:sp>
      <p:cxnSp>
        <p:nvCxnSpPr>
          <p:cNvPr id="5" name="Straight Arrow Connector 4"/>
          <p:cNvCxnSpPr/>
          <p:nvPr/>
        </p:nvCxnSpPr>
        <p:spPr>
          <a:xfrm>
            <a:off x="2241062" y="3269529"/>
            <a:ext cx="740771" cy="18514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2241062" y="3940197"/>
            <a:ext cx="740771" cy="23765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a:t>(c) 2013 Vanessa Jason</a:t>
            </a:r>
          </a:p>
        </p:txBody>
      </p:sp>
    </p:spTree>
    <p:extLst>
      <p:ext uri="{BB962C8B-B14F-4D97-AF65-F5344CB8AC3E}">
        <p14:creationId xmlns:p14="http://schemas.microsoft.com/office/powerpoint/2010/main" val="357908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97617" y="1475241"/>
            <a:ext cx="8086498" cy="3828227"/>
            <a:chOff x="597617" y="634914"/>
            <a:chExt cx="8086498" cy="3828227"/>
          </a:xfrm>
        </p:grpSpPr>
        <p:sp>
          <p:nvSpPr>
            <p:cNvPr id="2" name="TextBox 1"/>
            <p:cNvSpPr txBox="1"/>
            <p:nvPr/>
          </p:nvSpPr>
          <p:spPr>
            <a:xfrm>
              <a:off x="597617" y="634914"/>
              <a:ext cx="8086498" cy="3828227"/>
            </a:xfrm>
            <a:prstGeom prst="rect">
              <a:avLst/>
            </a:prstGeom>
            <a:noFill/>
          </p:spPr>
          <p:txBody>
            <a:bodyPr wrap="square" rtlCol="0">
              <a:spAutoFit/>
            </a:bodyPr>
            <a:lstStyle/>
            <a:p>
              <a:pPr>
                <a:lnSpc>
                  <a:spcPct val="120000"/>
                </a:lnSpc>
              </a:pPr>
              <a:r>
                <a:rPr lang="en-US" sz="2500" dirty="0"/>
                <a:t>In order to convert units, you must use your given (in this case, the number of individual donuts [36] and the conversion factor 		1 dozen</a:t>
              </a:r>
            </a:p>
            <a:p>
              <a:pPr>
                <a:lnSpc>
                  <a:spcPct val="120000"/>
                </a:lnSpc>
              </a:pPr>
              <a:r>
                <a:rPr lang="en-US" sz="2500" dirty="0"/>
                <a:t>						    12 donuts</a:t>
              </a:r>
            </a:p>
            <a:p>
              <a:pPr>
                <a:lnSpc>
                  <a:spcPct val="120000"/>
                </a:lnSpc>
              </a:pPr>
              <a:endParaRPr lang="en-US" sz="2500" dirty="0"/>
            </a:p>
            <a:p>
              <a:pPr algn="ctr">
                <a:lnSpc>
                  <a:spcPct val="120000"/>
                </a:lnSpc>
              </a:pPr>
              <a:r>
                <a:rPr lang="en-US" sz="2800" b="1" dirty="0"/>
                <a:t>Step 2) Set up and cancel out units</a:t>
              </a:r>
            </a:p>
            <a:p>
              <a:pPr>
                <a:lnSpc>
                  <a:spcPct val="120000"/>
                </a:lnSpc>
              </a:pPr>
              <a:endParaRPr lang="en-US" sz="2500" b="1" dirty="0"/>
            </a:p>
            <a:p>
              <a:pPr>
                <a:lnSpc>
                  <a:spcPct val="120000"/>
                </a:lnSpc>
              </a:pPr>
              <a:endParaRPr lang="en-US" sz="2500" b="1" dirty="0"/>
            </a:p>
          </p:txBody>
        </p:sp>
        <p:cxnSp>
          <p:nvCxnSpPr>
            <p:cNvPr id="4" name="Straight Connector 3"/>
            <p:cNvCxnSpPr/>
            <p:nvPr/>
          </p:nvCxnSpPr>
          <p:spPr>
            <a:xfrm>
              <a:off x="3723682" y="2068148"/>
              <a:ext cx="1325962"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 name="Double Bracket 4"/>
            <p:cNvSpPr/>
            <p:nvPr/>
          </p:nvSpPr>
          <p:spPr>
            <a:xfrm>
              <a:off x="3548348" y="1605958"/>
              <a:ext cx="1867552" cy="955124"/>
            </a:xfrm>
            <a:prstGeom prst="bracketPair">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 name="TextBox 5"/>
          <p:cNvSpPr txBox="1"/>
          <p:nvPr/>
        </p:nvSpPr>
        <p:spPr>
          <a:xfrm>
            <a:off x="765696" y="298783"/>
            <a:ext cx="7918419" cy="769441"/>
          </a:xfrm>
          <a:prstGeom prst="rect">
            <a:avLst/>
          </a:prstGeom>
          <a:noFill/>
        </p:spPr>
        <p:txBody>
          <a:bodyPr wrap="square" rtlCol="0">
            <a:spAutoFit/>
          </a:bodyPr>
          <a:lstStyle/>
          <a:p>
            <a:r>
              <a:rPr lang="en-US" sz="4400" dirty="0"/>
              <a:t>Converting Units- Step Two</a:t>
            </a:r>
          </a:p>
        </p:txBody>
      </p:sp>
      <p:grpSp>
        <p:nvGrpSpPr>
          <p:cNvPr id="13" name="Group 12"/>
          <p:cNvGrpSpPr/>
          <p:nvPr/>
        </p:nvGrpSpPr>
        <p:grpSpPr>
          <a:xfrm>
            <a:off x="424493" y="5169266"/>
            <a:ext cx="4494412" cy="946150"/>
            <a:chOff x="1055688" y="3133725"/>
            <a:chExt cx="4494412" cy="946150"/>
          </a:xfrm>
        </p:grpSpPr>
        <p:sp>
          <p:nvSpPr>
            <p:cNvPr id="10" name="Text Box 5"/>
            <p:cNvSpPr txBox="1">
              <a:spLocks noChangeArrowheads="1"/>
            </p:cNvSpPr>
            <p:nvPr/>
          </p:nvSpPr>
          <p:spPr bwMode="auto">
            <a:xfrm>
              <a:off x="1055688" y="3275013"/>
              <a:ext cx="4494412" cy="523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9" tIns="45719" rIns="91439" bIns="45719">
              <a:spAutoFit/>
            </a:bodyPr>
            <a:lstStyle>
              <a:lvl1pPr eaLnBrk="0" hangingPunct="0">
                <a:defRPr sz="3200">
                  <a:solidFill>
                    <a:schemeClr val="tx1"/>
                  </a:solidFill>
                  <a:latin typeface="Arial Narrow" charset="0"/>
                  <a:ea typeface="ＭＳ Ｐゴシック" charset="0"/>
                </a:defRPr>
              </a:lvl1pPr>
              <a:lvl2pPr marL="742950" indent="-285750" eaLnBrk="0" hangingPunct="0">
                <a:defRPr sz="3200">
                  <a:solidFill>
                    <a:schemeClr val="tx1"/>
                  </a:solidFill>
                  <a:latin typeface="Arial Narrow" charset="0"/>
                  <a:ea typeface="ＭＳ Ｐゴシック" charset="0"/>
                </a:defRPr>
              </a:lvl2pPr>
              <a:lvl3pPr marL="1143000" indent="-228600" eaLnBrk="0" hangingPunct="0">
                <a:defRPr sz="3200">
                  <a:solidFill>
                    <a:schemeClr val="tx1"/>
                  </a:solidFill>
                  <a:latin typeface="Arial Narrow" charset="0"/>
                  <a:ea typeface="ＭＳ Ｐゴシック" charset="0"/>
                </a:defRPr>
              </a:lvl3pPr>
              <a:lvl4pPr marL="1600200" indent="-228600" eaLnBrk="0" hangingPunct="0">
                <a:defRPr sz="3200">
                  <a:solidFill>
                    <a:schemeClr val="tx1"/>
                  </a:solidFill>
                  <a:latin typeface="Arial Narrow" charset="0"/>
                  <a:ea typeface="ＭＳ Ｐゴシック" charset="0"/>
                </a:defRPr>
              </a:lvl4pPr>
              <a:lvl5pPr marL="2057400" indent="-228600" eaLnBrk="0" hangingPunct="0">
                <a:defRPr sz="3200">
                  <a:solidFill>
                    <a:schemeClr val="tx1"/>
                  </a:solidFill>
                  <a:latin typeface="Arial Narrow" charset="0"/>
                  <a:ea typeface="ＭＳ Ｐゴシック" charset="0"/>
                </a:defRPr>
              </a:lvl5pPr>
              <a:lvl6pPr marL="2514600" indent="-228600" eaLnBrk="0" fontAlgn="base" hangingPunct="0">
                <a:spcBef>
                  <a:spcPct val="0"/>
                </a:spcBef>
                <a:spcAft>
                  <a:spcPct val="0"/>
                </a:spcAft>
                <a:defRPr sz="3200">
                  <a:solidFill>
                    <a:schemeClr val="tx1"/>
                  </a:solidFill>
                  <a:latin typeface="Arial Narrow" charset="0"/>
                  <a:ea typeface="ＭＳ Ｐゴシック" charset="0"/>
                </a:defRPr>
              </a:lvl6pPr>
              <a:lvl7pPr marL="2971800" indent="-228600" eaLnBrk="0" fontAlgn="base" hangingPunct="0">
                <a:spcBef>
                  <a:spcPct val="0"/>
                </a:spcBef>
                <a:spcAft>
                  <a:spcPct val="0"/>
                </a:spcAft>
                <a:defRPr sz="3200">
                  <a:solidFill>
                    <a:schemeClr val="tx1"/>
                  </a:solidFill>
                  <a:latin typeface="Arial Narrow" charset="0"/>
                  <a:ea typeface="ＭＳ Ｐゴシック" charset="0"/>
                </a:defRPr>
              </a:lvl7pPr>
              <a:lvl8pPr marL="3429000" indent="-228600" eaLnBrk="0" fontAlgn="base" hangingPunct="0">
                <a:spcBef>
                  <a:spcPct val="0"/>
                </a:spcBef>
                <a:spcAft>
                  <a:spcPct val="0"/>
                </a:spcAft>
                <a:defRPr sz="3200">
                  <a:solidFill>
                    <a:schemeClr val="tx1"/>
                  </a:solidFill>
                  <a:latin typeface="Arial Narrow" charset="0"/>
                  <a:ea typeface="ＭＳ Ｐゴシック" charset="0"/>
                </a:defRPr>
              </a:lvl8pPr>
              <a:lvl9pPr marL="3886200" indent="-228600" eaLnBrk="0" fontAlgn="base" hangingPunct="0">
                <a:spcBef>
                  <a:spcPct val="0"/>
                </a:spcBef>
                <a:spcAft>
                  <a:spcPct val="0"/>
                </a:spcAft>
                <a:defRPr sz="3200">
                  <a:solidFill>
                    <a:schemeClr val="tx1"/>
                  </a:solidFill>
                  <a:latin typeface="Arial Narrow" charset="0"/>
                  <a:ea typeface="ＭＳ Ｐゴシック" charset="0"/>
                </a:defRPr>
              </a:lvl9pPr>
            </a:lstStyle>
            <a:p>
              <a:pPr eaLnBrk="1" hangingPunct="1"/>
              <a:r>
                <a:rPr lang="en-US" sz="2800" dirty="0">
                  <a:latin typeface="Times New Roman" charset="0"/>
                </a:rPr>
                <a:t>36 donuts  </a:t>
              </a:r>
              <a:r>
                <a:rPr lang="en-US" sz="2800" b="1" dirty="0">
                  <a:latin typeface="Arial" charset="0"/>
                </a:rPr>
                <a:t>x                    = ?</a:t>
              </a:r>
              <a:r>
                <a:rPr lang="en-US" sz="2800" dirty="0">
                  <a:latin typeface="Times New Roman" charset="0"/>
                </a:rPr>
                <a:t> </a:t>
              </a:r>
            </a:p>
          </p:txBody>
        </p:sp>
        <p:sp>
          <p:nvSpPr>
            <p:cNvPr id="11" name="Text Box 6"/>
            <p:cNvSpPr txBox="1">
              <a:spLocks noChangeArrowheads="1"/>
            </p:cNvSpPr>
            <p:nvPr/>
          </p:nvSpPr>
          <p:spPr bwMode="auto">
            <a:xfrm>
              <a:off x="3000375" y="3133725"/>
              <a:ext cx="1576388"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9" tIns="45719" rIns="91439" bIns="45719">
              <a:spAutoFit/>
            </a:bodyPr>
            <a:lstStyle>
              <a:lvl1pPr eaLnBrk="0" hangingPunct="0">
                <a:defRPr sz="3200">
                  <a:solidFill>
                    <a:schemeClr val="tx1"/>
                  </a:solidFill>
                  <a:latin typeface="Arial Narrow" charset="0"/>
                  <a:ea typeface="ＭＳ Ｐゴシック" charset="0"/>
                </a:defRPr>
              </a:lvl1pPr>
              <a:lvl2pPr marL="742950" indent="-285750" eaLnBrk="0" hangingPunct="0">
                <a:defRPr sz="3200">
                  <a:solidFill>
                    <a:schemeClr val="tx1"/>
                  </a:solidFill>
                  <a:latin typeface="Arial Narrow" charset="0"/>
                  <a:ea typeface="ＭＳ Ｐゴシック" charset="0"/>
                </a:defRPr>
              </a:lvl2pPr>
              <a:lvl3pPr marL="1143000" indent="-228600" eaLnBrk="0" hangingPunct="0">
                <a:defRPr sz="3200">
                  <a:solidFill>
                    <a:schemeClr val="tx1"/>
                  </a:solidFill>
                  <a:latin typeface="Arial Narrow" charset="0"/>
                  <a:ea typeface="ＭＳ Ｐゴシック" charset="0"/>
                </a:defRPr>
              </a:lvl3pPr>
              <a:lvl4pPr marL="1600200" indent="-228600" eaLnBrk="0" hangingPunct="0">
                <a:defRPr sz="3200">
                  <a:solidFill>
                    <a:schemeClr val="tx1"/>
                  </a:solidFill>
                  <a:latin typeface="Arial Narrow" charset="0"/>
                  <a:ea typeface="ＭＳ Ｐゴシック" charset="0"/>
                </a:defRPr>
              </a:lvl4pPr>
              <a:lvl5pPr marL="2057400" indent="-228600" eaLnBrk="0" hangingPunct="0">
                <a:defRPr sz="3200">
                  <a:solidFill>
                    <a:schemeClr val="tx1"/>
                  </a:solidFill>
                  <a:latin typeface="Arial Narrow" charset="0"/>
                  <a:ea typeface="ＭＳ Ｐゴシック" charset="0"/>
                </a:defRPr>
              </a:lvl5pPr>
              <a:lvl6pPr marL="2514600" indent="-228600" eaLnBrk="0" fontAlgn="base" hangingPunct="0">
                <a:spcBef>
                  <a:spcPct val="0"/>
                </a:spcBef>
                <a:spcAft>
                  <a:spcPct val="0"/>
                </a:spcAft>
                <a:defRPr sz="3200">
                  <a:solidFill>
                    <a:schemeClr val="tx1"/>
                  </a:solidFill>
                  <a:latin typeface="Arial Narrow" charset="0"/>
                  <a:ea typeface="ＭＳ Ｐゴシック" charset="0"/>
                </a:defRPr>
              </a:lvl6pPr>
              <a:lvl7pPr marL="2971800" indent="-228600" eaLnBrk="0" fontAlgn="base" hangingPunct="0">
                <a:spcBef>
                  <a:spcPct val="0"/>
                </a:spcBef>
                <a:spcAft>
                  <a:spcPct val="0"/>
                </a:spcAft>
                <a:defRPr sz="3200">
                  <a:solidFill>
                    <a:schemeClr val="tx1"/>
                  </a:solidFill>
                  <a:latin typeface="Arial Narrow" charset="0"/>
                  <a:ea typeface="ＭＳ Ｐゴシック" charset="0"/>
                </a:defRPr>
              </a:lvl7pPr>
              <a:lvl8pPr marL="3429000" indent="-228600" eaLnBrk="0" fontAlgn="base" hangingPunct="0">
                <a:spcBef>
                  <a:spcPct val="0"/>
                </a:spcBef>
                <a:spcAft>
                  <a:spcPct val="0"/>
                </a:spcAft>
                <a:defRPr sz="3200">
                  <a:solidFill>
                    <a:schemeClr val="tx1"/>
                  </a:solidFill>
                  <a:latin typeface="Arial Narrow" charset="0"/>
                  <a:ea typeface="ＭＳ Ｐゴシック" charset="0"/>
                </a:defRPr>
              </a:lvl8pPr>
              <a:lvl9pPr marL="3886200" indent="-228600" eaLnBrk="0" fontAlgn="base" hangingPunct="0">
                <a:spcBef>
                  <a:spcPct val="0"/>
                </a:spcBef>
                <a:spcAft>
                  <a:spcPct val="0"/>
                </a:spcAft>
                <a:defRPr sz="3200">
                  <a:solidFill>
                    <a:schemeClr val="tx1"/>
                  </a:solidFill>
                  <a:latin typeface="Arial Narrow" charset="0"/>
                  <a:ea typeface="ＭＳ Ｐゴシック" charset="0"/>
                </a:defRPr>
              </a:lvl9pPr>
            </a:lstStyle>
            <a:p>
              <a:pPr eaLnBrk="1" hangingPunct="1"/>
              <a:r>
                <a:rPr lang="en-US" sz="2800" dirty="0">
                  <a:latin typeface="Times New Roman" charset="0"/>
                </a:rPr>
                <a:t>  1 dozen</a:t>
              </a:r>
            </a:p>
            <a:p>
              <a:pPr eaLnBrk="1" hangingPunct="1"/>
              <a:r>
                <a:rPr lang="en-US" sz="2800" dirty="0">
                  <a:latin typeface="Times New Roman" charset="0"/>
                </a:rPr>
                <a:t>12 donuts</a:t>
              </a:r>
            </a:p>
          </p:txBody>
        </p:sp>
        <p:sp>
          <p:nvSpPr>
            <p:cNvPr id="12" name="Line 7"/>
            <p:cNvSpPr>
              <a:spLocks noChangeShapeType="1"/>
            </p:cNvSpPr>
            <p:nvPr/>
          </p:nvSpPr>
          <p:spPr bwMode="auto">
            <a:xfrm>
              <a:off x="3052763" y="3603625"/>
              <a:ext cx="1524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1439" tIns="45719" rIns="91439" bIns="45719"/>
            <a:lstStyle/>
            <a:p>
              <a:endParaRPr lang="en-US"/>
            </a:p>
          </p:txBody>
        </p:sp>
      </p:grpSp>
      <p:sp>
        <p:nvSpPr>
          <p:cNvPr id="14" name="TextBox 13"/>
          <p:cNvSpPr txBox="1"/>
          <p:nvPr/>
        </p:nvSpPr>
        <p:spPr>
          <a:xfrm>
            <a:off x="5142764" y="4629682"/>
            <a:ext cx="3795799" cy="2015936"/>
          </a:xfrm>
          <a:prstGeom prst="rect">
            <a:avLst/>
          </a:prstGeom>
          <a:solidFill>
            <a:srgbClr val="4BACC6"/>
          </a:solidFill>
        </p:spPr>
        <p:txBody>
          <a:bodyPr wrap="square" rtlCol="0">
            <a:spAutoFit/>
          </a:bodyPr>
          <a:lstStyle/>
          <a:p>
            <a:r>
              <a:rPr lang="en-US" sz="2500" dirty="0"/>
              <a:t>Be sure to set up your conversion in such a way that the unit of the given cancels out to give us the unit we are solving for.</a:t>
            </a:r>
          </a:p>
        </p:txBody>
      </p:sp>
      <p:sp>
        <p:nvSpPr>
          <p:cNvPr id="7" name="Footer Placeholder 6"/>
          <p:cNvSpPr>
            <a:spLocks noGrp="1"/>
          </p:cNvSpPr>
          <p:nvPr>
            <p:ph type="ftr" sz="quarter" idx="11"/>
          </p:nvPr>
        </p:nvSpPr>
        <p:spPr>
          <a:xfrm>
            <a:off x="2769365" y="6356350"/>
            <a:ext cx="2895600" cy="365125"/>
          </a:xfrm>
        </p:spPr>
        <p:txBody>
          <a:bodyPr/>
          <a:lstStyle/>
          <a:p>
            <a:r>
              <a:rPr lang="en-US"/>
              <a:t>(c) 2013 Vanessa Jason</a:t>
            </a:r>
          </a:p>
        </p:txBody>
      </p:sp>
    </p:spTree>
    <p:extLst>
      <p:ext uri="{BB962C8B-B14F-4D97-AF65-F5344CB8AC3E}">
        <p14:creationId xmlns:p14="http://schemas.microsoft.com/office/powerpoint/2010/main" val="308749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71538" y="4022726"/>
            <a:ext cx="7410450" cy="946150"/>
            <a:chOff x="1055688" y="3133725"/>
            <a:chExt cx="7410450" cy="946150"/>
          </a:xfrm>
        </p:grpSpPr>
        <p:sp>
          <p:nvSpPr>
            <p:cNvPr id="7173" name="Text Box 5"/>
            <p:cNvSpPr txBox="1">
              <a:spLocks noChangeArrowheads="1"/>
            </p:cNvSpPr>
            <p:nvPr/>
          </p:nvSpPr>
          <p:spPr bwMode="auto">
            <a:xfrm>
              <a:off x="1055688" y="3275013"/>
              <a:ext cx="4217987"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9" tIns="45719" rIns="91439" bIns="45719">
              <a:spAutoFit/>
            </a:bodyPr>
            <a:lstStyle>
              <a:lvl1pPr eaLnBrk="0" hangingPunct="0">
                <a:defRPr sz="3200">
                  <a:solidFill>
                    <a:schemeClr val="tx1"/>
                  </a:solidFill>
                  <a:latin typeface="Arial Narrow" charset="0"/>
                  <a:ea typeface="ＭＳ Ｐゴシック" charset="0"/>
                </a:defRPr>
              </a:lvl1pPr>
              <a:lvl2pPr marL="742950" indent="-285750" eaLnBrk="0" hangingPunct="0">
                <a:defRPr sz="3200">
                  <a:solidFill>
                    <a:schemeClr val="tx1"/>
                  </a:solidFill>
                  <a:latin typeface="Arial Narrow" charset="0"/>
                  <a:ea typeface="ＭＳ Ｐゴシック" charset="0"/>
                </a:defRPr>
              </a:lvl2pPr>
              <a:lvl3pPr marL="1143000" indent="-228600" eaLnBrk="0" hangingPunct="0">
                <a:defRPr sz="3200">
                  <a:solidFill>
                    <a:schemeClr val="tx1"/>
                  </a:solidFill>
                  <a:latin typeface="Arial Narrow" charset="0"/>
                  <a:ea typeface="ＭＳ Ｐゴシック" charset="0"/>
                </a:defRPr>
              </a:lvl3pPr>
              <a:lvl4pPr marL="1600200" indent="-228600" eaLnBrk="0" hangingPunct="0">
                <a:defRPr sz="3200">
                  <a:solidFill>
                    <a:schemeClr val="tx1"/>
                  </a:solidFill>
                  <a:latin typeface="Arial Narrow" charset="0"/>
                  <a:ea typeface="ＭＳ Ｐゴシック" charset="0"/>
                </a:defRPr>
              </a:lvl4pPr>
              <a:lvl5pPr marL="2057400" indent="-228600" eaLnBrk="0" hangingPunct="0">
                <a:defRPr sz="3200">
                  <a:solidFill>
                    <a:schemeClr val="tx1"/>
                  </a:solidFill>
                  <a:latin typeface="Arial Narrow" charset="0"/>
                  <a:ea typeface="ＭＳ Ｐゴシック" charset="0"/>
                </a:defRPr>
              </a:lvl5pPr>
              <a:lvl6pPr marL="2514600" indent="-228600" eaLnBrk="0" fontAlgn="base" hangingPunct="0">
                <a:spcBef>
                  <a:spcPct val="0"/>
                </a:spcBef>
                <a:spcAft>
                  <a:spcPct val="0"/>
                </a:spcAft>
                <a:defRPr sz="3200">
                  <a:solidFill>
                    <a:schemeClr val="tx1"/>
                  </a:solidFill>
                  <a:latin typeface="Arial Narrow" charset="0"/>
                  <a:ea typeface="ＭＳ Ｐゴシック" charset="0"/>
                </a:defRPr>
              </a:lvl6pPr>
              <a:lvl7pPr marL="2971800" indent="-228600" eaLnBrk="0" fontAlgn="base" hangingPunct="0">
                <a:spcBef>
                  <a:spcPct val="0"/>
                </a:spcBef>
                <a:spcAft>
                  <a:spcPct val="0"/>
                </a:spcAft>
                <a:defRPr sz="3200">
                  <a:solidFill>
                    <a:schemeClr val="tx1"/>
                  </a:solidFill>
                  <a:latin typeface="Arial Narrow" charset="0"/>
                  <a:ea typeface="ＭＳ Ｐゴシック" charset="0"/>
                </a:defRPr>
              </a:lvl7pPr>
              <a:lvl8pPr marL="3429000" indent="-228600" eaLnBrk="0" fontAlgn="base" hangingPunct="0">
                <a:spcBef>
                  <a:spcPct val="0"/>
                </a:spcBef>
                <a:spcAft>
                  <a:spcPct val="0"/>
                </a:spcAft>
                <a:defRPr sz="3200">
                  <a:solidFill>
                    <a:schemeClr val="tx1"/>
                  </a:solidFill>
                  <a:latin typeface="Arial Narrow" charset="0"/>
                  <a:ea typeface="ＭＳ Ｐゴシック" charset="0"/>
                </a:defRPr>
              </a:lvl8pPr>
              <a:lvl9pPr marL="3886200" indent="-228600" eaLnBrk="0" fontAlgn="base" hangingPunct="0">
                <a:spcBef>
                  <a:spcPct val="0"/>
                </a:spcBef>
                <a:spcAft>
                  <a:spcPct val="0"/>
                </a:spcAft>
                <a:defRPr sz="3200">
                  <a:solidFill>
                    <a:schemeClr val="tx1"/>
                  </a:solidFill>
                  <a:latin typeface="Arial Narrow" charset="0"/>
                  <a:ea typeface="ＭＳ Ｐゴシック" charset="0"/>
                </a:defRPr>
              </a:lvl9pPr>
            </a:lstStyle>
            <a:p>
              <a:pPr eaLnBrk="1" hangingPunct="1"/>
              <a:r>
                <a:rPr lang="en-US" sz="2800" dirty="0">
                  <a:latin typeface="Times New Roman" charset="0"/>
                </a:rPr>
                <a:t>36 donuts  </a:t>
              </a:r>
              <a:r>
                <a:rPr lang="en-US" sz="2800" b="1" dirty="0">
                  <a:latin typeface="Arial" charset="0"/>
                </a:rPr>
                <a:t>x                    =</a:t>
              </a:r>
              <a:r>
                <a:rPr lang="en-US" sz="2800" dirty="0">
                  <a:latin typeface="Times New Roman" charset="0"/>
                </a:rPr>
                <a:t> </a:t>
              </a:r>
            </a:p>
          </p:txBody>
        </p:sp>
        <p:sp>
          <p:nvSpPr>
            <p:cNvPr id="7174" name="Text Box 6"/>
            <p:cNvSpPr txBox="1">
              <a:spLocks noChangeArrowheads="1"/>
            </p:cNvSpPr>
            <p:nvPr/>
          </p:nvSpPr>
          <p:spPr bwMode="auto">
            <a:xfrm>
              <a:off x="3000375" y="3133725"/>
              <a:ext cx="1576388"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9" tIns="45719" rIns="91439" bIns="45719">
              <a:spAutoFit/>
            </a:bodyPr>
            <a:lstStyle>
              <a:lvl1pPr eaLnBrk="0" hangingPunct="0">
                <a:defRPr sz="3200">
                  <a:solidFill>
                    <a:schemeClr val="tx1"/>
                  </a:solidFill>
                  <a:latin typeface="Arial Narrow" charset="0"/>
                  <a:ea typeface="ＭＳ Ｐゴシック" charset="0"/>
                </a:defRPr>
              </a:lvl1pPr>
              <a:lvl2pPr marL="742950" indent="-285750" eaLnBrk="0" hangingPunct="0">
                <a:defRPr sz="3200">
                  <a:solidFill>
                    <a:schemeClr val="tx1"/>
                  </a:solidFill>
                  <a:latin typeface="Arial Narrow" charset="0"/>
                  <a:ea typeface="ＭＳ Ｐゴシック" charset="0"/>
                </a:defRPr>
              </a:lvl2pPr>
              <a:lvl3pPr marL="1143000" indent="-228600" eaLnBrk="0" hangingPunct="0">
                <a:defRPr sz="3200">
                  <a:solidFill>
                    <a:schemeClr val="tx1"/>
                  </a:solidFill>
                  <a:latin typeface="Arial Narrow" charset="0"/>
                  <a:ea typeface="ＭＳ Ｐゴシック" charset="0"/>
                </a:defRPr>
              </a:lvl3pPr>
              <a:lvl4pPr marL="1600200" indent="-228600" eaLnBrk="0" hangingPunct="0">
                <a:defRPr sz="3200">
                  <a:solidFill>
                    <a:schemeClr val="tx1"/>
                  </a:solidFill>
                  <a:latin typeface="Arial Narrow" charset="0"/>
                  <a:ea typeface="ＭＳ Ｐゴシック" charset="0"/>
                </a:defRPr>
              </a:lvl4pPr>
              <a:lvl5pPr marL="2057400" indent="-228600" eaLnBrk="0" hangingPunct="0">
                <a:defRPr sz="3200">
                  <a:solidFill>
                    <a:schemeClr val="tx1"/>
                  </a:solidFill>
                  <a:latin typeface="Arial Narrow" charset="0"/>
                  <a:ea typeface="ＭＳ Ｐゴシック" charset="0"/>
                </a:defRPr>
              </a:lvl5pPr>
              <a:lvl6pPr marL="2514600" indent="-228600" eaLnBrk="0" fontAlgn="base" hangingPunct="0">
                <a:spcBef>
                  <a:spcPct val="0"/>
                </a:spcBef>
                <a:spcAft>
                  <a:spcPct val="0"/>
                </a:spcAft>
                <a:defRPr sz="3200">
                  <a:solidFill>
                    <a:schemeClr val="tx1"/>
                  </a:solidFill>
                  <a:latin typeface="Arial Narrow" charset="0"/>
                  <a:ea typeface="ＭＳ Ｐゴシック" charset="0"/>
                </a:defRPr>
              </a:lvl6pPr>
              <a:lvl7pPr marL="2971800" indent="-228600" eaLnBrk="0" fontAlgn="base" hangingPunct="0">
                <a:spcBef>
                  <a:spcPct val="0"/>
                </a:spcBef>
                <a:spcAft>
                  <a:spcPct val="0"/>
                </a:spcAft>
                <a:defRPr sz="3200">
                  <a:solidFill>
                    <a:schemeClr val="tx1"/>
                  </a:solidFill>
                  <a:latin typeface="Arial Narrow" charset="0"/>
                  <a:ea typeface="ＭＳ Ｐゴシック" charset="0"/>
                </a:defRPr>
              </a:lvl7pPr>
              <a:lvl8pPr marL="3429000" indent="-228600" eaLnBrk="0" fontAlgn="base" hangingPunct="0">
                <a:spcBef>
                  <a:spcPct val="0"/>
                </a:spcBef>
                <a:spcAft>
                  <a:spcPct val="0"/>
                </a:spcAft>
                <a:defRPr sz="3200">
                  <a:solidFill>
                    <a:schemeClr val="tx1"/>
                  </a:solidFill>
                  <a:latin typeface="Arial Narrow" charset="0"/>
                  <a:ea typeface="ＭＳ Ｐゴシック" charset="0"/>
                </a:defRPr>
              </a:lvl8pPr>
              <a:lvl9pPr marL="3886200" indent="-228600" eaLnBrk="0" fontAlgn="base" hangingPunct="0">
                <a:spcBef>
                  <a:spcPct val="0"/>
                </a:spcBef>
                <a:spcAft>
                  <a:spcPct val="0"/>
                </a:spcAft>
                <a:defRPr sz="3200">
                  <a:solidFill>
                    <a:schemeClr val="tx1"/>
                  </a:solidFill>
                  <a:latin typeface="Arial Narrow" charset="0"/>
                  <a:ea typeface="ＭＳ Ｐゴシック" charset="0"/>
                </a:defRPr>
              </a:lvl9pPr>
            </a:lstStyle>
            <a:p>
              <a:pPr eaLnBrk="1" hangingPunct="1"/>
              <a:r>
                <a:rPr lang="en-US" sz="2800" dirty="0">
                  <a:latin typeface="Times New Roman" charset="0"/>
                </a:rPr>
                <a:t>  1 dozen</a:t>
              </a:r>
            </a:p>
            <a:p>
              <a:pPr eaLnBrk="1" hangingPunct="1"/>
              <a:r>
                <a:rPr lang="en-US" sz="2800" dirty="0">
                  <a:latin typeface="Times New Roman" charset="0"/>
                </a:rPr>
                <a:t>12 donuts</a:t>
              </a:r>
            </a:p>
          </p:txBody>
        </p:sp>
        <p:sp>
          <p:nvSpPr>
            <p:cNvPr id="7175" name="Line 7"/>
            <p:cNvSpPr>
              <a:spLocks noChangeShapeType="1"/>
            </p:cNvSpPr>
            <p:nvPr/>
          </p:nvSpPr>
          <p:spPr bwMode="auto">
            <a:xfrm>
              <a:off x="3052763" y="3603625"/>
              <a:ext cx="1524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1439" tIns="45719" rIns="91439" bIns="45719"/>
            <a:lstStyle/>
            <a:p>
              <a:endParaRPr lang="en-US"/>
            </a:p>
          </p:txBody>
        </p:sp>
        <p:sp>
          <p:nvSpPr>
            <p:cNvPr id="7176" name="Text Box 8"/>
            <p:cNvSpPr txBox="1">
              <a:spLocks noChangeArrowheads="1"/>
            </p:cNvSpPr>
            <p:nvPr/>
          </p:nvSpPr>
          <p:spPr bwMode="auto">
            <a:xfrm>
              <a:off x="5186363" y="3133725"/>
              <a:ext cx="3279775"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9" tIns="45719" rIns="91439" bIns="45719">
              <a:spAutoFit/>
            </a:bodyPr>
            <a:lstStyle>
              <a:lvl1pPr eaLnBrk="0" hangingPunct="0">
                <a:defRPr sz="3200">
                  <a:solidFill>
                    <a:schemeClr val="tx1"/>
                  </a:solidFill>
                  <a:latin typeface="Arial Narrow" charset="0"/>
                  <a:ea typeface="ＭＳ Ｐゴシック" charset="0"/>
                </a:defRPr>
              </a:lvl1pPr>
              <a:lvl2pPr marL="742950" indent="-285750" eaLnBrk="0" hangingPunct="0">
                <a:defRPr sz="3200">
                  <a:solidFill>
                    <a:schemeClr val="tx1"/>
                  </a:solidFill>
                  <a:latin typeface="Arial Narrow" charset="0"/>
                  <a:ea typeface="ＭＳ Ｐゴシック" charset="0"/>
                </a:defRPr>
              </a:lvl2pPr>
              <a:lvl3pPr marL="1143000" indent="-228600" eaLnBrk="0" hangingPunct="0">
                <a:defRPr sz="3200">
                  <a:solidFill>
                    <a:schemeClr val="tx1"/>
                  </a:solidFill>
                  <a:latin typeface="Arial Narrow" charset="0"/>
                  <a:ea typeface="ＭＳ Ｐゴシック" charset="0"/>
                </a:defRPr>
              </a:lvl3pPr>
              <a:lvl4pPr marL="1600200" indent="-228600" eaLnBrk="0" hangingPunct="0">
                <a:defRPr sz="3200">
                  <a:solidFill>
                    <a:schemeClr val="tx1"/>
                  </a:solidFill>
                  <a:latin typeface="Arial Narrow" charset="0"/>
                  <a:ea typeface="ＭＳ Ｐゴシック" charset="0"/>
                </a:defRPr>
              </a:lvl4pPr>
              <a:lvl5pPr marL="2057400" indent="-228600" eaLnBrk="0" hangingPunct="0">
                <a:defRPr sz="3200">
                  <a:solidFill>
                    <a:schemeClr val="tx1"/>
                  </a:solidFill>
                  <a:latin typeface="Arial Narrow" charset="0"/>
                  <a:ea typeface="ＭＳ Ｐゴシック" charset="0"/>
                </a:defRPr>
              </a:lvl5pPr>
              <a:lvl6pPr marL="2514600" indent="-228600" eaLnBrk="0" fontAlgn="base" hangingPunct="0">
                <a:spcBef>
                  <a:spcPct val="0"/>
                </a:spcBef>
                <a:spcAft>
                  <a:spcPct val="0"/>
                </a:spcAft>
                <a:defRPr sz="3200">
                  <a:solidFill>
                    <a:schemeClr val="tx1"/>
                  </a:solidFill>
                  <a:latin typeface="Arial Narrow" charset="0"/>
                  <a:ea typeface="ＭＳ Ｐゴシック" charset="0"/>
                </a:defRPr>
              </a:lvl6pPr>
              <a:lvl7pPr marL="2971800" indent="-228600" eaLnBrk="0" fontAlgn="base" hangingPunct="0">
                <a:spcBef>
                  <a:spcPct val="0"/>
                </a:spcBef>
                <a:spcAft>
                  <a:spcPct val="0"/>
                </a:spcAft>
                <a:defRPr sz="3200">
                  <a:solidFill>
                    <a:schemeClr val="tx1"/>
                  </a:solidFill>
                  <a:latin typeface="Arial Narrow" charset="0"/>
                  <a:ea typeface="ＭＳ Ｐゴシック" charset="0"/>
                </a:defRPr>
              </a:lvl7pPr>
              <a:lvl8pPr marL="3429000" indent="-228600" eaLnBrk="0" fontAlgn="base" hangingPunct="0">
                <a:spcBef>
                  <a:spcPct val="0"/>
                </a:spcBef>
                <a:spcAft>
                  <a:spcPct val="0"/>
                </a:spcAft>
                <a:defRPr sz="3200">
                  <a:solidFill>
                    <a:schemeClr val="tx1"/>
                  </a:solidFill>
                  <a:latin typeface="Arial Narrow" charset="0"/>
                  <a:ea typeface="ＭＳ Ｐゴシック" charset="0"/>
                </a:defRPr>
              </a:lvl8pPr>
              <a:lvl9pPr marL="3886200" indent="-228600" eaLnBrk="0" fontAlgn="base" hangingPunct="0">
                <a:spcBef>
                  <a:spcPct val="0"/>
                </a:spcBef>
                <a:spcAft>
                  <a:spcPct val="0"/>
                </a:spcAft>
                <a:defRPr sz="3200">
                  <a:solidFill>
                    <a:schemeClr val="tx1"/>
                  </a:solidFill>
                  <a:latin typeface="Arial Narrow" charset="0"/>
                  <a:ea typeface="ＭＳ Ｐゴシック" charset="0"/>
                </a:defRPr>
              </a:lvl9pPr>
            </a:lstStyle>
            <a:p>
              <a:pPr eaLnBrk="1" hangingPunct="1"/>
              <a:r>
                <a:rPr lang="en-US" sz="2800" b="1" dirty="0">
                  <a:solidFill>
                    <a:schemeClr val="accent2"/>
                  </a:solidFill>
                  <a:latin typeface="Times New Roman" charset="0"/>
                </a:rPr>
                <a:t> 36 donuts </a:t>
              </a:r>
              <a:r>
                <a:rPr lang="en-US" sz="2800" b="1" dirty="0">
                  <a:solidFill>
                    <a:schemeClr val="accent2"/>
                  </a:solidFill>
                  <a:latin typeface="Arial" charset="0"/>
                </a:rPr>
                <a:t>x</a:t>
              </a:r>
              <a:r>
                <a:rPr lang="en-US" sz="2800" b="1" dirty="0">
                  <a:solidFill>
                    <a:schemeClr val="accent2"/>
                  </a:solidFill>
                  <a:latin typeface="Times New Roman" charset="0"/>
                </a:rPr>
                <a:t> 1 dozen</a:t>
              </a:r>
            </a:p>
            <a:p>
              <a:pPr eaLnBrk="1" hangingPunct="1"/>
              <a:r>
                <a:rPr lang="en-US" sz="2800" b="1" dirty="0">
                  <a:solidFill>
                    <a:schemeClr val="accent2"/>
                  </a:solidFill>
                  <a:latin typeface="Times New Roman" charset="0"/>
                </a:rPr>
                <a:t>        12 donuts</a:t>
              </a:r>
            </a:p>
          </p:txBody>
        </p:sp>
        <p:sp>
          <p:nvSpPr>
            <p:cNvPr id="7177" name="Line 9"/>
            <p:cNvSpPr>
              <a:spLocks noChangeShapeType="1"/>
            </p:cNvSpPr>
            <p:nvPr/>
          </p:nvSpPr>
          <p:spPr bwMode="auto">
            <a:xfrm>
              <a:off x="5313364" y="3616325"/>
              <a:ext cx="2984500" cy="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lIns="91439" tIns="45719" rIns="91439" bIns="45719"/>
            <a:lstStyle/>
            <a:p>
              <a:endParaRPr lang="en-US"/>
            </a:p>
          </p:txBody>
        </p:sp>
        <p:grpSp>
          <p:nvGrpSpPr>
            <p:cNvPr id="2" name="Group 10"/>
            <p:cNvGrpSpPr>
              <a:grpSpLocks/>
            </p:cNvGrpSpPr>
            <p:nvPr/>
          </p:nvGrpSpPr>
          <p:grpSpPr bwMode="auto">
            <a:xfrm>
              <a:off x="5872163" y="3260726"/>
              <a:ext cx="1447800" cy="762000"/>
              <a:chOff x="3696" y="2432"/>
              <a:chExt cx="912" cy="480"/>
            </a:xfrm>
          </p:grpSpPr>
          <p:sp>
            <p:nvSpPr>
              <p:cNvPr id="7182" name="Line 11"/>
              <p:cNvSpPr>
                <a:spLocks noChangeShapeType="1"/>
              </p:cNvSpPr>
              <p:nvPr/>
            </p:nvSpPr>
            <p:spPr bwMode="auto">
              <a:xfrm>
                <a:off x="3696" y="2432"/>
                <a:ext cx="528" cy="192"/>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83" name="Line 12"/>
              <p:cNvSpPr>
                <a:spLocks noChangeShapeType="1"/>
              </p:cNvSpPr>
              <p:nvPr/>
            </p:nvSpPr>
            <p:spPr bwMode="auto">
              <a:xfrm>
                <a:off x="4080" y="2720"/>
                <a:ext cx="528" cy="192"/>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4" name="TextBox 3"/>
          <p:cNvSpPr txBox="1"/>
          <p:nvPr/>
        </p:nvSpPr>
        <p:spPr>
          <a:xfrm>
            <a:off x="429537" y="410826"/>
            <a:ext cx="8310605" cy="769441"/>
          </a:xfrm>
          <a:prstGeom prst="rect">
            <a:avLst/>
          </a:prstGeom>
          <a:noFill/>
        </p:spPr>
        <p:txBody>
          <a:bodyPr wrap="square" rtlCol="0">
            <a:spAutoFit/>
          </a:bodyPr>
          <a:lstStyle/>
          <a:p>
            <a:r>
              <a:rPr lang="en-US" sz="4400" dirty="0"/>
              <a:t>Converting Units- </a:t>
            </a:r>
            <a:r>
              <a:rPr lang="en-US" sz="3100" dirty="0"/>
              <a:t>Step Two continued</a:t>
            </a:r>
          </a:p>
        </p:txBody>
      </p:sp>
      <p:sp>
        <p:nvSpPr>
          <p:cNvPr id="5" name="TextBox 4"/>
          <p:cNvSpPr txBox="1"/>
          <p:nvPr/>
        </p:nvSpPr>
        <p:spPr>
          <a:xfrm>
            <a:off x="1067110" y="1668116"/>
            <a:ext cx="7046604" cy="1631216"/>
          </a:xfrm>
          <a:prstGeom prst="rect">
            <a:avLst/>
          </a:prstGeom>
          <a:noFill/>
        </p:spPr>
        <p:txBody>
          <a:bodyPr wrap="square" rtlCol="0">
            <a:spAutoFit/>
          </a:bodyPr>
          <a:lstStyle/>
          <a:p>
            <a:r>
              <a:rPr lang="en-US" sz="2500" dirty="0"/>
              <a:t>Cancel out units (the unit of the given [donuts] cancels out the denominator of the conversion factor </a:t>
            </a:r>
            <a:r>
              <a:rPr lang="en-US" sz="2500" b="1" dirty="0"/>
              <a:t>to give us what we solving for</a:t>
            </a:r>
            <a:r>
              <a:rPr lang="en-US" sz="2500" dirty="0"/>
              <a:t>- the number of dozens). </a:t>
            </a:r>
          </a:p>
        </p:txBody>
      </p:sp>
      <p:sp>
        <p:nvSpPr>
          <p:cNvPr id="3" name="Footer Placeholder 2"/>
          <p:cNvSpPr>
            <a:spLocks noGrp="1"/>
          </p:cNvSpPr>
          <p:nvPr>
            <p:ph type="ftr" sz="quarter" idx="11"/>
          </p:nvPr>
        </p:nvSpPr>
        <p:spPr/>
        <p:txBody>
          <a:bodyPr/>
          <a:lstStyle/>
          <a:p>
            <a:r>
              <a:rPr lang="en-US"/>
              <a:t>(c) 2013 Vanessa Jason</a:t>
            </a:r>
          </a:p>
        </p:txBody>
      </p:sp>
    </p:spTree>
    <p:extLst>
      <p:ext uri="{BB962C8B-B14F-4D97-AF65-F5344CB8AC3E}">
        <p14:creationId xmlns:p14="http://schemas.microsoft.com/office/powerpoint/2010/main" val="2808814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1055688" y="3275013"/>
            <a:ext cx="4217987"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9" tIns="45719" rIns="91439" bIns="45719">
            <a:spAutoFit/>
          </a:bodyPr>
          <a:lstStyle>
            <a:lvl1pPr eaLnBrk="0" hangingPunct="0">
              <a:defRPr sz="3200">
                <a:solidFill>
                  <a:schemeClr val="tx1"/>
                </a:solidFill>
                <a:latin typeface="Arial Narrow" charset="0"/>
                <a:ea typeface="ＭＳ Ｐゴシック" charset="0"/>
              </a:defRPr>
            </a:lvl1pPr>
            <a:lvl2pPr marL="742950" indent="-285750" eaLnBrk="0" hangingPunct="0">
              <a:defRPr sz="3200">
                <a:solidFill>
                  <a:schemeClr val="tx1"/>
                </a:solidFill>
                <a:latin typeface="Arial Narrow" charset="0"/>
                <a:ea typeface="ＭＳ Ｐゴシック" charset="0"/>
              </a:defRPr>
            </a:lvl2pPr>
            <a:lvl3pPr marL="1143000" indent="-228600" eaLnBrk="0" hangingPunct="0">
              <a:defRPr sz="3200">
                <a:solidFill>
                  <a:schemeClr val="tx1"/>
                </a:solidFill>
                <a:latin typeface="Arial Narrow" charset="0"/>
                <a:ea typeface="ＭＳ Ｐゴシック" charset="0"/>
              </a:defRPr>
            </a:lvl3pPr>
            <a:lvl4pPr marL="1600200" indent="-228600" eaLnBrk="0" hangingPunct="0">
              <a:defRPr sz="3200">
                <a:solidFill>
                  <a:schemeClr val="tx1"/>
                </a:solidFill>
                <a:latin typeface="Arial Narrow" charset="0"/>
                <a:ea typeface="ＭＳ Ｐゴシック" charset="0"/>
              </a:defRPr>
            </a:lvl4pPr>
            <a:lvl5pPr marL="2057400" indent="-228600" eaLnBrk="0" hangingPunct="0">
              <a:defRPr sz="3200">
                <a:solidFill>
                  <a:schemeClr val="tx1"/>
                </a:solidFill>
                <a:latin typeface="Arial Narrow" charset="0"/>
                <a:ea typeface="ＭＳ Ｐゴシック" charset="0"/>
              </a:defRPr>
            </a:lvl5pPr>
            <a:lvl6pPr marL="2514600" indent="-228600" eaLnBrk="0" fontAlgn="base" hangingPunct="0">
              <a:spcBef>
                <a:spcPct val="0"/>
              </a:spcBef>
              <a:spcAft>
                <a:spcPct val="0"/>
              </a:spcAft>
              <a:defRPr sz="3200">
                <a:solidFill>
                  <a:schemeClr val="tx1"/>
                </a:solidFill>
                <a:latin typeface="Arial Narrow" charset="0"/>
                <a:ea typeface="ＭＳ Ｐゴシック" charset="0"/>
              </a:defRPr>
            </a:lvl6pPr>
            <a:lvl7pPr marL="2971800" indent="-228600" eaLnBrk="0" fontAlgn="base" hangingPunct="0">
              <a:spcBef>
                <a:spcPct val="0"/>
              </a:spcBef>
              <a:spcAft>
                <a:spcPct val="0"/>
              </a:spcAft>
              <a:defRPr sz="3200">
                <a:solidFill>
                  <a:schemeClr val="tx1"/>
                </a:solidFill>
                <a:latin typeface="Arial Narrow" charset="0"/>
                <a:ea typeface="ＭＳ Ｐゴシック" charset="0"/>
              </a:defRPr>
            </a:lvl7pPr>
            <a:lvl8pPr marL="3429000" indent="-228600" eaLnBrk="0" fontAlgn="base" hangingPunct="0">
              <a:spcBef>
                <a:spcPct val="0"/>
              </a:spcBef>
              <a:spcAft>
                <a:spcPct val="0"/>
              </a:spcAft>
              <a:defRPr sz="3200">
                <a:solidFill>
                  <a:schemeClr val="tx1"/>
                </a:solidFill>
                <a:latin typeface="Arial Narrow" charset="0"/>
                <a:ea typeface="ＭＳ Ｐゴシック" charset="0"/>
              </a:defRPr>
            </a:lvl8pPr>
            <a:lvl9pPr marL="3886200" indent="-228600" eaLnBrk="0" fontAlgn="base" hangingPunct="0">
              <a:spcBef>
                <a:spcPct val="0"/>
              </a:spcBef>
              <a:spcAft>
                <a:spcPct val="0"/>
              </a:spcAft>
              <a:defRPr sz="3200">
                <a:solidFill>
                  <a:schemeClr val="tx1"/>
                </a:solidFill>
                <a:latin typeface="Arial Narrow" charset="0"/>
                <a:ea typeface="ＭＳ Ｐゴシック" charset="0"/>
              </a:defRPr>
            </a:lvl9pPr>
          </a:lstStyle>
          <a:p>
            <a:pPr eaLnBrk="1" hangingPunct="1"/>
            <a:r>
              <a:rPr lang="en-US" sz="2800">
                <a:latin typeface="Times New Roman" charset="0"/>
              </a:rPr>
              <a:t>36 donuts  </a:t>
            </a:r>
            <a:r>
              <a:rPr lang="en-US" sz="2800" b="1">
                <a:latin typeface="Arial" charset="0"/>
              </a:rPr>
              <a:t>x                    =</a:t>
            </a:r>
            <a:r>
              <a:rPr lang="en-US" sz="2800">
                <a:latin typeface="Times New Roman" charset="0"/>
              </a:rPr>
              <a:t> </a:t>
            </a:r>
          </a:p>
        </p:txBody>
      </p:sp>
      <p:sp>
        <p:nvSpPr>
          <p:cNvPr id="8198" name="Text Box 6"/>
          <p:cNvSpPr txBox="1">
            <a:spLocks noChangeArrowheads="1"/>
          </p:cNvSpPr>
          <p:nvPr/>
        </p:nvSpPr>
        <p:spPr bwMode="auto">
          <a:xfrm>
            <a:off x="3000375" y="3133725"/>
            <a:ext cx="1576388"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9" tIns="45719" rIns="91439" bIns="45719">
            <a:spAutoFit/>
          </a:bodyPr>
          <a:lstStyle>
            <a:lvl1pPr eaLnBrk="0" hangingPunct="0">
              <a:defRPr sz="3200">
                <a:solidFill>
                  <a:schemeClr val="tx1"/>
                </a:solidFill>
                <a:latin typeface="Arial Narrow" charset="0"/>
                <a:ea typeface="ＭＳ Ｐゴシック" charset="0"/>
              </a:defRPr>
            </a:lvl1pPr>
            <a:lvl2pPr marL="742950" indent="-285750" eaLnBrk="0" hangingPunct="0">
              <a:defRPr sz="3200">
                <a:solidFill>
                  <a:schemeClr val="tx1"/>
                </a:solidFill>
                <a:latin typeface="Arial Narrow" charset="0"/>
                <a:ea typeface="ＭＳ Ｐゴシック" charset="0"/>
              </a:defRPr>
            </a:lvl2pPr>
            <a:lvl3pPr marL="1143000" indent="-228600" eaLnBrk="0" hangingPunct="0">
              <a:defRPr sz="3200">
                <a:solidFill>
                  <a:schemeClr val="tx1"/>
                </a:solidFill>
                <a:latin typeface="Arial Narrow" charset="0"/>
                <a:ea typeface="ＭＳ Ｐゴシック" charset="0"/>
              </a:defRPr>
            </a:lvl3pPr>
            <a:lvl4pPr marL="1600200" indent="-228600" eaLnBrk="0" hangingPunct="0">
              <a:defRPr sz="3200">
                <a:solidFill>
                  <a:schemeClr val="tx1"/>
                </a:solidFill>
                <a:latin typeface="Arial Narrow" charset="0"/>
                <a:ea typeface="ＭＳ Ｐゴシック" charset="0"/>
              </a:defRPr>
            </a:lvl4pPr>
            <a:lvl5pPr marL="2057400" indent="-228600" eaLnBrk="0" hangingPunct="0">
              <a:defRPr sz="3200">
                <a:solidFill>
                  <a:schemeClr val="tx1"/>
                </a:solidFill>
                <a:latin typeface="Arial Narrow" charset="0"/>
                <a:ea typeface="ＭＳ Ｐゴシック" charset="0"/>
              </a:defRPr>
            </a:lvl5pPr>
            <a:lvl6pPr marL="2514600" indent="-228600" eaLnBrk="0" fontAlgn="base" hangingPunct="0">
              <a:spcBef>
                <a:spcPct val="0"/>
              </a:spcBef>
              <a:spcAft>
                <a:spcPct val="0"/>
              </a:spcAft>
              <a:defRPr sz="3200">
                <a:solidFill>
                  <a:schemeClr val="tx1"/>
                </a:solidFill>
                <a:latin typeface="Arial Narrow" charset="0"/>
                <a:ea typeface="ＭＳ Ｐゴシック" charset="0"/>
              </a:defRPr>
            </a:lvl6pPr>
            <a:lvl7pPr marL="2971800" indent="-228600" eaLnBrk="0" fontAlgn="base" hangingPunct="0">
              <a:spcBef>
                <a:spcPct val="0"/>
              </a:spcBef>
              <a:spcAft>
                <a:spcPct val="0"/>
              </a:spcAft>
              <a:defRPr sz="3200">
                <a:solidFill>
                  <a:schemeClr val="tx1"/>
                </a:solidFill>
                <a:latin typeface="Arial Narrow" charset="0"/>
                <a:ea typeface="ＭＳ Ｐゴシック" charset="0"/>
              </a:defRPr>
            </a:lvl7pPr>
            <a:lvl8pPr marL="3429000" indent="-228600" eaLnBrk="0" fontAlgn="base" hangingPunct="0">
              <a:spcBef>
                <a:spcPct val="0"/>
              </a:spcBef>
              <a:spcAft>
                <a:spcPct val="0"/>
              </a:spcAft>
              <a:defRPr sz="3200">
                <a:solidFill>
                  <a:schemeClr val="tx1"/>
                </a:solidFill>
                <a:latin typeface="Arial Narrow" charset="0"/>
                <a:ea typeface="ＭＳ Ｐゴシック" charset="0"/>
              </a:defRPr>
            </a:lvl8pPr>
            <a:lvl9pPr marL="3886200" indent="-228600" eaLnBrk="0" fontAlgn="base" hangingPunct="0">
              <a:spcBef>
                <a:spcPct val="0"/>
              </a:spcBef>
              <a:spcAft>
                <a:spcPct val="0"/>
              </a:spcAft>
              <a:defRPr sz="3200">
                <a:solidFill>
                  <a:schemeClr val="tx1"/>
                </a:solidFill>
                <a:latin typeface="Arial Narrow" charset="0"/>
                <a:ea typeface="ＭＳ Ｐゴシック" charset="0"/>
              </a:defRPr>
            </a:lvl9pPr>
          </a:lstStyle>
          <a:p>
            <a:pPr eaLnBrk="1" hangingPunct="1"/>
            <a:r>
              <a:rPr lang="en-US" sz="2800">
                <a:latin typeface="Times New Roman" charset="0"/>
              </a:rPr>
              <a:t>  1 dozen</a:t>
            </a:r>
          </a:p>
          <a:p>
            <a:pPr eaLnBrk="1" hangingPunct="1"/>
            <a:r>
              <a:rPr lang="en-US" sz="2800">
                <a:latin typeface="Times New Roman" charset="0"/>
              </a:rPr>
              <a:t>12 donuts</a:t>
            </a:r>
          </a:p>
        </p:txBody>
      </p:sp>
      <p:sp>
        <p:nvSpPr>
          <p:cNvPr id="8199" name="Line 7"/>
          <p:cNvSpPr>
            <a:spLocks noChangeShapeType="1"/>
          </p:cNvSpPr>
          <p:nvPr/>
        </p:nvSpPr>
        <p:spPr bwMode="auto">
          <a:xfrm>
            <a:off x="3052763" y="3603625"/>
            <a:ext cx="1524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1439" tIns="45719" rIns="91439" bIns="45719"/>
          <a:lstStyle/>
          <a:p>
            <a:endParaRPr lang="en-US"/>
          </a:p>
        </p:txBody>
      </p:sp>
      <p:sp>
        <p:nvSpPr>
          <p:cNvPr id="8200" name="Text Box 8"/>
          <p:cNvSpPr txBox="1">
            <a:spLocks noChangeArrowheads="1"/>
          </p:cNvSpPr>
          <p:nvPr/>
        </p:nvSpPr>
        <p:spPr bwMode="auto">
          <a:xfrm>
            <a:off x="5186363" y="3133725"/>
            <a:ext cx="3172661" cy="954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9" tIns="45719" rIns="91439" bIns="45719">
            <a:spAutoFit/>
          </a:bodyPr>
          <a:lstStyle>
            <a:lvl1pPr eaLnBrk="0" hangingPunct="0">
              <a:defRPr sz="3200">
                <a:solidFill>
                  <a:schemeClr val="tx1"/>
                </a:solidFill>
                <a:latin typeface="Arial Narrow" charset="0"/>
                <a:ea typeface="ＭＳ Ｐゴシック" charset="0"/>
              </a:defRPr>
            </a:lvl1pPr>
            <a:lvl2pPr marL="742950" indent="-285750" eaLnBrk="0" hangingPunct="0">
              <a:defRPr sz="3200">
                <a:solidFill>
                  <a:schemeClr val="tx1"/>
                </a:solidFill>
                <a:latin typeface="Arial Narrow" charset="0"/>
                <a:ea typeface="ＭＳ Ｐゴシック" charset="0"/>
              </a:defRPr>
            </a:lvl2pPr>
            <a:lvl3pPr marL="1143000" indent="-228600" eaLnBrk="0" hangingPunct="0">
              <a:defRPr sz="3200">
                <a:solidFill>
                  <a:schemeClr val="tx1"/>
                </a:solidFill>
                <a:latin typeface="Arial Narrow" charset="0"/>
                <a:ea typeface="ＭＳ Ｐゴシック" charset="0"/>
              </a:defRPr>
            </a:lvl3pPr>
            <a:lvl4pPr marL="1600200" indent="-228600" eaLnBrk="0" hangingPunct="0">
              <a:defRPr sz="3200">
                <a:solidFill>
                  <a:schemeClr val="tx1"/>
                </a:solidFill>
                <a:latin typeface="Arial Narrow" charset="0"/>
                <a:ea typeface="ＭＳ Ｐゴシック" charset="0"/>
              </a:defRPr>
            </a:lvl4pPr>
            <a:lvl5pPr marL="2057400" indent="-228600" eaLnBrk="0" hangingPunct="0">
              <a:defRPr sz="3200">
                <a:solidFill>
                  <a:schemeClr val="tx1"/>
                </a:solidFill>
                <a:latin typeface="Arial Narrow" charset="0"/>
                <a:ea typeface="ＭＳ Ｐゴシック" charset="0"/>
              </a:defRPr>
            </a:lvl5pPr>
            <a:lvl6pPr marL="2514600" indent="-228600" eaLnBrk="0" fontAlgn="base" hangingPunct="0">
              <a:spcBef>
                <a:spcPct val="0"/>
              </a:spcBef>
              <a:spcAft>
                <a:spcPct val="0"/>
              </a:spcAft>
              <a:defRPr sz="3200">
                <a:solidFill>
                  <a:schemeClr val="tx1"/>
                </a:solidFill>
                <a:latin typeface="Arial Narrow" charset="0"/>
                <a:ea typeface="ＭＳ Ｐゴシック" charset="0"/>
              </a:defRPr>
            </a:lvl6pPr>
            <a:lvl7pPr marL="2971800" indent="-228600" eaLnBrk="0" fontAlgn="base" hangingPunct="0">
              <a:spcBef>
                <a:spcPct val="0"/>
              </a:spcBef>
              <a:spcAft>
                <a:spcPct val="0"/>
              </a:spcAft>
              <a:defRPr sz="3200">
                <a:solidFill>
                  <a:schemeClr val="tx1"/>
                </a:solidFill>
                <a:latin typeface="Arial Narrow" charset="0"/>
                <a:ea typeface="ＭＳ Ｐゴシック" charset="0"/>
              </a:defRPr>
            </a:lvl7pPr>
            <a:lvl8pPr marL="3429000" indent="-228600" eaLnBrk="0" fontAlgn="base" hangingPunct="0">
              <a:spcBef>
                <a:spcPct val="0"/>
              </a:spcBef>
              <a:spcAft>
                <a:spcPct val="0"/>
              </a:spcAft>
              <a:defRPr sz="3200">
                <a:solidFill>
                  <a:schemeClr val="tx1"/>
                </a:solidFill>
                <a:latin typeface="Arial Narrow" charset="0"/>
                <a:ea typeface="ＭＳ Ｐゴシック" charset="0"/>
              </a:defRPr>
            </a:lvl8pPr>
            <a:lvl9pPr marL="3886200" indent="-228600" eaLnBrk="0" fontAlgn="base" hangingPunct="0">
              <a:spcBef>
                <a:spcPct val="0"/>
              </a:spcBef>
              <a:spcAft>
                <a:spcPct val="0"/>
              </a:spcAft>
              <a:defRPr sz="3200">
                <a:solidFill>
                  <a:schemeClr val="tx1"/>
                </a:solidFill>
                <a:latin typeface="Arial Narrow" charset="0"/>
                <a:ea typeface="ＭＳ Ｐゴシック" charset="0"/>
              </a:defRPr>
            </a:lvl9pPr>
          </a:lstStyle>
          <a:p>
            <a:pPr eaLnBrk="1" hangingPunct="1"/>
            <a:r>
              <a:rPr lang="en-US" sz="2800">
                <a:latin typeface="Times New Roman" charset="0"/>
              </a:rPr>
              <a:t> 36 donuts </a:t>
            </a:r>
            <a:r>
              <a:rPr lang="en-US" sz="2800">
                <a:latin typeface="Arial" charset="0"/>
              </a:rPr>
              <a:t>x</a:t>
            </a:r>
            <a:r>
              <a:rPr lang="en-US" sz="2800">
                <a:latin typeface="Times New Roman" charset="0"/>
              </a:rPr>
              <a:t> 1 dozen</a:t>
            </a:r>
          </a:p>
          <a:p>
            <a:pPr eaLnBrk="1" hangingPunct="1"/>
            <a:r>
              <a:rPr lang="en-US" sz="2800">
                <a:latin typeface="Times New Roman" charset="0"/>
              </a:rPr>
              <a:t>        12 donuts</a:t>
            </a:r>
          </a:p>
        </p:txBody>
      </p:sp>
      <p:sp>
        <p:nvSpPr>
          <p:cNvPr id="8201" name="Line 9"/>
          <p:cNvSpPr>
            <a:spLocks noChangeShapeType="1"/>
          </p:cNvSpPr>
          <p:nvPr/>
        </p:nvSpPr>
        <p:spPr bwMode="auto">
          <a:xfrm>
            <a:off x="5313364" y="3616325"/>
            <a:ext cx="29845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1439" tIns="45719" rIns="91439" bIns="45719"/>
          <a:lstStyle/>
          <a:p>
            <a:endParaRPr lang="en-US"/>
          </a:p>
        </p:txBody>
      </p:sp>
      <p:grpSp>
        <p:nvGrpSpPr>
          <p:cNvPr id="8202" name="Group 10"/>
          <p:cNvGrpSpPr>
            <a:grpSpLocks/>
          </p:cNvGrpSpPr>
          <p:nvPr/>
        </p:nvGrpSpPr>
        <p:grpSpPr bwMode="auto">
          <a:xfrm>
            <a:off x="5872163" y="3260726"/>
            <a:ext cx="1447800" cy="762000"/>
            <a:chOff x="3696" y="2432"/>
            <a:chExt cx="912" cy="480"/>
          </a:xfrm>
        </p:grpSpPr>
        <p:sp>
          <p:nvSpPr>
            <p:cNvPr id="8210" name="Line 11"/>
            <p:cNvSpPr>
              <a:spLocks noChangeShapeType="1"/>
            </p:cNvSpPr>
            <p:nvPr/>
          </p:nvSpPr>
          <p:spPr bwMode="auto">
            <a:xfrm>
              <a:off x="3696" y="2432"/>
              <a:ext cx="528" cy="192"/>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211" name="Line 12"/>
            <p:cNvSpPr>
              <a:spLocks noChangeShapeType="1"/>
            </p:cNvSpPr>
            <p:nvPr/>
          </p:nvSpPr>
          <p:spPr bwMode="auto">
            <a:xfrm>
              <a:off x="4080" y="2720"/>
              <a:ext cx="528" cy="192"/>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8203" name="Group 13"/>
          <p:cNvGrpSpPr>
            <a:grpSpLocks/>
          </p:cNvGrpSpPr>
          <p:nvPr/>
        </p:nvGrpSpPr>
        <p:grpSpPr bwMode="auto">
          <a:xfrm>
            <a:off x="4805363" y="4202113"/>
            <a:ext cx="2063750" cy="946150"/>
            <a:chOff x="3024" y="3025"/>
            <a:chExt cx="1300" cy="596"/>
          </a:xfrm>
        </p:grpSpPr>
        <p:sp>
          <p:nvSpPr>
            <p:cNvPr id="8207" name="Rectangle 14"/>
            <p:cNvSpPr>
              <a:spLocks noChangeArrowheads="1"/>
            </p:cNvSpPr>
            <p:nvPr/>
          </p:nvSpPr>
          <p:spPr bwMode="auto">
            <a:xfrm>
              <a:off x="3024" y="3120"/>
              <a:ext cx="248"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800" b="1">
                  <a:latin typeface="Arial" charset="0"/>
                </a:rPr>
                <a:t>=</a:t>
              </a:r>
            </a:p>
          </p:txBody>
        </p:sp>
        <p:sp>
          <p:nvSpPr>
            <p:cNvPr id="8208" name="Text Box 15"/>
            <p:cNvSpPr txBox="1">
              <a:spLocks noChangeArrowheads="1"/>
            </p:cNvSpPr>
            <p:nvPr/>
          </p:nvSpPr>
          <p:spPr bwMode="auto">
            <a:xfrm>
              <a:off x="3312" y="3025"/>
              <a:ext cx="1012" cy="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Narrow" charset="0"/>
                  <a:ea typeface="ＭＳ Ｐゴシック" charset="0"/>
                </a:defRPr>
              </a:lvl1pPr>
              <a:lvl2pPr marL="742950" indent="-285750" eaLnBrk="0" hangingPunct="0">
                <a:defRPr sz="3200">
                  <a:solidFill>
                    <a:schemeClr val="tx1"/>
                  </a:solidFill>
                  <a:latin typeface="Arial Narrow" charset="0"/>
                  <a:ea typeface="ＭＳ Ｐゴシック" charset="0"/>
                </a:defRPr>
              </a:lvl2pPr>
              <a:lvl3pPr marL="1143000" indent="-228600" eaLnBrk="0" hangingPunct="0">
                <a:defRPr sz="3200">
                  <a:solidFill>
                    <a:schemeClr val="tx1"/>
                  </a:solidFill>
                  <a:latin typeface="Arial Narrow" charset="0"/>
                  <a:ea typeface="ＭＳ Ｐゴシック" charset="0"/>
                </a:defRPr>
              </a:lvl3pPr>
              <a:lvl4pPr marL="1600200" indent="-228600" eaLnBrk="0" hangingPunct="0">
                <a:defRPr sz="3200">
                  <a:solidFill>
                    <a:schemeClr val="tx1"/>
                  </a:solidFill>
                  <a:latin typeface="Arial Narrow" charset="0"/>
                  <a:ea typeface="ＭＳ Ｐゴシック" charset="0"/>
                </a:defRPr>
              </a:lvl4pPr>
              <a:lvl5pPr marL="2057400" indent="-228600" eaLnBrk="0" hangingPunct="0">
                <a:defRPr sz="3200">
                  <a:solidFill>
                    <a:schemeClr val="tx1"/>
                  </a:solidFill>
                  <a:latin typeface="Arial Narrow" charset="0"/>
                  <a:ea typeface="ＭＳ Ｐゴシック" charset="0"/>
                </a:defRPr>
              </a:lvl5pPr>
              <a:lvl6pPr marL="2514600" indent="-228600" eaLnBrk="0" fontAlgn="base" hangingPunct="0">
                <a:spcBef>
                  <a:spcPct val="0"/>
                </a:spcBef>
                <a:spcAft>
                  <a:spcPct val="0"/>
                </a:spcAft>
                <a:defRPr sz="3200">
                  <a:solidFill>
                    <a:schemeClr val="tx1"/>
                  </a:solidFill>
                  <a:latin typeface="Arial Narrow" charset="0"/>
                  <a:ea typeface="ＭＳ Ｐゴシック" charset="0"/>
                </a:defRPr>
              </a:lvl6pPr>
              <a:lvl7pPr marL="2971800" indent="-228600" eaLnBrk="0" fontAlgn="base" hangingPunct="0">
                <a:spcBef>
                  <a:spcPct val="0"/>
                </a:spcBef>
                <a:spcAft>
                  <a:spcPct val="0"/>
                </a:spcAft>
                <a:defRPr sz="3200">
                  <a:solidFill>
                    <a:schemeClr val="tx1"/>
                  </a:solidFill>
                  <a:latin typeface="Arial Narrow" charset="0"/>
                  <a:ea typeface="ＭＳ Ｐゴシック" charset="0"/>
                </a:defRPr>
              </a:lvl7pPr>
              <a:lvl8pPr marL="3429000" indent="-228600" eaLnBrk="0" fontAlgn="base" hangingPunct="0">
                <a:spcBef>
                  <a:spcPct val="0"/>
                </a:spcBef>
                <a:spcAft>
                  <a:spcPct val="0"/>
                </a:spcAft>
                <a:defRPr sz="3200">
                  <a:solidFill>
                    <a:schemeClr val="tx1"/>
                  </a:solidFill>
                  <a:latin typeface="Arial Narrow" charset="0"/>
                  <a:ea typeface="ＭＳ Ｐゴシック" charset="0"/>
                </a:defRPr>
              </a:lvl8pPr>
              <a:lvl9pPr marL="3886200" indent="-228600" eaLnBrk="0" fontAlgn="base" hangingPunct="0">
                <a:spcBef>
                  <a:spcPct val="0"/>
                </a:spcBef>
                <a:spcAft>
                  <a:spcPct val="0"/>
                </a:spcAft>
                <a:defRPr sz="3200">
                  <a:solidFill>
                    <a:schemeClr val="tx1"/>
                  </a:solidFill>
                  <a:latin typeface="Arial Narrow" charset="0"/>
                  <a:ea typeface="ＭＳ Ｐゴシック" charset="0"/>
                </a:defRPr>
              </a:lvl9pPr>
            </a:lstStyle>
            <a:p>
              <a:pPr eaLnBrk="1" hangingPunct="1"/>
              <a:r>
                <a:rPr lang="en-US" sz="2800" dirty="0">
                  <a:latin typeface="Times New Roman" charset="0"/>
                </a:rPr>
                <a:t> </a:t>
              </a:r>
              <a:r>
                <a:rPr lang="en-US" sz="2800" b="1" dirty="0">
                  <a:solidFill>
                    <a:schemeClr val="accent2"/>
                  </a:solidFill>
                  <a:latin typeface="Times New Roman" charset="0"/>
                </a:rPr>
                <a:t>36 dozen</a:t>
              </a:r>
            </a:p>
            <a:p>
              <a:pPr eaLnBrk="1" hangingPunct="1"/>
              <a:r>
                <a:rPr lang="en-US" sz="2800" b="1" dirty="0">
                  <a:solidFill>
                    <a:schemeClr val="accent2"/>
                  </a:solidFill>
                  <a:latin typeface="Times New Roman" charset="0"/>
                </a:rPr>
                <a:t>     12</a:t>
              </a:r>
            </a:p>
          </p:txBody>
        </p:sp>
        <p:sp>
          <p:nvSpPr>
            <p:cNvPr id="8209" name="Line 16"/>
            <p:cNvSpPr>
              <a:spLocks noChangeShapeType="1"/>
            </p:cNvSpPr>
            <p:nvPr/>
          </p:nvSpPr>
          <p:spPr bwMode="auto">
            <a:xfrm>
              <a:off x="3392" y="3328"/>
              <a:ext cx="864" cy="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 name="TextBox 1"/>
          <p:cNvSpPr txBox="1"/>
          <p:nvPr/>
        </p:nvSpPr>
        <p:spPr>
          <a:xfrm>
            <a:off x="504239" y="541544"/>
            <a:ext cx="8347956" cy="769441"/>
          </a:xfrm>
          <a:prstGeom prst="rect">
            <a:avLst/>
          </a:prstGeom>
          <a:noFill/>
        </p:spPr>
        <p:txBody>
          <a:bodyPr wrap="square" rtlCol="0">
            <a:spAutoFit/>
          </a:bodyPr>
          <a:lstStyle/>
          <a:p>
            <a:r>
              <a:rPr lang="en-US" sz="4400" dirty="0"/>
              <a:t>Converting Units- Step Three</a:t>
            </a:r>
          </a:p>
        </p:txBody>
      </p:sp>
      <p:sp>
        <p:nvSpPr>
          <p:cNvPr id="3" name="Rectangle 2"/>
          <p:cNvSpPr/>
          <p:nvPr/>
        </p:nvSpPr>
        <p:spPr>
          <a:xfrm>
            <a:off x="3445346" y="1585464"/>
            <a:ext cx="2262834" cy="923330"/>
          </a:xfrm>
          <a:prstGeom prst="rect">
            <a:avLst/>
          </a:prstGeom>
          <a:no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accent5"/>
                </a:solidFill>
                <a:effectLst>
                  <a:outerShdw blurRad="41275" dist="20320" dir="1800000" algn="tl" rotWithShape="0">
                    <a:srgbClr val="000000">
                      <a:alpha val="40000"/>
                    </a:srgbClr>
                  </a:outerShdw>
                </a:effectLst>
              </a:rPr>
              <a:t>Solve!</a:t>
            </a:r>
          </a:p>
        </p:txBody>
      </p:sp>
      <p:grpSp>
        <p:nvGrpSpPr>
          <p:cNvPr id="26" name="Group 17"/>
          <p:cNvGrpSpPr>
            <a:grpSpLocks/>
          </p:cNvGrpSpPr>
          <p:nvPr/>
        </p:nvGrpSpPr>
        <p:grpSpPr bwMode="auto">
          <a:xfrm>
            <a:off x="4805364" y="5334000"/>
            <a:ext cx="1933575" cy="533401"/>
            <a:chOff x="3024" y="3738"/>
            <a:chExt cx="1218" cy="336"/>
          </a:xfrm>
        </p:grpSpPr>
        <p:sp>
          <p:nvSpPr>
            <p:cNvPr id="27" name="Rectangle 18"/>
            <p:cNvSpPr>
              <a:spLocks noChangeArrowheads="1"/>
            </p:cNvSpPr>
            <p:nvPr/>
          </p:nvSpPr>
          <p:spPr bwMode="auto">
            <a:xfrm>
              <a:off x="3024" y="3744"/>
              <a:ext cx="248"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800" b="1">
                  <a:latin typeface="Arial" charset="0"/>
                </a:rPr>
                <a:t>=</a:t>
              </a:r>
            </a:p>
          </p:txBody>
        </p:sp>
        <p:sp>
          <p:nvSpPr>
            <p:cNvPr id="28" name="Text Box 19"/>
            <p:cNvSpPr txBox="1">
              <a:spLocks noChangeArrowheads="1"/>
            </p:cNvSpPr>
            <p:nvPr/>
          </p:nvSpPr>
          <p:spPr bwMode="auto">
            <a:xfrm>
              <a:off x="3398" y="3738"/>
              <a:ext cx="844"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Narrow" charset="0"/>
                  <a:ea typeface="ＭＳ Ｐゴシック" charset="0"/>
                </a:defRPr>
              </a:lvl1pPr>
              <a:lvl2pPr marL="742950" indent="-285750" eaLnBrk="0" hangingPunct="0">
                <a:defRPr sz="3200">
                  <a:solidFill>
                    <a:schemeClr val="tx1"/>
                  </a:solidFill>
                  <a:latin typeface="Arial Narrow" charset="0"/>
                  <a:ea typeface="ＭＳ Ｐゴシック" charset="0"/>
                </a:defRPr>
              </a:lvl2pPr>
              <a:lvl3pPr marL="1143000" indent="-228600" eaLnBrk="0" hangingPunct="0">
                <a:defRPr sz="3200">
                  <a:solidFill>
                    <a:schemeClr val="tx1"/>
                  </a:solidFill>
                  <a:latin typeface="Arial Narrow" charset="0"/>
                  <a:ea typeface="ＭＳ Ｐゴシック" charset="0"/>
                </a:defRPr>
              </a:lvl3pPr>
              <a:lvl4pPr marL="1600200" indent="-228600" eaLnBrk="0" hangingPunct="0">
                <a:defRPr sz="3200">
                  <a:solidFill>
                    <a:schemeClr val="tx1"/>
                  </a:solidFill>
                  <a:latin typeface="Arial Narrow" charset="0"/>
                  <a:ea typeface="ＭＳ Ｐゴシック" charset="0"/>
                </a:defRPr>
              </a:lvl4pPr>
              <a:lvl5pPr marL="2057400" indent="-228600" eaLnBrk="0" hangingPunct="0">
                <a:defRPr sz="3200">
                  <a:solidFill>
                    <a:schemeClr val="tx1"/>
                  </a:solidFill>
                  <a:latin typeface="Arial Narrow" charset="0"/>
                  <a:ea typeface="ＭＳ Ｐゴシック" charset="0"/>
                </a:defRPr>
              </a:lvl5pPr>
              <a:lvl6pPr marL="2514600" indent="-228600" eaLnBrk="0" fontAlgn="base" hangingPunct="0">
                <a:spcBef>
                  <a:spcPct val="0"/>
                </a:spcBef>
                <a:spcAft>
                  <a:spcPct val="0"/>
                </a:spcAft>
                <a:defRPr sz="3200">
                  <a:solidFill>
                    <a:schemeClr val="tx1"/>
                  </a:solidFill>
                  <a:latin typeface="Arial Narrow" charset="0"/>
                  <a:ea typeface="ＭＳ Ｐゴシック" charset="0"/>
                </a:defRPr>
              </a:lvl6pPr>
              <a:lvl7pPr marL="2971800" indent="-228600" eaLnBrk="0" fontAlgn="base" hangingPunct="0">
                <a:spcBef>
                  <a:spcPct val="0"/>
                </a:spcBef>
                <a:spcAft>
                  <a:spcPct val="0"/>
                </a:spcAft>
                <a:defRPr sz="3200">
                  <a:solidFill>
                    <a:schemeClr val="tx1"/>
                  </a:solidFill>
                  <a:latin typeface="Arial Narrow" charset="0"/>
                  <a:ea typeface="ＭＳ Ｐゴシック" charset="0"/>
                </a:defRPr>
              </a:lvl7pPr>
              <a:lvl8pPr marL="3429000" indent="-228600" eaLnBrk="0" fontAlgn="base" hangingPunct="0">
                <a:spcBef>
                  <a:spcPct val="0"/>
                </a:spcBef>
                <a:spcAft>
                  <a:spcPct val="0"/>
                </a:spcAft>
                <a:defRPr sz="3200">
                  <a:solidFill>
                    <a:schemeClr val="tx1"/>
                  </a:solidFill>
                  <a:latin typeface="Arial Narrow" charset="0"/>
                  <a:ea typeface="ＭＳ Ｐゴシック" charset="0"/>
                </a:defRPr>
              </a:lvl8pPr>
              <a:lvl9pPr marL="3886200" indent="-228600" eaLnBrk="0" fontAlgn="base" hangingPunct="0">
                <a:spcBef>
                  <a:spcPct val="0"/>
                </a:spcBef>
                <a:spcAft>
                  <a:spcPct val="0"/>
                </a:spcAft>
                <a:defRPr sz="3200">
                  <a:solidFill>
                    <a:schemeClr val="tx1"/>
                  </a:solidFill>
                  <a:latin typeface="Arial Narrow" charset="0"/>
                  <a:ea typeface="ＭＳ Ｐゴシック" charset="0"/>
                </a:defRPr>
              </a:lvl9pPr>
            </a:lstStyle>
            <a:p>
              <a:pPr eaLnBrk="1" hangingPunct="1"/>
              <a:r>
                <a:rPr lang="en-US" sz="2800" b="1" dirty="0">
                  <a:solidFill>
                    <a:schemeClr val="accent2"/>
                  </a:solidFill>
                  <a:latin typeface="Times New Roman" charset="0"/>
                </a:rPr>
                <a:t>3 dozen</a:t>
              </a:r>
            </a:p>
          </p:txBody>
        </p:sp>
      </p:grpSp>
      <p:sp>
        <p:nvSpPr>
          <p:cNvPr id="4" name="Footer Placeholder 3"/>
          <p:cNvSpPr>
            <a:spLocks noGrp="1"/>
          </p:cNvSpPr>
          <p:nvPr>
            <p:ph type="ftr" sz="quarter" idx="11"/>
          </p:nvPr>
        </p:nvSpPr>
        <p:spPr/>
        <p:txBody>
          <a:bodyPr/>
          <a:lstStyle/>
          <a:p>
            <a:r>
              <a:rPr lang="en-US"/>
              <a:t>(c) 2013 Vanessa Jason</a:t>
            </a:r>
          </a:p>
        </p:txBody>
      </p:sp>
    </p:spTree>
    <p:extLst>
      <p:ext uri="{BB962C8B-B14F-4D97-AF65-F5344CB8AC3E}">
        <p14:creationId xmlns:p14="http://schemas.microsoft.com/office/powerpoint/2010/main" val="2423109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 2013 Vanessa Jason</a:t>
            </a:r>
          </a:p>
        </p:txBody>
      </p:sp>
      <p:sp>
        <p:nvSpPr>
          <p:cNvPr id="19458" name="Text Box 2"/>
          <p:cNvSpPr txBox="1">
            <a:spLocks noChangeArrowheads="1"/>
          </p:cNvSpPr>
          <p:nvPr/>
        </p:nvSpPr>
        <p:spPr bwMode="auto">
          <a:xfrm>
            <a:off x="397771" y="335508"/>
            <a:ext cx="8118264" cy="1015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9" tIns="45719" rIns="91439" bIns="45719">
            <a:spAutoFit/>
          </a:bodyPr>
          <a:lstStyle>
            <a:lvl1pPr eaLnBrk="0" hangingPunct="0">
              <a:defRPr sz="3200">
                <a:solidFill>
                  <a:schemeClr val="tx1"/>
                </a:solidFill>
                <a:latin typeface="Arial Narrow" charset="0"/>
                <a:ea typeface="ＭＳ Ｐゴシック" charset="0"/>
              </a:defRPr>
            </a:lvl1pPr>
            <a:lvl2pPr marL="742950" indent="-285750" eaLnBrk="0" hangingPunct="0">
              <a:defRPr sz="3200">
                <a:solidFill>
                  <a:schemeClr val="tx1"/>
                </a:solidFill>
                <a:latin typeface="Arial Narrow" charset="0"/>
                <a:ea typeface="ＭＳ Ｐゴシック" charset="0"/>
              </a:defRPr>
            </a:lvl2pPr>
            <a:lvl3pPr marL="1143000" indent="-228600" eaLnBrk="0" hangingPunct="0">
              <a:defRPr sz="3200">
                <a:solidFill>
                  <a:schemeClr val="tx1"/>
                </a:solidFill>
                <a:latin typeface="Arial Narrow" charset="0"/>
                <a:ea typeface="ＭＳ Ｐゴシック" charset="0"/>
              </a:defRPr>
            </a:lvl3pPr>
            <a:lvl4pPr marL="1600200" indent="-228600" eaLnBrk="0" hangingPunct="0">
              <a:defRPr sz="3200">
                <a:solidFill>
                  <a:schemeClr val="tx1"/>
                </a:solidFill>
                <a:latin typeface="Arial Narrow" charset="0"/>
                <a:ea typeface="ＭＳ Ｐゴシック" charset="0"/>
              </a:defRPr>
            </a:lvl4pPr>
            <a:lvl5pPr marL="2057400" indent="-228600" eaLnBrk="0" hangingPunct="0">
              <a:defRPr sz="3200">
                <a:solidFill>
                  <a:schemeClr val="tx1"/>
                </a:solidFill>
                <a:latin typeface="Arial Narrow" charset="0"/>
                <a:ea typeface="ＭＳ Ｐゴシック" charset="0"/>
              </a:defRPr>
            </a:lvl5pPr>
            <a:lvl6pPr marL="2514600" indent="-228600" eaLnBrk="0" fontAlgn="base" hangingPunct="0">
              <a:spcBef>
                <a:spcPct val="0"/>
              </a:spcBef>
              <a:spcAft>
                <a:spcPct val="0"/>
              </a:spcAft>
              <a:defRPr sz="3200">
                <a:solidFill>
                  <a:schemeClr val="tx1"/>
                </a:solidFill>
                <a:latin typeface="Arial Narrow" charset="0"/>
                <a:ea typeface="ＭＳ Ｐゴシック" charset="0"/>
              </a:defRPr>
            </a:lvl6pPr>
            <a:lvl7pPr marL="2971800" indent="-228600" eaLnBrk="0" fontAlgn="base" hangingPunct="0">
              <a:spcBef>
                <a:spcPct val="0"/>
              </a:spcBef>
              <a:spcAft>
                <a:spcPct val="0"/>
              </a:spcAft>
              <a:defRPr sz="3200">
                <a:solidFill>
                  <a:schemeClr val="tx1"/>
                </a:solidFill>
                <a:latin typeface="Arial Narrow" charset="0"/>
                <a:ea typeface="ＭＳ Ｐゴシック" charset="0"/>
              </a:defRPr>
            </a:lvl7pPr>
            <a:lvl8pPr marL="3429000" indent="-228600" eaLnBrk="0" fontAlgn="base" hangingPunct="0">
              <a:spcBef>
                <a:spcPct val="0"/>
              </a:spcBef>
              <a:spcAft>
                <a:spcPct val="0"/>
              </a:spcAft>
              <a:defRPr sz="3200">
                <a:solidFill>
                  <a:schemeClr val="tx1"/>
                </a:solidFill>
                <a:latin typeface="Arial Narrow" charset="0"/>
                <a:ea typeface="ＭＳ Ｐゴシック" charset="0"/>
              </a:defRPr>
            </a:lvl8pPr>
            <a:lvl9pPr marL="3886200" indent="-228600" eaLnBrk="0" fontAlgn="base" hangingPunct="0">
              <a:spcBef>
                <a:spcPct val="0"/>
              </a:spcBef>
              <a:spcAft>
                <a:spcPct val="0"/>
              </a:spcAft>
              <a:defRPr sz="3200">
                <a:solidFill>
                  <a:schemeClr val="tx1"/>
                </a:solidFill>
                <a:latin typeface="Arial Narrow" charset="0"/>
                <a:ea typeface="ＭＳ Ｐゴシック" charset="0"/>
              </a:defRPr>
            </a:lvl9pPr>
          </a:lstStyle>
          <a:p>
            <a:pPr algn="ctr" eaLnBrk="1" hangingPunct="1"/>
            <a:r>
              <a:rPr lang="en-US" sz="3000" b="1" dirty="0">
                <a:latin typeface="Arial"/>
                <a:cs typeface="Arial"/>
              </a:rPr>
              <a:t>Let</a:t>
            </a:r>
            <a:r>
              <a:rPr lang="ja-JP" altLang="en-US" sz="3000" b="1" dirty="0">
                <a:latin typeface="Arial"/>
                <a:cs typeface="Arial"/>
              </a:rPr>
              <a:t>’</a:t>
            </a:r>
            <a:r>
              <a:rPr lang="en-US" sz="3000" b="1" dirty="0">
                <a:latin typeface="Arial"/>
                <a:cs typeface="Arial"/>
              </a:rPr>
              <a:t>s try converting donut </a:t>
            </a:r>
            <a:r>
              <a:rPr lang="en-US" sz="3000" b="1" i="1" dirty="0">
                <a:latin typeface="Arial"/>
                <a:cs typeface="Arial"/>
              </a:rPr>
              <a:t>mass</a:t>
            </a:r>
            <a:r>
              <a:rPr lang="en-US" sz="3000" b="1" dirty="0">
                <a:latin typeface="Arial"/>
                <a:cs typeface="Arial"/>
              </a:rPr>
              <a:t> to </a:t>
            </a:r>
            <a:r>
              <a:rPr lang="en-US" sz="3000" b="1" i="1" dirty="0">
                <a:latin typeface="Arial"/>
                <a:cs typeface="Arial"/>
              </a:rPr>
              <a:t>number</a:t>
            </a:r>
            <a:r>
              <a:rPr lang="en-US" sz="3000" b="1" dirty="0">
                <a:latin typeface="Arial"/>
                <a:cs typeface="Arial"/>
              </a:rPr>
              <a:t> of donuts…</a:t>
            </a:r>
          </a:p>
        </p:txBody>
      </p:sp>
      <p:sp>
        <p:nvSpPr>
          <p:cNvPr id="3" name="Text Box 2"/>
          <p:cNvSpPr txBox="1">
            <a:spLocks noChangeArrowheads="1"/>
          </p:cNvSpPr>
          <p:nvPr/>
        </p:nvSpPr>
        <p:spPr bwMode="auto">
          <a:xfrm>
            <a:off x="397771" y="1481463"/>
            <a:ext cx="7028109" cy="138499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lIns="91439" tIns="45719" rIns="91439" bIns="45719">
            <a:spAutoFit/>
          </a:bodyPr>
          <a:lstStyle>
            <a:lvl1pPr eaLnBrk="0" hangingPunct="0">
              <a:defRPr sz="3200">
                <a:solidFill>
                  <a:schemeClr val="tx1"/>
                </a:solidFill>
                <a:latin typeface="Arial Narrow" charset="0"/>
                <a:ea typeface="ＭＳ Ｐゴシック" charset="0"/>
              </a:defRPr>
            </a:lvl1pPr>
            <a:lvl2pPr marL="742950" indent="-285750" eaLnBrk="0" hangingPunct="0">
              <a:defRPr sz="3200">
                <a:solidFill>
                  <a:schemeClr val="tx1"/>
                </a:solidFill>
                <a:latin typeface="Arial Narrow" charset="0"/>
                <a:ea typeface="ＭＳ Ｐゴシック" charset="0"/>
              </a:defRPr>
            </a:lvl2pPr>
            <a:lvl3pPr marL="1143000" indent="-228600" eaLnBrk="0" hangingPunct="0">
              <a:defRPr sz="3200">
                <a:solidFill>
                  <a:schemeClr val="tx1"/>
                </a:solidFill>
                <a:latin typeface="Arial Narrow" charset="0"/>
                <a:ea typeface="ＭＳ Ｐゴシック" charset="0"/>
              </a:defRPr>
            </a:lvl3pPr>
            <a:lvl4pPr marL="1600200" indent="-228600" eaLnBrk="0" hangingPunct="0">
              <a:defRPr sz="3200">
                <a:solidFill>
                  <a:schemeClr val="tx1"/>
                </a:solidFill>
                <a:latin typeface="Arial Narrow" charset="0"/>
                <a:ea typeface="ＭＳ Ｐゴシック" charset="0"/>
              </a:defRPr>
            </a:lvl4pPr>
            <a:lvl5pPr marL="2057400" indent="-228600" eaLnBrk="0" hangingPunct="0">
              <a:defRPr sz="3200">
                <a:solidFill>
                  <a:schemeClr val="tx1"/>
                </a:solidFill>
                <a:latin typeface="Arial Narrow" charset="0"/>
                <a:ea typeface="ＭＳ Ｐゴシック" charset="0"/>
              </a:defRPr>
            </a:lvl5pPr>
            <a:lvl6pPr marL="2514600" indent="-228600" eaLnBrk="0" fontAlgn="base" hangingPunct="0">
              <a:spcBef>
                <a:spcPct val="0"/>
              </a:spcBef>
              <a:spcAft>
                <a:spcPct val="0"/>
              </a:spcAft>
              <a:defRPr sz="3200">
                <a:solidFill>
                  <a:schemeClr val="tx1"/>
                </a:solidFill>
                <a:latin typeface="Arial Narrow" charset="0"/>
                <a:ea typeface="ＭＳ Ｐゴシック" charset="0"/>
              </a:defRPr>
            </a:lvl6pPr>
            <a:lvl7pPr marL="2971800" indent="-228600" eaLnBrk="0" fontAlgn="base" hangingPunct="0">
              <a:spcBef>
                <a:spcPct val="0"/>
              </a:spcBef>
              <a:spcAft>
                <a:spcPct val="0"/>
              </a:spcAft>
              <a:defRPr sz="3200">
                <a:solidFill>
                  <a:schemeClr val="tx1"/>
                </a:solidFill>
                <a:latin typeface="Arial Narrow" charset="0"/>
                <a:ea typeface="ＭＳ Ｐゴシック" charset="0"/>
              </a:defRPr>
            </a:lvl7pPr>
            <a:lvl8pPr marL="3429000" indent="-228600" eaLnBrk="0" fontAlgn="base" hangingPunct="0">
              <a:spcBef>
                <a:spcPct val="0"/>
              </a:spcBef>
              <a:spcAft>
                <a:spcPct val="0"/>
              </a:spcAft>
              <a:defRPr sz="3200">
                <a:solidFill>
                  <a:schemeClr val="tx1"/>
                </a:solidFill>
                <a:latin typeface="Arial Narrow" charset="0"/>
                <a:ea typeface="ＭＳ Ｐゴシック" charset="0"/>
              </a:defRPr>
            </a:lvl8pPr>
            <a:lvl9pPr marL="3886200" indent="-228600" eaLnBrk="0" fontAlgn="base" hangingPunct="0">
              <a:spcBef>
                <a:spcPct val="0"/>
              </a:spcBef>
              <a:spcAft>
                <a:spcPct val="0"/>
              </a:spcAft>
              <a:defRPr sz="3200">
                <a:solidFill>
                  <a:schemeClr val="tx1"/>
                </a:solidFill>
                <a:latin typeface="Arial Narrow" charset="0"/>
                <a:ea typeface="ＭＳ Ｐゴシック" charset="0"/>
              </a:defRPr>
            </a:lvl9pPr>
          </a:lstStyle>
          <a:p>
            <a:pPr algn="ctr" eaLnBrk="1" hangingPunct="1"/>
            <a:r>
              <a:rPr lang="en-US" sz="2800" dirty="0">
                <a:latin typeface="Arial"/>
                <a:cs typeface="Arial"/>
              </a:rPr>
              <a:t>Q: If you have 9900 grams of donuts,</a:t>
            </a:r>
          </a:p>
          <a:p>
            <a:pPr algn="ctr" eaLnBrk="1" hangingPunct="1"/>
            <a:r>
              <a:rPr lang="en-US" sz="2800" dirty="0">
                <a:latin typeface="Arial"/>
                <a:cs typeface="Arial"/>
              </a:rPr>
              <a:t>how many donuts do you have</a:t>
            </a:r>
          </a:p>
          <a:p>
            <a:pPr algn="ctr" eaLnBrk="1" hangingPunct="1"/>
            <a:r>
              <a:rPr lang="en-US" sz="2800" dirty="0">
                <a:latin typeface="Arial"/>
                <a:cs typeface="Arial"/>
              </a:rPr>
              <a:t>if each donut has a mass of 150 grams?</a:t>
            </a:r>
          </a:p>
        </p:txBody>
      </p:sp>
      <p:pic>
        <p:nvPicPr>
          <p:cNvPr id="2" name="Picture 1"/>
          <p:cNvPicPr>
            <a:picLocks noChangeAspect="1"/>
          </p:cNvPicPr>
          <p:nvPr/>
        </p:nvPicPr>
        <p:blipFill>
          <a:blip r:embed="rId2">
            <a:alphaModFix/>
          </a:blip>
          <a:stretch>
            <a:fillRect/>
          </a:stretch>
        </p:blipFill>
        <p:spPr>
          <a:xfrm rot="1213048">
            <a:off x="7209793" y="1186492"/>
            <a:ext cx="1756756" cy="1440540"/>
          </a:xfrm>
          <a:prstGeom prst="rect">
            <a:avLst/>
          </a:prstGeom>
        </p:spPr>
      </p:pic>
      <p:sp>
        <p:nvSpPr>
          <p:cNvPr id="5" name="TextBox 4"/>
          <p:cNvSpPr txBox="1"/>
          <p:nvPr/>
        </p:nvSpPr>
        <p:spPr>
          <a:xfrm>
            <a:off x="4568504" y="3945381"/>
            <a:ext cx="1960929" cy="461665"/>
          </a:xfrm>
          <a:prstGeom prst="rect">
            <a:avLst/>
          </a:prstGeom>
          <a:noFill/>
        </p:spPr>
        <p:txBody>
          <a:bodyPr wrap="square" rtlCol="0">
            <a:spAutoFit/>
          </a:bodyPr>
          <a:lstStyle/>
          <a:p>
            <a:r>
              <a:rPr lang="en-US" sz="2400" dirty="0">
                <a:ln>
                  <a:solidFill>
                    <a:srgbClr val="000000"/>
                  </a:solidFill>
                </a:ln>
                <a:solidFill>
                  <a:srgbClr val="000000"/>
                </a:solidFill>
              </a:rPr>
              <a:t>9900 grams</a:t>
            </a:r>
          </a:p>
        </p:txBody>
      </p:sp>
      <p:sp>
        <p:nvSpPr>
          <p:cNvPr id="7" name="TextBox 6"/>
          <p:cNvSpPr txBox="1"/>
          <p:nvPr/>
        </p:nvSpPr>
        <p:spPr>
          <a:xfrm>
            <a:off x="1198231" y="4807390"/>
            <a:ext cx="2667601" cy="461665"/>
          </a:xfrm>
          <a:prstGeom prst="rect">
            <a:avLst/>
          </a:prstGeom>
          <a:noFill/>
        </p:spPr>
        <p:txBody>
          <a:bodyPr wrap="square" rtlCol="0">
            <a:spAutoFit/>
          </a:bodyPr>
          <a:lstStyle/>
          <a:p>
            <a:r>
              <a:rPr lang="en-US" sz="2400" dirty="0">
                <a:ln>
                  <a:solidFill>
                    <a:srgbClr val="000000"/>
                  </a:solidFill>
                </a:ln>
                <a:solidFill>
                  <a:srgbClr val="000000"/>
                </a:solidFill>
              </a:rPr>
              <a:t>Number of donuts</a:t>
            </a:r>
          </a:p>
        </p:txBody>
      </p:sp>
      <p:grpSp>
        <p:nvGrpSpPr>
          <p:cNvPr id="10" name="Group 9"/>
          <p:cNvGrpSpPr/>
          <p:nvPr/>
        </p:nvGrpSpPr>
        <p:grpSpPr>
          <a:xfrm>
            <a:off x="5303551" y="4976212"/>
            <a:ext cx="2227406" cy="954107"/>
            <a:chOff x="5765715" y="5237647"/>
            <a:chExt cx="2227406" cy="954107"/>
          </a:xfrm>
        </p:grpSpPr>
        <p:sp>
          <p:nvSpPr>
            <p:cNvPr id="8" name="Text Box 15"/>
            <p:cNvSpPr txBox="1">
              <a:spLocks noChangeArrowheads="1"/>
            </p:cNvSpPr>
            <p:nvPr/>
          </p:nvSpPr>
          <p:spPr bwMode="auto">
            <a:xfrm>
              <a:off x="5765715" y="5237647"/>
              <a:ext cx="2227406"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Narrow" charset="0"/>
                  <a:ea typeface="ＭＳ Ｐゴシック" charset="0"/>
                </a:defRPr>
              </a:lvl1pPr>
              <a:lvl2pPr marL="742950" indent="-285750" eaLnBrk="0" hangingPunct="0">
                <a:defRPr sz="3200">
                  <a:solidFill>
                    <a:schemeClr val="tx1"/>
                  </a:solidFill>
                  <a:latin typeface="Arial Narrow" charset="0"/>
                  <a:ea typeface="ＭＳ Ｐゴシック" charset="0"/>
                </a:defRPr>
              </a:lvl2pPr>
              <a:lvl3pPr marL="1143000" indent="-228600" eaLnBrk="0" hangingPunct="0">
                <a:defRPr sz="3200">
                  <a:solidFill>
                    <a:schemeClr val="tx1"/>
                  </a:solidFill>
                  <a:latin typeface="Arial Narrow" charset="0"/>
                  <a:ea typeface="ＭＳ Ｐゴシック" charset="0"/>
                </a:defRPr>
              </a:lvl3pPr>
              <a:lvl4pPr marL="1600200" indent="-228600" eaLnBrk="0" hangingPunct="0">
                <a:defRPr sz="3200">
                  <a:solidFill>
                    <a:schemeClr val="tx1"/>
                  </a:solidFill>
                  <a:latin typeface="Arial Narrow" charset="0"/>
                  <a:ea typeface="ＭＳ Ｐゴシック" charset="0"/>
                </a:defRPr>
              </a:lvl4pPr>
              <a:lvl5pPr marL="2057400" indent="-228600" eaLnBrk="0" hangingPunct="0">
                <a:defRPr sz="3200">
                  <a:solidFill>
                    <a:schemeClr val="tx1"/>
                  </a:solidFill>
                  <a:latin typeface="Arial Narrow" charset="0"/>
                  <a:ea typeface="ＭＳ Ｐゴシック" charset="0"/>
                </a:defRPr>
              </a:lvl5pPr>
              <a:lvl6pPr marL="2514600" indent="-228600" eaLnBrk="0" fontAlgn="base" hangingPunct="0">
                <a:spcBef>
                  <a:spcPct val="0"/>
                </a:spcBef>
                <a:spcAft>
                  <a:spcPct val="0"/>
                </a:spcAft>
                <a:defRPr sz="3200">
                  <a:solidFill>
                    <a:schemeClr val="tx1"/>
                  </a:solidFill>
                  <a:latin typeface="Arial Narrow" charset="0"/>
                  <a:ea typeface="ＭＳ Ｐゴシック" charset="0"/>
                </a:defRPr>
              </a:lvl6pPr>
              <a:lvl7pPr marL="2971800" indent="-228600" eaLnBrk="0" fontAlgn="base" hangingPunct="0">
                <a:spcBef>
                  <a:spcPct val="0"/>
                </a:spcBef>
                <a:spcAft>
                  <a:spcPct val="0"/>
                </a:spcAft>
                <a:defRPr sz="3200">
                  <a:solidFill>
                    <a:schemeClr val="tx1"/>
                  </a:solidFill>
                  <a:latin typeface="Arial Narrow" charset="0"/>
                  <a:ea typeface="ＭＳ Ｐゴシック" charset="0"/>
                </a:defRPr>
              </a:lvl7pPr>
              <a:lvl8pPr marL="3429000" indent="-228600" eaLnBrk="0" fontAlgn="base" hangingPunct="0">
                <a:spcBef>
                  <a:spcPct val="0"/>
                </a:spcBef>
                <a:spcAft>
                  <a:spcPct val="0"/>
                </a:spcAft>
                <a:defRPr sz="3200">
                  <a:solidFill>
                    <a:schemeClr val="tx1"/>
                  </a:solidFill>
                  <a:latin typeface="Arial Narrow" charset="0"/>
                  <a:ea typeface="ＭＳ Ｐゴシック" charset="0"/>
                </a:defRPr>
              </a:lvl8pPr>
              <a:lvl9pPr marL="3886200" indent="-228600" eaLnBrk="0" fontAlgn="base" hangingPunct="0">
                <a:spcBef>
                  <a:spcPct val="0"/>
                </a:spcBef>
                <a:spcAft>
                  <a:spcPct val="0"/>
                </a:spcAft>
                <a:defRPr sz="3200">
                  <a:solidFill>
                    <a:schemeClr val="tx1"/>
                  </a:solidFill>
                  <a:latin typeface="Arial Narrow" charset="0"/>
                  <a:ea typeface="ＭＳ Ｐゴシック" charset="0"/>
                </a:defRPr>
              </a:lvl9pPr>
            </a:lstStyle>
            <a:p>
              <a:pPr algn="ctr" eaLnBrk="1" hangingPunct="1"/>
              <a:r>
                <a:rPr lang="en-US" sz="2800" b="1" dirty="0">
                  <a:solidFill>
                    <a:srgbClr val="660066"/>
                  </a:solidFill>
                  <a:latin typeface="Arial"/>
                  <a:cs typeface="Arial"/>
                </a:rPr>
                <a:t>1 donut</a:t>
              </a:r>
            </a:p>
            <a:p>
              <a:pPr algn="ctr" eaLnBrk="1" hangingPunct="1"/>
              <a:r>
                <a:rPr lang="en-US" sz="2800" b="1" dirty="0">
                  <a:solidFill>
                    <a:srgbClr val="660066"/>
                  </a:solidFill>
                  <a:latin typeface="Arial"/>
                  <a:cs typeface="Arial"/>
                </a:rPr>
                <a:t>150 grams</a:t>
              </a:r>
            </a:p>
          </p:txBody>
        </p:sp>
        <p:cxnSp>
          <p:nvCxnSpPr>
            <p:cNvPr id="9" name="Straight Connector 8"/>
            <p:cNvCxnSpPr/>
            <p:nvPr/>
          </p:nvCxnSpPr>
          <p:spPr>
            <a:xfrm>
              <a:off x="6186298" y="5751570"/>
              <a:ext cx="1463688"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4" name="TextBox 3"/>
          <p:cNvSpPr txBox="1"/>
          <p:nvPr/>
        </p:nvSpPr>
        <p:spPr>
          <a:xfrm>
            <a:off x="387981" y="3113860"/>
            <a:ext cx="8361046" cy="3416320"/>
          </a:xfrm>
          <a:prstGeom prst="rect">
            <a:avLst/>
          </a:prstGeom>
          <a:solidFill>
            <a:schemeClr val="bg1">
              <a:lumMod val="95000"/>
            </a:schemeClr>
          </a:solidFill>
          <a:ln>
            <a:solidFill>
              <a:srgbClr val="000000"/>
            </a:solidFill>
          </a:ln>
        </p:spPr>
        <p:txBody>
          <a:bodyPr wrap="square" rtlCol="0">
            <a:spAutoFit/>
          </a:bodyPr>
          <a:lstStyle/>
          <a:p>
            <a:r>
              <a:rPr lang="en-US" sz="2700" dirty="0"/>
              <a:t>Before you begin…</a:t>
            </a:r>
          </a:p>
          <a:p>
            <a:endParaRPr lang="en-US" sz="2700" dirty="0"/>
          </a:p>
          <a:p>
            <a:pPr marL="342900" indent="-342900">
              <a:buFont typeface="Arial"/>
              <a:buChar char="•"/>
            </a:pPr>
            <a:r>
              <a:rPr lang="en-US" sz="2700" dirty="0"/>
              <a:t>Determine your “given”. _________</a:t>
            </a:r>
          </a:p>
          <a:p>
            <a:pPr marL="342900" indent="-342900">
              <a:buFont typeface="Arial"/>
              <a:buChar char="•"/>
            </a:pPr>
            <a:r>
              <a:rPr lang="en-US" sz="2700" dirty="0"/>
              <a:t>Determine which unit you must solve for. ________________</a:t>
            </a:r>
          </a:p>
          <a:p>
            <a:pPr marL="342900" indent="-342900">
              <a:buFont typeface="Arial"/>
              <a:buChar char="•"/>
            </a:pPr>
            <a:r>
              <a:rPr lang="en-US" sz="2700" dirty="0"/>
              <a:t>Set up your conversion factor: </a:t>
            </a:r>
          </a:p>
          <a:p>
            <a:endParaRPr lang="en-US" sz="2700" dirty="0"/>
          </a:p>
          <a:p>
            <a:endParaRPr lang="en-US" sz="2700" dirty="0"/>
          </a:p>
        </p:txBody>
      </p:sp>
    </p:spTree>
    <p:extLst>
      <p:ext uri="{BB962C8B-B14F-4D97-AF65-F5344CB8AC3E}">
        <p14:creationId xmlns:p14="http://schemas.microsoft.com/office/powerpoint/2010/main" val="27716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2"/>
          <p:cNvSpPr txBox="1">
            <a:spLocks noChangeArrowheads="1"/>
          </p:cNvSpPr>
          <p:nvPr/>
        </p:nvSpPr>
        <p:spPr bwMode="auto">
          <a:xfrm>
            <a:off x="1269700" y="408701"/>
            <a:ext cx="6115650" cy="1292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9" tIns="45719" rIns="91439" bIns="45719">
            <a:spAutoFit/>
          </a:bodyPr>
          <a:lstStyle>
            <a:lvl1pPr eaLnBrk="0" hangingPunct="0">
              <a:defRPr sz="3200">
                <a:solidFill>
                  <a:schemeClr val="tx1"/>
                </a:solidFill>
                <a:latin typeface="Arial Narrow" charset="0"/>
                <a:ea typeface="ＭＳ Ｐゴシック" charset="0"/>
              </a:defRPr>
            </a:lvl1pPr>
            <a:lvl2pPr marL="742950" indent="-285750" eaLnBrk="0" hangingPunct="0">
              <a:defRPr sz="3200">
                <a:solidFill>
                  <a:schemeClr val="tx1"/>
                </a:solidFill>
                <a:latin typeface="Arial Narrow" charset="0"/>
                <a:ea typeface="ＭＳ Ｐゴシック" charset="0"/>
              </a:defRPr>
            </a:lvl2pPr>
            <a:lvl3pPr marL="1143000" indent="-228600" eaLnBrk="0" hangingPunct="0">
              <a:defRPr sz="3200">
                <a:solidFill>
                  <a:schemeClr val="tx1"/>
                </a:solidFill>
                <a:latin typeface="Arial Narrow" charset="0"/>
                <a:ea typeface="ＭＳ Ｐゴシック" charset="0"/>
              </a:defRPr>
            </a:lvl3pPr>
            <a:lvl4pPr marL="1600200" indent="-228600" eaLnBrk="0" hangingPunct="0">
              <a:defRPr sz="3200">
                <a:solidFill>
                  <a:schemeClr val="tx1"/>
                </a:solidFill>
                <a:latin typeface="Arial Narrow" charset="0"/>
                <a:ea typeface="ＭＳ Ｐゴシック" charset="0"/>
              </a:defRPr>
            </a:lvl4pPr>
            <a:lvl5pPr marL="2057400" indent="-228600" eaLnBrk="0" hangingPunct="0">
              <a:defRPr sz="3200">
                <a:solidFill>
                  <a:schemeClr val="tx1"/>
                </a:solidFill>
                <a:latin typeface="Arial Narrow" charset="0"/>
                <a:ea typeface="ＭＳ Ｐゴシック" charset="0"/>
              </a:defRPr>
            </a:lvl5pPr>
            <a:lvl6pPr marL="2514600" indent="-228600" eaLnBrk="0" fontAlgn="base" hangingPunct="0">
              <a:spcBef>
                <a:spcPct val="0"/>
              </a:spcBef>
              <a:spcAft>
                <a:spcPct val="0"/>
              </a:spcAft>
              <a:defRPr sz="3200">
                <a:solidFill>
                  <a:schemeClr val="tx1"/>
                </a:solidFill>
                <a:latin typeface="Arial Narrow" charset="0"/>
                <a:ea typeface="ＭＳ Ｐゴシック" charset="0"/>
              </a:defRPr>
            </a:lvl6pPr>
            <a:lvl7pPr marL="2971800" indent="-228600" eaLnBrk="0" fontAlgn="base" hangingPunct="0">
              <a:spcBef>
                <a:spcPct val="0"/>
              </a:spcBef>
              <a:spcAft>
                <a:spcPct val="0"/>
              </a:spcAft>
              <a:defRPr sz="3200">
                <a:solidFill>
                  <a:schemeClr val="tx1"/>
                </a:solidFill>
                <a:latin typeface="Arial Narrow" charset="0"/>
                <a:ea typeface="ＭＳ Ｐゴシック" charset="0"/>
              </a:defRPr>
            </a:lvl7pPr>
            <a:lvl8pPr marL="3429000" indent="-228600" eaLnBrk="0" fontAlgn="base" hangingPunct="0">
              <a:spcBef>
                <a:spcPct val="0"/>
              </a:spcBef>
              <a:spcAft>
                <a:spcPct val="0"/>
              </a:spcAft>
              <a:defRPr sz="3200">
                <a:solidFill>
                  <a:schemeClr val="tx1"/>
                </a:solidFill>
                <a:latin typeface="Arial Narrow" charset="0"/>
                <a:ea typeface="ＭＳ Ｐゴシック" charset="0"/>
              </a:defRPr>
            </a:lvl8pPr>
            <a:lvl9pPr marL="3886200" indent="-228600" eaLnBrk="0" fontAlgn="base" hangingPunct="0">
              <a:spcBef>
                <a:spcPct val="0"/>
              </a:spcBef>
              <a:spcAft>
                <a:spcPct val="0"/>
              </a:spcAft>
              <a:defRPr sz="3200">
                <a:solidFill>
                  <a:schemeClr val="tx1"/>
                </a:solidFill>
                <a:latin typeface="Arial Narrow" charset="0"/>
                <a:ea typeface="ＭＳ Ｐゴシック" charset="0"/>
              </a:defRPr>
            </a:lvl9pPr>
          </a:lstStyle>
          <a:p>
            <a:pPr algn="ctr" eaLnBrk="1" hangingPunct="1"/>
            <a:r>
              <a:rPr lang="en-US" sz="2600" dirty="0">
                <a:latin typeface="Arial"/>
                <a:cs typeface="Arial"/>
              </a:rPr>
              <a:t>Q: If you have 9900 grams of donuts,</a:t>
            </a:r>
          </a:p>
          <a:p>
            <a:pPr algn="ctr" eaLnBrk="1" hangingPunct="1"/>
            <a:r>
              <a:rPr lang="en-US" sz="2600" dirty="0">
                <a:latin typeface="Arial"/>
                <a:cs typeface="Arial"/>
              </a:rPr>
              <a:t>how many donuts do you have</a:t>
            </a:r>
          </a:p>
          <a:p>
            <a:pPr algn="ctr" eaLnBrk="1" hangingPunct="1"/>
            <a:r>
              <a:rPr lang="en-US" sz="2600" dirty="0">
                <a:latin typeface="Arial"/>
                <a:cs typeface="Arial"/>
              </a:rPr>
              <a:t>if each donut has a mass of 150 grams?</a:t>
            </a:r>
          </a:p>
        </p:txBody>
      </p:sp>
      <p:sp>
        <p:nvSpPr>
          <p:cNvPr id="2" name="TextBox 1"/>
          <p:cNvSpPr txBox="1"/>
          <p:nvPr/>
        </p:nvSpPr>
        <p:spPr>
          <a:xfrm>
            <a:off x="373510" y="2110154"/>
            <a:ext cx="8366631" cy="500137"/>
          </a:xfrm>
          <a:prstGeom prst="rect">
            <a:avLst/>
          </a:prstGeom>
          <a:solidFill>
            <a:srgbClr val="8CD644"/>
          </a:solidFill>
        </p:spPr>
        <p:txBody>
          <a:bodyPr wrap="square" rtlCol="0">
            <a:spAutoFit/>
          </a:bodyPr>
          <a:lstStyle/>
          <a:p>
            <a:pPr algn="ctr"/>
            <a:r>
              <a:rPr lang="en-US" sz="2650" dirty="0">
                <a:ln>
                  <a:solidFill>
                    <a:srgbClr val="000000"/>
                  </a:solidFill>
                </a:ln>
                <a:solidFill>
                  <a:srgbClr val="000000"/>
                </a:solidFill>
              </a:rPr>
              <a:t>Step One) Make Your Conversion Factor</a:t>
            </a:r>
          </a:p>
        </p:txBody>
      </p:sp>
      <p:pic>
        <p:nvPicPr>
          <p:cNvPr id="269" name="Picture 1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3370593"/>
            <a:ext cx="35814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609601" y="4747412"/>
            <a:ext cx="8322277" cy="507831"/>
          </a:xfrm>
          <a:prstGeom prst="rect">
            <a:avLst/>
          </a:prstGeom>
          <a:noFill/>
        </p:spPr>
        <p:txBody>
          <a:bodyPr wrap="square" rtlCol="0">
            <a:spAutoFit/>
          </a:bodyPr>
          <a:lstStyle/>
          <a:p>
            <a:r>
              <a:rPr lang="en-US" sz="2700" dirty="0"/>
              <a:t>The other conversion factor would be</a:t>
            </a:r>
          </a:p>
        </p:txBody>
      </p:sp>
      <p:grpSp>
        <p:nvGrpSpPr>
          <p:cNvPr id="7" name="Group 6"/>
          <p:cNvGrpSpPr/>
          <p:nvPr/>
        </p:nvGrpSpPr>
        <p:grpSpPr>
          <a:xfrm>
            <a:off x="6096739" y="4553671"/>
            <a:ext cx="2577221" cy="1092607"/>
            <a:chOff x="5828279" y="4762801"/>
            <a:chExt cx="2577221" cy="1092607"/>
          </a:xfrm>
        </p:grpSpPr>
        <p:sp>
          <p:nvSpPr>
            <p:cNvPr id="4" name="TextBox 3"/>
            <p:cNvSpPr txBox="1"/>
            <p:nvPr/>
          </p:nvSpPr>
          <p:spPr>
            <a:xfrm>
              <a:off x="5828279" y="4762801"/>
              <a:ext cx="2577221" cy="1092607"/>
            </a:xfrm>
            <a:prstGeom prst="rect">
              <a:avLst/>
            </a:prstGeom>
            <a:noFill/>
          </p:spPr>
          <p:txBody>
            <a:bodyPr wrap="square" rtlCol="0">
              <a:spAutoFit/>
            </a:bodyPr>
            <a:lstStyle/>
            <a:p>
              <a:pPr algn="ctr"/>
              <a:r>
                <a:rPr lang="en-US" sz="2700" dirty="0"/>
                <a:t>150 grams</a:t>
              </a:r>
            </a:p>
            <a:p>
              <a:pPr algn="ctr"/>
              <a:endParaRPr lang="en-US" sz="1100" dirty="0"/>
            </a:p>
            <a:p>
              <a:pPr algn="ctr"/>
              <a:r>
                <a:rPr lang="en-US" sz="2700" dirty="0"/>
                <a:t>1 donut</a:t>
              </a:r>
            </a:p>
          </p:txBody>
        </p:sp>
        <p:cxnSp>
          <p:nvCxnSpPr>
            <p:cNvPr id="6" name="Straight Connector 5"/>
            <p:cNvCxnSpPr/>
            <p:nvPr/>
          </p:nvCxnSpPr>
          <p:spPr>
            <a:xfrm>
              <a:off x="6331000" y="5336510"/>
              <a:ext cx="1867552"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373510" y="5671704"/>
            <a:ext cx="8300450" cy="523220"/>
          </a:xfrm>
          <a:prstGeom prst="rect">
            <a:avLst/>
          </a:prstGeom>
          <a:solidFill>
            <a:schemeClr val="accent5"/>
          </a:solidFill>
        </p:spPr>
        <p:txBody>
          <a:bodyPr wrap="square" rtlCol="0">
            <a:spAutoFit/>
          </a:bodyPr>
          <a:lstStyle/>
          <a:p>
            <a:r>
              <a:rPr lang="en-US" sz="2800" dirty="0"/>
              <a:t>How do I know I’m using the correct one?</a:t>
            </a:r>
          </a:p>
        </p:txBody>
      </p:sp>
      <p:sp>
        <p:nvSpPr>
          <p:cNvPr id="5" name="Footer Placeholder 4"/>
          <p:cNvSpPr>
            <a:spLocks noGrp="1"/>
          </p:cNvSpPr>
          <p:nvPr>
            <p:ph type="ftr" sz="quarter" idx="11"/>
          </p:nvPr>
        </p:nvSpPr>
        <p:spPr/>
        <p:txBody>
          <a:bodyPr/>
          <a:lstStyle/>
          <a:p>
            <a:r>
              <a:rPr lang="en-US"/>
              <a:t>(c) 2013 Vanessa Jason</a:t>
            </a:r>
          </a:p>
        </p:txBody>
      </p:sp>
    </p:spTree>
    <p:extLst>
      <p:ext uri="{BB962C8B-B14F-4D97-AF65-F5344CB8AC3E}">
        <p14:creationId xmlns:p14="http://schemas.microsoft.com/office/powerpoint/2010/main" val="341390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526" y="274638"/>
            <a:ext cx="8229600" cy="1143000"/>
          </a:xfrm>
        </p:spPr>
        <p:txBody>
          <a:bodyPr/>
          <a:lstStyle/>
          <a:p>
            <a:r>
              <a:rPr lang="en-US" dirty="0"/>
              <a:t>Measuring in Science</a:t>
            </a:r>
          </a:p>
        </p:txBody>
      </p:sp>
      <p:sp>
        <p:nvSpPr>
          <p:cNvPr id="4" name="TextBox 3"/>
          <p:cNvSpPr txBox="1"/>
          <p:nvPr/>
        </p:nvSpPr>
        <p:spPr>
          <a:xfrm>
            <a:off x="186761" y="1260839"/>
            <a:ext cx="8357569" cy="954107"/>
          </a:xfrm>
          <a:prstGeom prst="rect">
            <a:avLst/>
          </a:prstGeom>
          <a:noFill/>
        </p:spPr>
        <p:txBody>
          <a:bodyPr wrap="square" rtlCol="0">
            <a:spAutoFit/>
          </a:bodyPr>
          <a:lstStyle/>
          <a:p>
            <a:pPr algn="ctr"/>
            <a:r>
              <a:rPr lang="en-US" sz="2800" dirty="0">
                <a:ln>
                  <a:solidFill>
                    <a:srgbClr val="000000"/>
                  </a:solidFill>
                </a:ln>
              </a:rPr>
              <a:t>Measure Twice, Cut Once.</a:t>
            </a:r>
          </a:p>
          <a:p>
            <a:pPr algn="ctr"/>
            <a:r>
              <a:rPr lang="en-US" sz="2800" dirty="0">
                <a:ln>
                  <a:solidFill>
                    <a:srgbClr val="000000"/>
                  </a:solidFill>
                </a:ln>
              </a:rPr>
              <a:t>Measuring in science is very important!</a:t>
            </a:r>
          </a:p>
        </p:txBody>
      </p:sp>
      <p:sp>
        <p:nvSpPr>
          <p:cNvPr id="5" name="TextBox 4"/>
          <p:cNvSpPr txBox="1"/>
          <p:nvPr/>
        </p:nvSpPr>
        <p:spPr>
          <a:xfrm>
            <a:off x="2311973" y="2398737"/>
            <a:ext cx="6098613" cy="1292662"/>
          </a:xfrm>
          <a:prstGeom prst="rect">
            <a:avLst/>
          </a:prstGeom>
          <a:solidFill>
            <a:srgbClr val="6EDFFF"/>
          </a:solidFill>
        </p:spPr>
        <p:txBody>
          <a:bodyPr wrap="square" rtlCol="0">
            <a:spAutoFit/>
          </a:bodyPr>
          <a:lstStyle/>
          <a:p>
            <a:r>
              <a:rPr lang="en-US" sz="2500" dirty="0"/>
              <a:t>Doing an experiment is a lot like cooking! It’s important to know the ingredients </a:t>
            </a:r>
            <a:r>
              <a:rPr lang="en-US" sz="2500" i="1" dirty="0"/>
              <a:t>and</a:t>
            </a:r>
            <a:r>
              <a:rPr lang="en-US" sz="2500" dirty="0"/>
              <a:t> the amounts. </a:t>
            </a:r>
          </a:p>
        </p:txBody>
      </p:sp>
      <p:pic>
        <p:nvPicPr>
          <p:cNvPr id="7" name="Picture 6"/>
          <p:cNvPicPr>
            <a:picLocks noChangeAspect="1"/>
          </p:cNvPicPr>
          <p:nvPr/>
        </p:nvPicPr>
        <p:blipFill>
          <a:blip r:embed="rId2"/>
          <a:stretch>
            <a:fillRect/>
          </a:stretch>
        </p:blipFill>
        <p:spPr>
          <a:xfrm>
            <a:off x="5713864" y="3803194"/>
            <a:ext cx="2830466" cy="1085012"/>
          </a:xfrm>
          <a:prstGeom prst="rect">
            <a:avLst/>
          </a:prstGeom>
        </p:spPr>
      </p:pic>
      <p:sp>
        <p:nvSpPr>
          <p:cNvPr id="8" name="TextBox 7"/>
          <p:cNvSpPr txBox="1"/>
          <p:nvPr/>
        </p:nvSpPr>
        <p:spPr>
          <a:xfrm>
            <a:off x="909305" y="4026432"/>
            <a:ext cx="4451975" cy="861774"/>
          </a:xfrm>
          <a:prstGeom prst="rect">
            <a:avLst/>
          </a:prstGeom>
          <a:solidFill>
            <a:srgbClr val="5EDBFF"/>
          </a:solidFill>
        </p:spPr>
        <p:txBody>
          <a:bodyPr wrap="square" rtlCol="0">
            <a:spAutoFit/>
          </a:bodyPr>
          <a:lstStyle/>
          <a:p>
            <a:r>
              <a:rPr lang="en-US" sz="2500" dirty="0"/>
              <a:t>Working on your car requires specific tools, in exact sizes. </a:t>
            </a:r>
          </a:p>
        </p:txBody>
      </p:sp>
      <p:pic>
        <p:nvPicPr>
          <p:cNvPr id="9" name="Picture 8"/>
          <p:cNvPicPr>
            <a:picLocks noChangeAspect="1"/>
          </p:cNvPicPr>
          <p:nvPr/>
        </p:nvPicPr>
        <p:blipFill>
          <a:blip r:embed="rId3"/>
          <a:stretch>
            <a:fillRect/>
          </a:stretch>
        </p:blipFill>
        <p:spPr>
          <a:xfrm>
            <a:off x="457200" y="5158690"/>
            <a:ext cx="945710" cy="1323106"/>
          </a:xfrm>
          <a:prstGeom prst="rect">
            <a:avLst/>
          </a:prstGeom>
        </p:spPr>
      </p:pic>
      <p:sp>
        <p:nvSpPr>
          <p:cNvPr id="11" name="TextBox 10"/>
          <p:cNvSpPr txBox="1"/>
          <p:nvPr/>
        </p:nvSpPr>
        <p:spPr>
          <a:xfrm>
            <a:off x="1904352" y="5158690"/>
            <a:ext cx="6782448" cy="1246495"/>
          </a:xfrm>
          <a:prstGeom prst="rect">
            <a:avLst/>
          </a:prstGeom>
          <a:solidFill>
            <a:srgbClr val="5EDBFF"/>
          </a:solidFill>
        </p:spPr>
        <p:txBody>
          <a:bodyPr wrap="square" rtlCol="0">
            <a:spAutoFit/>
          </a:bodyPr>
          <a:lstStyle/>
          <a:p>
            <a:r>
              <a:rPr lang="en-US" sz="2500" dirty="0"/>
              <a:t>A small difference in the concentration or amount of medication a pharmacist gives you may have significant effects on your health. </a:t>
            </a:r>
          </a:p>
        </p:txBody>
      </p:sp>
      <p:pic>
        <p:nvPicPr>
          <p:cNvPr id="12" name="Picture 11"/>
          <p:cNvPicPr>
            <a:picLocks noChangeAspect="1"/>
          </p:cNvPicPr>
          <p:nvPr/>
        </p:nvPicPr>
        <p:blipFill>
          <a:blip r:embed="rId4"/>
          <a:stretch>
            <a:fillRect/>
          </a:stretch>
        </p:blipFill>
        <p:spPr>
          <a:xfrm>
            <a:off x="695700" y="2344879"/>
            <a:ext cx="881112" cy="1346520"/>
          </a:xfrm>
          <a:prstGeom prst="rect">
            <a:avLst/>
          </a:prstGeom>
        </p:spPr>
      </p:pic>
      <p:pic>
        <p:nvPicPr>
          <p:cNvPr id="13" name="Picture 12"/>
          <p:cNvPicPr>
            <a:picLocks noChangeAspect="1"/>
          </p:cNvPicPr>
          <p:nvPr/>
        </p:nvPicPr>
        <p:blipFill>
          <a:blip r:embed="rId5"/>
          <a:stretch>
            <a:fillRect/>
          </a:stretch>
        </p:blipFill>
        <p:spPr>
          <a:xfrm rot="2320427">
            <a:off x="6286752" y="722870"/>
            <a:ext cx="3074531" cy="742840"/>
          </a:xfrm>
          <a:prstGeom prst="rect">
            <a:avLst/>
          </a:prstGeom>
        </p:spPr>
      </p:pic>
      <p:sp>
        <p:nvSpPr>
          <p:cNvPr id="3" name="Footer Placeholder 2"/>
          <p:cNvSpPr>
            <a:spLocks noGrp="1"/>
          </p:cNvSpPr>
          <p:nvPr>
            <p:ph type="ftr" sz="quarter" idx="11"/>
          </p:nvPr>
        </p:nvSpPr>
        <p:spPr/>
        <p:txBody>
          <a:bodyPr/>
          <a:lstStyle/>
          <a:p>
            <a:r>
              <a:rPr lang="en-US"/>
              <a:t>(c) 2013 Vanessa Jason</a:t>
            </a:r>
          </a:p>
        </p:txBody>
      </p:sp>
    </p:spTree>
    <p:extLst>
      <p:ext uri="{BB962C8B-B14F-4D97-AF65-F5344CB8AC3E}">
        <p14:creationId xmlns:p14="http://schemas.microsoft.com/office/powerpoint/2010/main" val="183914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style.rotation</p:attrName>
                                        </p:attrNameLst>
                                      </p:cBhvr>
                                      <p:tavLst>
                                        <p:tav tm="0">
                                          <p:val>
                                            <p:fltVal val="720"/>
                                          </p:val>
                                        </p:tav>
                                        <p:tav tm="100000">
                                          <p:val>
                                            <p:fltVal val="0"/>
                                          </p:val>
                                        </p:tav>
                                      </p:tavLst>
                                    </p:anim>
                                    <p:anim calcmode="lin" valueType="num">
                                      <p:cBhvr>
                                        <p:cTn id="9" dur="2000" fill="hold"/>
                                        <p:tgtEl>
                                          <p:spTgt spid="13"/>
                                        </p:tgtEl>
                                        <p:attrNameLst>
                                          <p:attrName>ppt_h</p:attrName>
                                        </p:attrNameLst>
                                      </p:cBhvr>
                                      <p:tavLst>
                                        <p:tav tm="0">
                                          <p:val>
                                            <p:fltVal val="0"/>
                                          </p:val>
                                        </p:tav>
                                        <p:tav tm="100000">
                                          <p:val>
                                            <p:strVal val="#ppt_h"/>
                                          </p:val>
                                        </p:tav>
                                      </p:tavLst>
                                    </p:anim>
                                    <p:anim calcmode="lin" valueType="num">
                                      <p:cBhvr>
                                        <p:cTn id="10" dur="2000" fill="hold"/>
                                        <p:tgtEl>
                                          <p:spTgt spid="1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800" decel="100000"/>
                                        <p:tgtEl>
                                          <p:spTgt spid="12"/>
                                        </p:tgtEl>
                                      </p:cBhvr>
                                    </p:animEffect>
                                    <p:anim calcmode="lin" valueType="num">
                                      <p:cBhvr>
                                        <p:cTn id="26" dur="800" decel="100000" fill="hold"/>
                                        <p:tgtEl>
                                          <p:spTgt spid="12"/>
                                        </p:tgtEl>
                                        <p:attrNameLst>
                                          <p:attrName>style.rotation</p:attrName>
                                        </p:attrNameLst>
                                      </p:cBhvr>
                                      <p:tavLst>
                                        <p:tav tm="0">
                                          <p:val>
                                            <p:fltVal val="-90"/>
                                          </p:val>
                                        </p:tav>
                                        <p:tav tm="100000">
                                          <p:val>
                                            <p:fltVal val="0"/>
                                          </p:val>
                                        </p:tav>
                                      </p:tavLst>
                                    </p:anim>
                                    <p:anim calcmode="lin" valueType="num">
                                      <p:cBhvr>
                                        <p:cTn id="27" dur="800" decel="100000" fill="hold"/>
                                        <p:tgtEl>
                                          <p:spTgt spid="12"/>
                                        </p:tgtEl>
                                        <p:attrNameLst>
                                          <p:attrName>ppt_x</p:attrName>
                                        </p:attrNameLst>
                                      </p:cBhvr>
                                      <p:tavLst>
                                        <p:tav tm="0">
                                          <p:val>
                                            <p:strVal val="#ppt_x+0.4"/>
                                          </p:val>
                                        </p:tav>
                                        <p:tav tm="100000">
                                          <p:val>
                                            <p:strVal val="#ppt_x-0.05"/>
                                          </p:val>
                                        </p:tav>
                                      </p:tavLst>
                                    </p:anim>
                                    <p:anim calcmode="lin" valueType="num">
                                      <p:cBhvr>
                                        <p:cTn id="28" dur="800" decel="100000" fill="hold"/>
                                        <p:tgtEl>
                                          <p:spTgt spid="12"/>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31" presetID="3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800" decel="100000"/>
                                        <p:tgtEl>
                                          <p:spTgt spid="5"/>
                                        </p:tgtEl>
                                      </p:cBhvr>
                                    </p:animEffect>
                                    <p:anim calcmode="lin" valueType="num">
                                      <p:cBhvr>
                                        <p:cTn id="34" dur="800" decel="100000" fill="hold"/>
                                        <p:tgtEl>
                                          <p:spTgt spid="5"/>
                                        </p:tgtEl>
                                        <p:attrNameLst>
                                          <p:attrName>style.rotation</p:attrName>
                                        </p:attrNameLst>
                                      </p:cBhvr>
                                      <p:tavLst>
                                        <p:tav tm="0">
                                          <p:val>
                                            <p:fltVal val="-90"/>
                                          </p:val>
                                        </p:tav>
                                        <p:tav tm="100000">
                                          <p:val>
                                            <p:fltVal val="0"/>
                                          </p:val>
                                        </p:tav>
                                      </p:tavLst>
                                    </p:anim>
                                    <p:anim calcmode="lin" valueType="num">
                                      <p:cBhvr>
                                        <p:cTn id="35" dur="800" decel="100000" fill="hold"/>
                                        <p:tgtEl>
                                          <p:spTgt spid="5"/>
                                        </p:tgtEl>
                                        <p:attrNameLst>
                                          <p:attrName>ppt_x</p:attrName>
                                        </p:attrNameLst>
                                      </p:cBhvr>
                                      <p:tavLst>
                                        <p:tav tm="0">
                                          <p:val>
                                            <p:strVal val="#ppt_x+0.4"/>
                                          </p:val>
                                        </p:tav>
                                        <p:tav tm="100000">
                                          <p:val>
                                            <p:strVal val="#ppt_x-0.05"/>
                                          </p:val>
                                        </p:tav>
                                      </p:tavLst>
                                    </p:anim>
                                    <p:anim calcmode="lin" valueType="num">
                                      <p:cBhvr>
                                        <p:cTn id="36" dur="800" decel="100000" fill="hold"/>
                                        <p:tgtEl>
                                          <p:spTgt spid="5"/>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800" decel="100000"/>
                                        <p:tgtEl>
                                          <p:spTgt spid="8"/>
                                        </p:tgtEl>
                                      </p:cBhvr>
                                    </p:animEffect>
                                    <p:anim calcmode="lin" valueType="num">
                                      <p:cBhvr>
                                        <p:cTn id="44" dur="800" decel="100000" fill="hold"/>
                                        <p:tgtEl>
                                          <p:spTgt spid="8"/>
                                        </p:tgtEl>
                                        <p:attrNameLst>
                                          <p:attrName>style.rotation</p:attrName>
                                        </p:attrNameLst>
                                      </p:cBhvr>
                                      <p:tavLst>
                                        <p:tav tm="0">
                                          <p:val>
                                            <p:fltVal val="-90"/>
                                          </p:val>
                                        </p:tav>
                                        <p:tav tm="100000">
                                          <p:val>
                                            <p:fltVal val="0"/>
                                          </p:val>
                                        </p:tav>
                                      </p:tavLst>
                                    </p:anim>
                                    <p:anim calcmode="lin" valueType="num">
                                      <p:cBhvr>
                                        <p:cTn id="45" dur="800" decel="100000" fill="hold"/>
                                        <p:tgtEl>
                                          <p:spTgt spid="8"/>
                                        </p:tgtEl>
                                        <p:attrNameLst>
                                          <p:attrName>ppt_x</p:attrName>
                                        </p:attrNameLst>
                                      </p:cBhvr>
                                      <p:tavLst>
                                        <p:tav tm="0">
                                          <p:val>
                                            <p:strVal val="#ppt_x+0.4"/>
                                          </p:val>
                                        </p:tav>
                                        <p:tav tm="100000">
                                          <p:val>
                                            <p:strVal val="#ppt_x-0.05"/>
                                          </p:val>
                                        </p:tav>
                                      </p:tavLst>
                                    </p:anim>
                                    <p:anim calcmode="lin" valueType="num">
                                      <p:cBhvr>
                                        <p:cTn id="46" dur="800" decel="100000" fill="hold"/>
                                        <p:tgtEl>
                                          <p:spTgt spid="8"/>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49" presetID="30" presetClass="entr" presetSubtype="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800" decel="100000"/>
                                        <p:tgtEl>
                                          <p:spTgt spid="7"/>
                                        </p:tgtEl>
                                      </p:cBhvr>
                                    </p:animEffect>
                                    <p:anim calcmode="lin" valueType="num">
                                      <p:cBhvr>
                                        <p:cTn id="52" dur="800" decel="100000" fill="hold"/>
                                        <p:tgtEl>
                                          <p:spTgt spid="7"/>
                                        </p:tgtEl>
                                        <p:attrNameLst>
                                          <p:attrName>style.rotation</p:attrName>
                                        </p:attrNameLst>
                                      </p:cBhvr>
                                      <p:tavLst>
                                        <p:tav tm="0">
                                          <p:val>
                                            <p:fltVal val="-90"/>
                                          </p:val>
                                        </p:tav>
                                        <p:tav tm="100000">
                                          <p:val>
                                            <p:fltVal val="0"/>
                                          </p:val>
                                        </p:tav>
                                      </p:tavLst>
                                    </p:anim>
                                    <p:anim calcmode="lin" valueType="num">
                                      <p:cBhvr>
                                        <p:cTn id="53" dur="800" decel="100000" fill="hold"/>
                                        <p:tgtEl>
                                          <p:spTgt spid="7"/>
                                        </p:tgtEl>
                                        <p:attrNameLst>
                                          <p:attrName>ppt_x</p:attrName>
                                        </p:attrNameLst>
                                      </p:cBhvr>
                                      <p:tavLst>
                                        <p:tav tm="0">
                                          <p:val>
                                            <p:strVal val="#ppt_x+0.4"/>
                                          </p:val>
                                        </p:tav>
                                        <p:tav tm="100000">
                                          <p:val>
                                            <p:strVal val="#ppt_x-0.05"/>
                                          </p:val>
                                        </p:tav>
                                      </p:tavLst>
                                    </p:anim>
                                    <p:anim calcmode="lin" valueType="num">
                                      <p:cBhvr>
                                        <p:cTn id="54" dur="800" decel="100000" fill="hold"/>
                                        <p:tgtEl>
                                          <p:spTgt spid="7"/>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0" presetClass="entr" presetSubtype="0"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800" decel="100000"/>
                                        <p:tgtEl>
                                          <p:spTgt spid="9"/>
                                        </p:tgtEl>
                                      </p:cBhvr>
                                    </p:animEffect>
                                    <p:anim calcmode="lin" valueType="num">
                                      <p:cBhvr>
                                        <p:cTn id="62" dur="800" decel="100000" fill="hold"/>
                                        <p:tgtEl>
                                          <p:spTgt spid="9"/>
                                        </p:tgtEl>
                                        <p:attrNameLst>
                                          <p:attrName>style.rotation</p:attrName>
                                        </p:attrNameLst>
                                      </p:cBhvr>
                                      <p:tavLst>
                                        <p:tav tm="0">
                                          <p:val>
                                            <p:fltVal val="-90"/>
                                          </p:val>
                                        </p:tav>
                                        <p:tav tm="100000">
                                          <p:val>
                                            <p:fltVal val="0"/>
                                          </p:val>
                                        </p:tav>
                                      </p:tavLst>
                                    </p:anim>
                                    <p:anim calcmode="lin" valueType="num">
                                      <p:cBhvr>
                                        <p:cTn id="63" dur="800" decel="100000" fill="hold"/>
                                        <p:tgtEl>
                                          <p:spTgt spid="9"/>
                                        </p:tgtEl>
                                        <p:attrNameLst>
                                          <p:attrName>ppt_x</p:attrName>
                                        </p:attrNameLst>
                                      </p:cBhvr>
                                      <p:tavLst>
                                        <p:tav tm="0">
                                          <p:val>
                                            <p:strVal val="#ppt_x+0.4"/>
                                          </p:val>
                                        </p:tav>
                                        <p:tav tm="100000">
                                          <p:val>
                                            <p:strVal val="#ppt_x-0.05"/>
                                          </p:val>
                                        </p:tav>
                                      </p:tavLst>
                                    </p:anim>
                                    <p:anim calcmode="lin" valueType="num">
                                      <p:cBhvr>
                                        <p:cTn id="64" dur="800" decel="100000" fill="hold"/>
                                        <p:tgtEl>
                                          <p:spTgt spid="9"/>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67" presetID="30" presetClass="entr" presetSubtype="0"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800" decel="100000"/>
                                        <p:tgtEl>
                                          <p:spTgt spid="11"/>
                                        </p:tgtEl>
                                      </p:cBhvr>
                                    </p:animEffect>
                                    <p:anim calcmode="lin" valueType="num">
                                      <p:cBhvr>
                                        <p:cTn id="70" dur="800" decel="100000" fill="hold"/>
                                        <p:tgtEl>
                                          <p:spTgt spid="11"/>
                                        </p:tgtEl>
                                        <p:attrNameLst>
                                          <p:attrName>style.rotation</p:attrName>
                                        </p:attrNameLst>
                                      </p:cBhvr>
                                      <p:tavLst>
                                        <p:tav tm="0">
                                          <p:val>
                                            <p:fltVal val="-90"/>
                                          </p:val>
                                        </p:tav>
                                        <p:tav tm="100000">
                                          <p:val>
                                            <p:fltVal val="0"/>
                                          </p:val>
                                        </p:tav>
                                      </p:tavLst>
                                    </p:anim>
                                    <p:anim calcmode="lin" valueType="num">
                                      <p:cBhvr>
                                        <p:cTn id="71" dur="800" decel="100000" fill="hold"/>
                                        <p:tgtEl>
                                          <p:spTgt spid="11"/>
                                        </p:tgtEl>
                                        <p:attrNameLst>
                                          <p:attrName>ppt_x</p:attrName>
                                        </p:attrNameLst>
                                      </p:cBhvr>
                                      <p:tavLst>
                                        <p:tav tm="0">
                                          <p:val>
                                            <p:strVal val="#ppt_x+0.4"/>
                                          </p:val>
                                        </p:tav>
                                        <p:tav tm="100000">
                                          <p:val>
                                            <p:strVal val="#ppt_x-0.05"/>
                                          </p:val>
                                        </p:tav>
                                      </p:tavLst>
                                    </p:anim>
                                    <p:anim calcmode="lin" valueType="num">
                                      <p:cBhvr>
                                        <p:cTn id="72" dur="800" decel="100000" fill="hold"/>
                                        <p:tgtEl>
                                          <p:spTgt spid="11"/>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2"/>
          <p:cNvSpPr txBox="1">
            <a:spLocks noChangeArrowheads="1"/>
          </p:cNvSpPr>
          <p:nvPr/>
        </p:nvSpPr>
        <p:spPr bwMode="auto">
          <a:xfrm>
            <a:off x="1269700" y="408701"/>
            <a:ext cx="6115650" cy="1292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9" tIns="45719" rIns="91439" bIns="45719">
            <a:spAutoFit/>
          </a:bodyPr>
          <a:lstStyle>
            <a:lvl1pPr eaLnBrk="0" hangingPunct="0">
              <a:defRPr sz="3200">
                <a:solidFill>
                  <a:schemeClr val="tx1"/>
                </a:solidFill>
                <a:latin typeface="Arial Narrow" charset="0"/>
                <a:ea typeface="ＭＳ Ｐゴシック" charset="0"/>
              </a:defRPr>
            </a:lvl1pPr>
            <a:lvl2pPr marL="742950" indent="-285750" eaLnBrk="0" hangingPunct="0">
              <a:defRPr sz="3200">
                <a:solidFill>
                  <a:schemeClr val="tx1"/>
                </a:solidFill>
                <a:latin typeface="Arial Narrow" charset="0"/>
                <a:ea typeface="ＭＳ Ｐゴシック" charset="0"/>
              </a:defRPr>
            </a:lvl2pPr>
            <a:lvl3pPr marL="1143000" indent="-228600" eaLnBrk="0" hangingPunct="0">
              <a:defRPr sz="3200">
                <a:solidFill>
                  <a:schemeClr val="tx1"/>
                </a:solidFill>
                <a:latin typeface="Arial Narrow" charset="0"/>
                <a:ea typeface="ＭＳ Ｐゴシック" charset="0"/>
              </a:defRPr>
            </a:lvl3pPr>
            <a:lvl4pPr marL="1600200" indent="-228600" eaLnBrk="0" hangingPunct="0">
              <a:defRPr sz="3200">
                <a:solidFill>
                  <a:schemeClr val="tx1"/>
                </a:solidFill>
                <a:latin typeface="Arial Narrow" charset="0"/>
                <a:ea typeface="ＭＳ Ｐゴシック" charset="0"/>
              </a:defRPr>
            </a:lvl4pPr>
            <a:lvl5pPr marL="2057400" indent="-228600" eaLnBrk="0" hangingPunct="0">
              <a:defRPr sz="3200">
                <a:solidFill>
                  <a:schemeClr val="tx1"/>
                </a:solidFill>
                <a:latin typeface="Arial Narrow" charset="0"/>
                <a:ea typeface="ＭＳ Ｐゴシック" charset="0"/>
              </a:defRPr>
            </a:lvl5pPr>
            <a:lvl6pPr marL="2514600" indent="-228600" eaLnBrk="0" fontAlgn="base" hangingPunct="0">
              <a:spcBef>
                <a:spcPct val="0"/>
              </a:spcBef>
              <a:spcAft>
                <a:spcPct val="0"/>
              </a:spcAft>
              <a:defRPr sz="3200">
                <a:solidFill>
                  <a:schemeClr val="tx1"/>
                </a:solidFill>
                <a:latin typeface="Arial Narrow" charset="0"/>
                <a:ea typeface="ＭＳ Ｐゴシック" charset="0"/>
              </a:defRPr>
            </a:lvl6pPr>
            <a:lvl7pPr marL="2971800" indent="-228600" eaLnBrk="0" fontAlgn="base" hangingPunct="0">
              <a:spcBef>
                <a:spcPct val="0"/>
              </a:spcBef>
              <a:spcAft>
                <a:spcPct val="0"/>
              </a:spcAft>
              <a:defRPr sz="3200">
                <a:solidFill>
                  <a:schemeClr val="tx1"/>
                </a:solidFill>
                <a:latin typeface="Arial Narrow" charset="0"/>
                <a:ea typeface="ＭＳ Ｐゴシック" charset="0"/>
              </a:defRPr>
            </a:lvl7pPr>
            <a:lvl8pPr marL="3429000" indent="-228600" eaLnBrk="0" fontAlgn="base" hangingPunct="0">
              <a:spcBef>
                <a:spcPct val="0"/>
              </a:spcBef>
              <a:spcAft>
                <a:spcPct val="0"/>
              </a:spcAft>
              <a:defRPr sz="3200">
                <a:solidFill>
                  <a:schemeClr val="tx1"/>
                </a:solidFill>
                <a:latin typeface="Arial Narrow" charset="0"/>
                <a:ea typeface="ＭＳ Ｐゴシック" charset="0"/>
              </a:defRPr>
            </a:lvl8pPr>
            <a:lvl9pPr marL="3886200" indent="-228600" eaLnBrk="0" fontAlgn="base" hangingPunct="0">
              <a:spcBef>
                <a:spcPct val="0"/>
              </a:spcBef>
              <a:spcAft>
                <a:spcPct val="0"/>
              </a:spcAft>
              <a:defRPr sz="3200">
                <a:solidFill>
                  <a:schemeClr val="tx1"/>
                </a:solidFill>
                <a:latin typeface="Arial Narrow" charset="0"/>
                <a:ea typeface="ＭＳ Ｐゴシック" charset="0"/>
              </a:defRPr>
            </a:lvl9pPr>
          </a:lstStyle>
          <a:p>
            <a:pPr algn="ctr" eaLnBrk="1" hangingPunct="1"/>
            <a:r>
              <a:rPr lang="en-US" sz="2600" dirty="0">
                <a:latin typeface="Arial"/>
                <a:cs typeface="Arial"/>
              </a:rPr>
              <a:t>Q: If you have 9900 grams of donuts,</a:t>
            </a:r>
          </a:p>
          <a:p>
            <a:pPr algn="ctr" eaLnBrk="1" hangingPunct="1"/>
            <a:r>
              <a:rPr lang="en-US" sz="2600" dirty="0">
                <a:latin typeface="Arial"/>
                <a:cs typeface="Arial"/>
              </a:rPr>
              <a:t>how many donuts do you have</a:t>
            </a:r>
          </a:p>
          <a:p>
            <a:pPr algn="ctr" eaLnBrk="1" hangingPunct="1"/>
            <a:r>
              <a:rPr lang="en-US" sz="2600" dirty="0">
                <a:latin typeface="Arial"/>
                <a:cs typeface="Arial"/>
              </a:rPr>
              <a:t>if each donut has a mass of 150 grams?</a:t>
            </a:r>
          </a:p>
        </p:txBody>
      </p:sp>
      <p:sp>
        <p:nvSpPr>
          <p:cNvPr id="2" name="TextBox 1"/>
          <p:cNvSpPr txBox="1"/>
          <p:nvPr/>
        </p:nvSpPr>
        <p:spPr>
          <a:xfrm>
            <a:off x="392186" y="1960762"/>
            <a:ext cx="8366631" cy="500137"/>
          </a:xfrm>
          <a:prstGeom prst="rect">
            <a:avLst/>
          </a:prstGeom>
          <a:solidFill>
            <a:srgbClr val="8CD644"/>
          </a:solidFill>
        </p:spPr>
        <p:txBody>
          <a:bodyPr wrap="square" rtlCol="0">
            <a:spAutoFit/>
          </a:bodyPr>
          <a:lstStyle/>
          <a:p>
            <a:pPr algn="ctr"/>
            <a:r>
              <a:rPr lang="en-US" sz="2650" dirty="0">
                <a:ln>
                  <a:solidFill>
                    <a:srgbClr val="000000"/>
                  </a:solidFill>
                </a:ln>
                <a:solidFill>
                  <a:srgbClr val="000000"/>
                </a:solidFill>
              </a:rPr>
              <a:t>Step Two) Cancel Out Units</a:t>
            </a:r>
          </a:p>
        </p:txBody>
      </p:sp>
      <p:pic>
        <p:nvPicPr>
          <p:cNvPr id="269" name="Picture 1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2735677"/>
            <a:ext cx="35814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100" y="2794085"/>
            <a:ext cx="2971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2" name="Group 1031"/>
          <p:cNvGrpSpPr>
            <a:grpSpLocks/>
          </p:cNvGrpSpPr>
          <p:nvPr/>
        </p:nvGrpSpPr>
        <p:grpSpPr bwMode="auto">
          <a:xfrm>
            <a:off x="5829300" y="2946484"/>
            <a:ext cx="609600" cy="914400"/>
            <a:chOff x="3456" y="1584"/>
            <a:chExt cx="384" cy="576"/>
          </a:xfrm>
        </p:grpSpPr>
        <p:sp>
          <p:nvSpPr>
            <p:cNvPr id="13" name="Line 1032"/>
            <p:cNvSpPr>
              <a:spLocks noChangeShapeType="1"/>
            </p:cNvSpPr>
            <p:nvPr/>
          </p:nvSpPr>
          <p:spPr bwMode="auto">
            <a:xfrm>
              <a:off x="3456" y="1584"/>
              <a:ext cx="96" cy="24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 name="Line 1033"/>
            <p:cNvSpPr>
              <a:spLocks noChangeShapeType="1"/>
            </p:cNvSpPr>
            <p:nvPr/>
          </p:nvSpPr>
          <p:spPr bwMode="auto">
            <a:xfrm>
              <a:off x="3744" y="1920"/>
              <a:ext cx="96" cy="24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5" name="TextBox 14"/>
          <p:cNvSpPr txBox="1"/>
          <p:nvPr/>
        </p:nvSpPr>
        <p:spPr>
          <a:xfrm>
            <a:off x="544586" y="4118884"/>
            <a:ext cx="8366631" cy="500137"/>
          </a:xfrm>
          <a:prstGeom prst="rect">
            <a:avLst/>
          </a:prstGeom>
          <a:solidFill>
            <a:srgbClr val="8CD644"/>
          </a:solidFill>
        </p:spPr>
        <p:txBody>
          <a:bodyPr wrap="square" rtlCol="0">
            <a:spAutoFit/>
          </a:bodyPr>
          <a:lstStyle/>
          <a:p>
            <a:pPr algn="ctr"/>
            <a:r>
              <a:rPr lang="en-US" sz="2650" dirty="0">
                <a:ln>
                  <a:solidFill>
                    <a:srgbClr val="000000"/>
                  </a:solidFill>
                </a:ln>
                <a:solidFill>
                  <a:srgbClr val="000000"/>
                </a:solidFill>
              </a:rPr>
              <a:t>Step Three) Solve</a:t>
            </a:r>
          </a:p>
        </p:txBody>
      </p:sp>
      <p:pic>
        <p:nvPicPr>
          <p:cNvPr id="22" name="Picture 10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749739"/>
            <a:ext cx="22098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a:t>(c) 2013 Vanessa Jason</a:t>
            </a:r>
          </a:p>
        </p:txBody>
      </p:sp>
    </p:spTree>
    <p:extLst>
      <p:ext uri="{BB962C8B-B14F-4D97-AF65-F5344CB8AC3E}">
        <p14:creationId xmlns:p14="http://schemas.microsoft.com/office/powerpoint/2010/main" val="328512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229600" cy="3505200"/>
          </a:xfrm>
          <a:ln>
            <a:solidFill>
              <a:schemeClr val="tx2">
                <a:lumMod val="60000"/>
                <a:lumOff val="40000"/>
              </a:schemeClr>
            </a:solidFill>
          </a:ln>
        </p:spPr>
        <p:txBody>
          <a:bodyPr>
            <a:normAutofit fontScale="92500" lnSpcReduction="10000"/>
          </a:bodyPr>
          <a:lstStyle/>
          <a:p>
            <a:pPr marL="0" indent="0">
              <a:buNone/>
            </a:pPr>
            <a:r>
              <a:rPr lang="en-US" sz="4400" dirty="0"/>
              <a:t>Making a conversion factor:</a:t>
            </a:r>
          </a:p>
          <a:p>
            <a:pPr marL="742943" indent="-742943"/>
            <a:endParaRPr lang="en-US" sz="4400" dirty="0"/>
          </a:p>
          <a:p>
            <a:pPr>
              <a:buNone/>
            </a:pPr>
            <a:r>
              <a:rPr lang="en-US" dirty="0"/>
              <a:t>If we know an </a:t>
            </a:r>
            <a:r>
              <a:rPr lang="en-US" b="1" dirty="0"/>
              <a:t>equality</a:t>
            </a:r>
            <a:r>
              <a:rPr lang="en-US" dirty="0"/>
              <a:t> relating two units, for ex:</a:t>
            </a:r>
          </a:p>
          <a:p>
            <a:pPr algn="ctr">
              <a:buNone/>
            </a:pPr>
            <a:r>
              <a:rPr lang="en-US" dirty="0">
                <a:solidFill>
                  <a:srgbClr val="FF0000"/>
                </a:solidFill>
              </a:rPr>
              <a:t>1000 mg  =  1 gram</a:t>
            </a:r>
          </a:p>
          <a:p>
            <a:pPr algn="ctr">
              <a:buNone/>
            </a:pPr>
            <a:r>
              <a:rPr lang="en-US" b="1" dirty="0"/>
              <a:t>Then we can make 2 “conversion factors”!</a:t>
            </a:r>
          </a:p>
          <a:p>
            <a:pPr>
              <a:buNone/>
            </a:pPr>
            <a:endParaRPr lang="en-US" b="1" dirty="0"/>
          </a:p>
        </p:txBody>
      </p:sp>
      <p:sp>
        <p:nvSpPr>
          <p:cNvPr id="4" name="Rectangle 3"/>
          <p:cNvSpPr/>
          <p:nvPr/>
        </p:nvSpPr>
        <p:spPr>
          <a:xfrm>
            <a:off x="2667000" y="2286000"/>
            <a:ext cx="36576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cxnSp>
        <p:nvCxnSpPr>
          <p:cNvPr id="8" name="Straight Arrow Connector 7"/>
          <p:cNvCxnSpPr>
            <a:stCxn id="4" idx="1"/>
            <a:endCxn id="15" idx="0"/>
          </p:cNvCxnSpPr>
          <p:nvPr/>
        </p:nvCxnSpPr>
        <p:spPr>
          <a:xfrm flipH="1">
            <a:off x="2065541" y="2590800"/>
            <a:ext cx="601459"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3"/>
            <a:endCxn id="16" idx="0"/>
          </p:cNvCxnSpPr>
          <p:nvPr/>
        </p:nvCxnSpPr>
        <p:spPr>
          <a:xfrm>
            <a:off x="6324600" y="2590800"/>
            <a:ext cx="692746"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42999" y="3810000"/>
            <a:ext cx="1845083" cy="1077216"/>
          </a:xfrm>
          <a:prstGeom prst="rect">
            <a:avLst/>
          </a:prstGeom>
          <a:solidFill>
            <a:schemeClr val="accent1">
              <a:alpha val="21000"/>
            </a:schemeClr>
          </a:solidFill>
          <a:ln w="15875">
            <a:solidFill>
              <a:schemeClr val="tx1"/>
            </a:solidFill>
          </a:ln>
        </p:spPr>
        <p:txBody>
          <a:bodyPr wrap="square" lIns="91439" tIns="45719" rIns="91439" bIns="45719" rtlCol="0">
            <a:spAutoFit/>
          </a:bodyPr>
          <a:lstStyle/>
          <a:p>
            <a:pPr algn="ctr"/>
            <a:r>
              <a:rPr lang="en-US" sz="3200" u="sng" dirty="0">
                <a:solidFill>
                  <a:srgbClr val="FF0000"/>
                </a:solidFill>
              </a:rPr>
              <a:t>1000mg</a:t>
            </a:r>
          </a:p>
          <a:p>
            <a:pPr algn="ctr"/>
            <a:r>
              <a:rPr lang="en-US" sz="3200" dirty="0">
                <a:solidFill>
                  <a:srgbClr val="FF0000"/>
                </a:solidFill>
              </a:rPr>
              <a:t> 1 gram</a:t>
            </a:r>
          </a:p>
        </p:txBody>
      </p:sp>
      <p:sp>
        <p:nvSpPr>
          <p:cNvPr id="16" name="TextBox 15"/>
          <p:cNvSpPr txBox="1"/>
          <p:nvPr/>
        </p:nvSpPr>
        <p:spPr>
          <a:xfrm>
            <a:off x="5957490" y="3810000"/>
            <a:ext cx="2119711" cy="1077216"/>
          </a:xfrm>
          <a:prstGeom prst="rect">
            <a:avLst/>
          </a:prstGeom>
          <a:solidFill>
            <a:schemeClr val="accent1">
              <a:alpha val="21000"/>
            </a:schemeClr>
          </a:solidFill>
          <a:ln w="15875">
            <a:solidFill>
              <a:schemeClr val="tx1"/>
            </a:solidFill>
          </a:ln>
        </p:spPr>
        <p:txBody>
          <a:bodyPr wrap="square" lIns="91439" tIns="45719" rIns="91439" bIns="45719" rtlCol="0">
            <a:spAutoFit/>
          </a:bodyPr>
          <a:lstStyle/>
          <a:p>
            <a:pPr algn="ctr"/>
            <a:r>
              <a:rPr lang="en-US" sz="3200" u="sng" dirty="0">
                <a:solidFill>
                  <a:srgbClr val="FF0000"/>
                </a:solidFill>
              </a:rPr>
              <a:t>1 gram</a:t>
            </a:r>
          </a:p>
          <a:p>
            <a:pPr algn="ctr"/>
            <a:r>
              <a:rPr lang="en-US" sz="3200" dirty="0">
                <a:solidFill>
                  <a:srgbClr val="FF0000"/>
                </a:solidFill>
              </a:rPr>
              <a:t>1000 mg</a:t>
            </a:r>
          </a:p>
        </p:txBody>
      </p:sp>
      <p:sp>
        <p:nvSpPr>
          <p:cNvPr id="17" name="TextBox 16"/>
          <p:cNvSpPr txBox="1"/>
          <p:nvPr/>
        </p:nvSpPr>
        <p:spPr>
          <a:xfrm>
            <a:off x="3581400" y="3962400"/>
            <a:ext cx="1676400" cy="369330"/>
          </a:xfrm>
          <a:prstGeom prst="rect">
            <a:avLst/>
          </a:prstGeom>
          <a:noFill/>
        </p:spPr>
        <p:txBody>
          <a:bodyPr wrap="square" lIns="91439" tIns="45719" rIns="91439" bIns="45719" rtlCol="0">
            <a:spAutoFit/>
          </a:bodyPr>
          <a:lstStyle/>
          <a:p>
            <a:pPr algn="ctr"/>
            <a:r>
              <a:rPr lang="en-US" dirty="0"/>
              <a:t>OR</a:t>
            </a:r>
          </a:p>
        </p:txBody>
      </p:sp>
      <p:sp>
        <p:nvSpPr>
          <p:cNvPr id="6" name="TextBox 5"/>
          <p:cNvSpPr txBox="1"/>
          <p:nvPr/>
        </p:nvSpPr>
        <p:spPr>
          <a:xfrm>
            <a:off x="653643" y="5340743"/>
            <a:ext cx="7880757" cy="923330"/>
          </a:xfrm>
          <a:prstGeom prst="rect">
            <a:avLst/>
          </a:prstGeom>
          <a:solidFill>
            <a:schemeClr val="accent5"/>
          </a:solidFill>
          <a:ln>
            <a:solidFill>
              <a:schemeClr val="tx1"/>
            </a:solidFill>
          </a:ln>
        </p:spPr>
        <p:txBody>
          <a:bodyPr wrap="square" rtlCol="0">
            <a:spAutoFit/>
          </a:bodyPr>
          <a:lstStyle/>
          <a:p>
            <a:r>
              <a:rPr lang="en-US" sz="2700" dirty="0"/>
              <a:t>On your own, using the information above, try to convert 32 grams into milligrams. </a:t>
            </a:r>
          </a:p>
        </p:txBody>
      </p:sp>
      <p:sp>
        <p:nvSpPr>
          <p:cNvPr id="2" name="Footer Placeholder 1"/>
          <p:cNvSpPr>
            <a:spLocks noGrp="1"/>
          </p:cNvSpPr>
          <p:nvPr>
            <p:ph type="ftr" sz="quarter" idx="11"/>
          </p:nvPr>
        </p:nvSpPr>
        <p:spPr/>
        <p:txBody>
          <a:bodyPr/>
          <a:lstStyle/>
          <a:p>
            <a:r>
              <a:rPr lang="en-US"/>
              <a:t>(c) 2013 Vanessa Jason</a:t>
            </a:r>
          </a:p>
        </p:txBody>
      </p:sp>
    </p:spTree>
    <p:extLst>
      <p:ext uri="{BB962C8B-B14F-4D97-AF65-F5344CB8AC3E}">
        <p14:creationId xmlns:p14="http://schemas.microsoft.com/office/powerpoint/2010/main" val="253746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 2013 Vanessa Jason</a:t>
            </a:r>
          </a:p>
        </p:txBody>
      </p:sp>
      <p:sp>
        <p:nvSpPr>
          <p:cNvPr id="3" name="Content Placeholder 2"/>
          <p:cNvSpPr>
            <a:spLocks noGrp="1"/>
          </p:cNvSpPr>
          <p:nvPr>
            <p:ph idx="1"/>
          </p:nvPr>
        </p:nvSpPr>
        <p:spPr>
          <a:xfrm>
            <a:off x="457200" y="349047"/>
            <a:ext cx="8229600" cy="4917001"/>
          </a:xfrm>
        </p:spPr>
        <p:txBody>
          <a:bodyPr>
            <a:normAutofit fontScale="85000" lnSpcReduction="20000"/>
          </a:bodyPr>
          <a:lstStyle/>
          <a:p>
            <a:pPr marL="0" indent="0">
              <a:buNone/>
            </a:pPr>
            <a:r>
              <a:rPr lang="en-US" sz="3600" b="1" dirty="0"/>
              <a:t>Answer) 32,000 milligrams! </a:t>
            </a:r>
          </a:p>
          <a:p>
            <a:pPr marL="0" indent="0">
              <a:buNone/>
            </a:pPr>
            <a:endParaRPr lang="en-US" dirty="0"/>
          </a:p>
          <a:p>
            <a:pPr marL="0" indent="0">
              <a:buNone/>
            </a:pPr>
            <a:r>
              <a:rPr lang="en-US" dirty="0"/>
              <a:t>Given= 32 grams</a:t>
            </a:r>
          </a:p>
          <a:p>
            <a:pPr marL="0" indent="0">
              <a:buNone/>
            </a:pPr>
            <a:endParaRPr lang="en-US" dirty="0"/>
          </a:p>
          <a:p>
            <a:pPr marL="0" indent="0">
              <a:buNone/>
            </a:pPr>
            <a:r>
              <a:rPr lang="en-US" dirty="0"/>
              <a:t>Unknown= amount of milligrams (we need to solve for this). </a:t>
            </a:r>
          </a:p>
          <a:p>
            <a:pPr marL="0" indent="0">
              <a:buNone/>
            </a:pPr>
            <a:endParaRPr lang="en-US" dirty="0"/>
          </a:p>
          <a:p>
            <a:pPr marL="0" indent="0">
              <a:buNone/>
            </a:pPr>
            <a:r>
              <a:rPr lang="en-US" dirty="0"/>
              <a:t>Conversion factor- milligram and gram relationship</a:t>
            </a:r>
          </a:p>
          <a:p>
            <a:pPr marL="0" indent="0">
              <a:buNone/>
            </a:pPr>
            <a:r>
              <a:rPr lang="en-US" dirty="0"/>
              <a:t>1 gram= 1000 milligrams</a:t>
            </a:r>
          </a:p>
          <a:p>
            <a:pPr marL="0" indent="0">
              <a:buNone/>
            </a:pPr>
            <a:endParaRPr lang="en-US" dirty="0"/>
          </a:p>
          <a:p>
            <a:pPr marL="0" indent="0">
              <a:buNone/>
            </a:pPr>
            <a:endParaRPr lang="en-US" dirty="0"/>
          </a:p>
          <a:p>
            <a:pPr marL="0" indent="0">
              <a:buNone/>
            </a:pPr>
            <a:r>
              <a:rPr lang="en-US" dirty="0"/>
              <a:t> </a:t>
            </a:r>
          </a:p>
        </p:txBody>
      </p:sp>
      <p:grpSp>
        <p:nvGrpSpPr>
          <p:cNvPr id="7" name="Group 6"/>
          <p:cNvGrpSpPr/>
          <p:nvPr/>
        </p:nvGrpSpPr>
        <p:grpSpPr>
          <a:xfrm>
            <a:off x="2458826" y="4875010"/>
            <a:ext cx="2595897" cy="1073371"/>
            <a:chOff x="3398943" y="4724504"/>
            <a:chExt cx="2595897" cy="1073371"/>
          </a:xfrm>
        </p:grpSpPr>
        <p:sp>
          <p:nvSpPr>
            <p:cNvPr id="4" name="TextBox 3"/>
            <p:cNvSpPr txBox="1"/>
            <p:nvPr/>
          </p:nvSpPr>
          <p:spPr>
            <a:xfrm>
              <a:off x="3398943" y="4724504"/>
              <a:ext cx="2595897" cy="1073371"/>
            </a:xfrm>
            <a:prstGeom prst="rect">
              <a:avLst/>
            </a:prstGeom>
            <a:noFill/>
          </p:spPr>
          <p:txBody>
            <a:bodyPr wrap="square" rtlCol="0">
              <a:spAutoFit/>
            </a:bodyPr>
            <a:lstStyle/>
            <a:p>
              <a:pPr algn="ctr">
                <a:lnSpc>
                  <a:spcPct val="130000"/>
                </a:lnSpc>
              </a:pPr>
              <a:r>
                <a:rPr lang="en-US" sz="2500" dirty="0"/>
                <a:t>1000 milligrams</a:t>
              </a:r>
            </a:p>
            <a:p>
              <a:pPr algn="ctr">
                <a:lnSpc>
                  <a:spcPct val="130000"/>
                </a:lnSpc>
              </a:pPr>
              <a:r>
                <a:rPr lang="en-US" sz="2500" dirty="0"/>
                <a:t>1 gram</a:t>
              </a:r>
            </a:p>
          </p:txBody>
        </p:sp>
        <p:cxnSp>
          <p:nvCxnSpPr>
            <p:cNvPr id="6" name="Straight Connector 5"/>
            <p:cNvCxnSpPr/>
            <p:nvPr/>
          </p:nvCxnSpPr>
          <p:spPr>
            <a:xfrm>
              <a:off x="3716428" y="5322070"/>
              <a:ext cx="2054307" cy="1867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10" name="Straight Connector 9"/>
          <p:cNvCxnSpPr/>
          <p:nvPr/>
        </p:nvCxnSpPr>
        <p:spPr>
          <a:xfrm flipH="1">
            <a:off x="3756775" y="5472576"/>
            <a:ext cx="432536" cy="67036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556060" y="4988000"/>
            <a:ext cx="432536" cy="67036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Equal 12"/>
          <p:cNvSpPr/>
          <p:nvPr/>
        </p:nvSpPr>
        <p:spPr>
          <a:xfrm>
            <a:off x="5054723" y="4988000"/>
            <a:ext cx="672319" cy="670367"/>
          </a:xfrm>
          <a:prstGeom prst="mathEqual">
            <a:avLst>
              <a:gd name="adj1" fmla="val 12378"/>
              <a:gd name="adj2" fmla="val 11760"/>
            </a:avLst>
          </a:prstGeom>
          <a:solidFill>
            <a:srgbClr val="FF66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5979165" y="5024402"/>
            <a:ext cx="2801327" cy="477054"/>
          </a:xfrm>
          <a:prstGeom prst="rect">
            <a:avLst/>
          </a:prstGeom>
          <a:noFill/>
        </p:spPr>
        <p:txBody>
          <a:bodyPr wrap="square" rtlCol="0">
            <a:spAutoFit/>
          </a:bodyPr>
          <a:lstStyle/>
          <a:p>
            <a:r>
              <a:rPr lang="en-US" sz="2500" dirty="0"/>
              <a:t>32,000 mg</a:t>
            </a:r>
          </a:p>
        </p:txBody>
      </p:sp>
      <p:sp>
        <p:nvSpPr>
          <p:cNvPr id="15" name="TextBox 14"/>
          <p:cNvSpPr txBox="1"/>
          <p:nvPr/>
        </p:nvSpPr>
        <p:spPr>
          <a:xfrm>
            <a:off x="765700" y="5050595"/>
            <a:ext cx="3121807" cy="477054"/>
          </a:xfrm>
          <a:prstGeom prst="rect">
            <a:avLst/>
          </a:prstGeom>
          <a:noFill/>
        </p:spPr>
        <p:txBody>
          <a:bodyPr wrap="square" rtlCol="0">
            <a:spAutoFit/>
          </a:bodyPr>
          <a:lstStyle/>
          <a:p>
            <a:r>
              <a:rPr lang="en-US" sz="2500" dirty="0"/>
              <a:t>32 grams x</a:t>
            </a:r>
          </a:p>
        </p:txBody>
      </p:sp>
      <p:cxnSp>
        <p:nvCxnSpPr>
          <p:cNvPr id="5" name="Straight Arrow Connector 4"/>
          <p:cNvCxnSpPr/>
          <p:nvPr/>
        </p:nvCxnSpPr>
        <p:spPr>
          <a:xfrm flipH="1">
            <a:off x="3744095" y="4220308"/>
            <a:ext cx="837402" cy="654702"/>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593826" y="4014894"/>
            <a:ext cx="3868862" cy="477054"/>
          </a:xfrm>
          <a:prstGeom prst="rect">
            <a:avLst/>
          </a:prstGeom>
          <a:solidFill>
            <a:srgbClr val="B3A2C7"/>
          </a:solidFill>
        </p:spPr>
        <p:txBody>
          <a:bodyPr wrap="square" rtlCol="0">
            <a:spAutoFit/>
          </a:bodyPr>
          <a:lstStyle/>
          <a:p>
            <a:r>
              <a:rPr lang="en-US" sz="2500" dirty="0"/>
              <a:t>What you want to get to. </a:t>
            </a:r>
          </a:p>
        </p:txBody>
      </p:sp>
      <p:cxnSp>
        <p:nvCxnSpPr>
          <p:cNvPr id="16" name="Straight Arrow Connector 15"/>
          <p:cNvCxnSpPr/>
          <p:nvPr/>
        </p:nvCxnSpPr>
        <p:spPr>
          <a:xfrm flipH="1" flipV="1">
            <a:off x="4280844" y="5807592"/>
            <a:ext cx="837402" cy="617365"/>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118246" y="6128246"/>
            <a:ext cx="4025754" cy="477054"/>
          </a:xfrm>
          <a:prstGeom prst="rect">
            <a:avLst/>
          </a:prstGeom>
          <a:solidFill>
            <a:srgbClr val="B3A2C7"/>
          </a:solidFill>
        </p:spPr>
        <p:txBody>
          <a:bodyPr wrap="square" rtlCol="0">
            <a:spAutoFit/>
          </a:bodyPr>
          <a:lstStyle/>
          <a:p>
            <a:r>
              <a:rPr lang="en-US" sz="2500" dirty="0"/>
              <a:t>What you are coming from.</a:t>
            </a:r>
          </a:p>
        </p:txBody>
      </p:sp>
    </p:spTree>
    <p:extLst>
      <p:ext uri="{BB962C8B-B14F-4D97-AF65-F5344CB8AC3E}">
        <p14:creationId xmlns:p14="http://schemas.microsoft.com/office/powerpoint/2010/main" val="134006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1" grpId="0" animBg="1"/>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3236"/>
            <a:ext cx="8229600" cy="4525963"/>
          </a:xfrm>
        </p:spPr>
        <p:txBody>
          <a:bodyPr>
            <a:normAutofit/>
          </a:bodyPr>
          <a:lstStyle/>
          <a:p>
            <a:pPr marL="0" indent="0">
              <a:buNone/>
            </a:pPr>
            <a:r>
              <a:rPr lang="en-US" b="1" dirty="0"/>
              <a:t>Try one more… </a:t>
            </a:r>
          </a:p>
          <a:p>
            <a:pPr marL="0" indent="0">
              <a:buNone/>
            </a:pPr>
            <a:endParaRPr lang="en-US" dirty="0"/>
          </a:p>
          <a:p>
            <a:pPr marL="0" indent="0">
              <a:buNone/>
            </a:pPr>
            <a:r>
              <a:rPr lang="en-US" dirty="0"/>
              <a:t>Converting English to Metric</a:t>
            </a:r>
          </a:p>
          <a:p>
            <a:pPr marL="0" indent="0">
              <a:buNone/>
            </a:pPr>
            <a:r>
              <a:rPr lang="en-US" dirty="0"/>
              <a:t>1 kilometer= 0.62 miles</a:t>
            </a:r>
          </a:p>
          <a:p>
            <a:pPr marL="0" indent="0">
              <a:buNone/>
            </a:pPr>
            <a:r>
              <a:rPr lang="en-US" dirty="0"/>
              <a:t>Convert 4 miles into kilometers. </a:t>
            </a:r>
          </a:p>
          <a:p>
            <a:pPr marL="0" indent="0">
              <a:buNone/>
            </a:pPr>
            <a:endParaRPr lang="en-US" dirty="0"/>
          </a:p>
        </p:txBody>
      </p:sp>
      <p:sp>
        <p:nvSpPr>
          <p:cNvPr id="4" name="TextBox 3"/>
          <p:cNvSpPr txBox="1"/>
          <p:nvPr/>
        </p:nvSpPr>
        <p:spPr>
          <a:xfrm>
            <a:off x="1643445" y="3846829"/>
            <a:ext cx="5733384" cy="600164"/>
          </a:xfrm>
          <a:prstGeom prst="rect">
            <a:avLst/>
          </a:prstGeom>
          <a:solidFill>
            <a:schemeClr val="accent5"/>
          </a:solidFill>
        </p:spPr>
        <p:txBody>
          <a:bodyPr wrap="square" rtlCol="0">
            <a:spAutoFit/>
          </a:bodyPr>
          <a:lstStyle/>
          <a:p>
            <a:pPr algn="ctr"/>
            <a:r>
              <a:rPr lang="en-US" sz="3300" dirty="0"/>
              <a:t>Answer) 6.45 km</a:t>
            </a:r>
          </a:p>
        </p:txBody>
      </p:sp>
      <p:sp>
        <p:nvSpPr>
          <p:cNvPr id="2" name="Footer Placeholder 1"/>
          <p:cNvSpPr>
            <a:spLocks noGrp="1"/>
          </p:cNvSpPr>
          <p:nvPr>
            <p:ph type="ftr" sz="quarter" idx="11"/>
          </p:nvPr>
        </p:nvSpPr>
        <p:spPr/>
        <p:txBody>
          <a:bodyPr/>
          <a:lstStyle/>
          <a:p>
            <a:r>
              <a:rPr lang="en-US"/>
              <a:t>(c) 2013 Vanessa Jason</a:t>
            </a:r>
          </a:p>
        </p:txBody>
      </p:sp>
    </p:spTree>
    <p:extLst>
      <p:ext uri="{BB962C8B-B14F-4D97-AF65-F5344CB8AC3E}">
        <p14:creationId xmlns:p14="http://schemas.microsoft.com/office/powerpoint/2010/main" val="289364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Measure?</a:t>
            </a:r>
          </a:p>
        </p:txBody>
      </p:sp>
      <p:sp>
        <p:nvSpPr>
          <p:cNvPr id="3" name="Content Placeholder 2"/>
          <p:cNvSpPr>
            <a:spLocks noGrp="1"/>
          </p:cNvSpPr>
          <p:nvPr>
            <p:ph idx="1"/>
          </p:nvPr>
        </p:nvSpPr>
        <p:spPr>
          <a:xfrm>
            <a:off x="457200" y="1417638"/>
            <a:ext cx="8229600" cy="4525963"/>
          </a:xfrm>
        </p:spPr>
        <p:txBody>
          <a:bodyPr/>
          <a:lstStyle/>
          <a:p>
            <a:pPr marL="0" indent="0">
              <a:buNone/>
            </a:pPr>
            <a:r>
              <a:rPr lang="en-US" dirty="0"/>
              <a:t>It is important to obtain measurements because when appropriate calculations are used, experimental results can be compared. </a:t>
            </a:r>
          </a:p>
        </p:txBody>
      </p:sp>
      <p:pic>
        <p:nvPicPr>
          <p:cNvPr id="4" name="Picture 3"/>
          <p:cNvPicPr>
            <a:picLocks noChangeAspect="1"/>
          </p:cNvPicPr>
          <p:nvPr/>
        </p:nvPicPr>
        <p:blipFill>
          <a:blip r:embed="rId2"/>
          <a:stretch>
            <a:fillRect/>
          </a:stretch>
        </p:blipFill>
        <p:spPr>
          <a:xfrm>
            <a:off x="4578925" y="3268663"/>
            <a:ext cx="3810000" cy="2857500"/>
          </a:xfrm>
          <a:prstGeom prst="rect">
            <a:avLst/>
          </a:prstGeom>
        </p:spPr>
      </p:pic>
      <p:pic>
        <p:nvPicPr>
          <p:cNvPr id="5" name="Picture 4"/>
          <p:cNvPicPr>
            <a:picLocks noChangeAspect="1"/>
          </p:cNvPicPr>
          <p:nvPr/>
        </p:nvPicPr>
        <p:blipFill>
          <a:blip r:embed="rId3"/>
          <a:stretch>
            <a:fillRect/>
          </a:stretch>
        </p:blipFill>
        <p:spPr>
          <a:xfrm>
            <a:off x="958886" y="3710259"/>
            <a:ext cx="3221205" cy="2415904"/>
          </a:xfrm>
          <a:prstGeom prst="rect">
            <a:avLst/>
          </a:prstGeom>
        </p:spPr>
      </p:pic>
      <p:sp>
        <p:nvSpPr>
          <p:cNvPr id="6" name="Footer Placeholder 5"/>
          <p:cNvSpPr>
            <a:spLocks noGrp="1"/>
          </p:cNvSpPr>
          <p:nvPr>
            <p:ph type="ftr" sz="quarter" idx="11"/>
          </p:nvPr>
        </p:nvSpPr>
        <p:spPr/>
        <p:txBody>
          <a:bodyPr/>
          <a:lstStyle/>
          <a:p>
            <a:r>
              <a:rPr lang="en-US"/>
              <a:t>(c) 2013 Vanessa Jason</a:t>
            </a:r>
          </a:p>
        </p:txBody>
      </p:sp>
    </p:spTree>
    <p:extLst>
      <p:ext uri="{BB962C8B-B14F-4D97-AF65-F5344CB8AC3E}">
        <p14:creationId xmlns:p14="http://schemas.microsoft.com/office/powerpoint/2010/main" val="3627444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929" y="405069"/>
            <a:ext cx="8229600" cy="4525963"/>
          </a:xfrm>
        </p:spPr>
        <p:txBody>
          <a:bodyPr/>
          <a:lstStyle/>
          <a:p>
            <a:pPr marL="0" indent="0">
              <a:buNone/>
            </a:pPr>
            <a:r>
              <a:rPr lang="en-US" dirty="0"/>
              <a:t>In order to understand some aspects of science, it is required to problem solve. </a:t>
            </a:r>
          </a:p>
          <a:p>
            <a:pPr marL="0" indent="0">
              <a:buNone/>
            </a:pPr>
            <a:endParaRPr lang="en-US" dirty="0"/>
          </a:p>
          <a:p>
            <a:pPr marL="0" indent="0">
              <a:buNone/>
            </a:pPr>
            <a:r>
              <a:rPr lang="en-US" dirty="0"/>
              <a:t>In order to problem solve, an understanding of mathematical operations used to manipulate numbers is required.  </a:t>
            </a:r>
          </a:p>
        </p:txBody>
      </p:sp>
      <p:sp>
        <p:nvSpPr>
          <p:cNvPr id="4" name="Shape 65"/>
          <p:cNvSpPr/>
          <p:nvPr/>
        </p:nvSpPr>
        <p:spPr>
          <a:xfrm>
            <a:off x="815167" y="3979219"/>
            <a:ext cx="3317978" cy="2426496"/>
          </a:xfrm>
          <a:prstGeom prst="rect">
            <a:avLst/>
          </a:prstGeom>
          <a:blipFill>
            <a:blip r:embed="rId2"/>
            <a:stretch>
              <a:fillRect/>
            </a:stretch>
          </a:blipFill>
          <a:ln>
            <a:solidFill>
              <a:srgbClr val="000000"/>
            </a:solidFill>
          </a:ln>
        </p:spPr>
      </p:sp>
      <p:sp>
        <p:nvSpPr>
          <p:cNvPr id="5" name="TextBox 4"/>
          <p:cNvSpPr txBox="1"/>
          <p:nvPr/>
        </p:nvSpPr>
        <p:spPr>
          <a:xfrm>
            <a:off x="4612853" y="4053915"/>
            <a:ext cx="3903183" cy="1384995"/>
          </a:xfrm>
          <a:prstGeom prst="rect">
            <a:avLst/>
          </a:prstGeom>
          <a:solidFill>
            <a:srgbClr val="8CD644"/>
          </a:solidFill>
          <a:ln>
            <a:solidFill>
              <a:srgbClr val="000000"/>
            </a:solidFill>
          </a:ln>
        </p:spPr>
        <p:txBody>
          <a:bodyPr wrap="square" rtlCol="0">
            <a:spAutoFit/>
          </a:bodyPr>
          <a:lstStyle/>
          <a:p>
            <a:pPr algn="ctr"/>
            <a:r>
              <a:rPr lang="en-US" sz="2800" dirty="0">
                <a:ln>
                  <a:solidFill>
                    <a:srgbClr val="000000"/>
                  </a:solidFill>
                </a:ln>
                <a:solidFill>
                  <a:srgbClr val="000000"/>
                </a:solidFill>
              </a:rPr>
              <a:t>Warning: We will be doing math in this class. </a:t>
            </a:r>
          </a:p>
        </p:txBody>
      </p:sp>
      <p:sp>
        <p:nvSpPr>
          <p:cNvPr id="2" name="Footer Placeholder 1"/>
          <p:cNvSpPr>
            <a:spLocks noGrp="1"/>
          </p:cNvSpPr>
          <p:nvPr>
            <p:ph type="ftr" sz="quarter" idx="11"/>
          </p:nvPr>
        </p:nvSpPr>
        <p:spPr/>
        <p:txBody>
          <a:bodyPr/>
          <a:lstStyle/>
          <a:p>
            <a:r>
              <a:rPr lang="en-US"/>
              <a:t>(c) 2013 Vanessa Jason</a:t>
            </a:r>
          </a:p>
        </p:txBody>
      </p:sp>
    </p:spTree>
    <p:extLst>
      <p:ext uri="{BB962C8B-B14F-4D97-AF65-F5344CB8AC3E}">
        <p14:creationId xmlns:p14="http://schemas.microsoft.com/office/powerpoint/2010/main" val="279726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700"/>
            <a:ext cx="7772400" cy="1470025"/>
          </a:xfrm>
        </p:spPr>
        <p:txBody>
          <a:bodyPr/>
          <a:lstStyle/>
          <a:p>
            <a:r>
              <a:rPr lang="en-US" dirty="0"/>
              <a:t>Standards of Measurement</a:t>
            </a:r>
          </a:p>
        </p:txBody>
      </p:sp>
      <p:pic>
        <p:nvPicPr>
          <p:cNvPr id="4" name="Picture 3"/>
          <p:cNvPicPr>
            <a:picLocks noChangeAspect="1"/>
          </p:cNvPicPr>
          <p:nvPr/>
        </p:nvPicPr>
        <p:blipFill>
          <a:blip r:embed="rId2"/>
          <a:stretch>
            <a:fillRect/>
          </a:stretch>
        </p:blipFill>
        <p:spPr>
          <a:xfrm>
            <a:off x="1299030" y="1631725"/>
            <a:ext cx="6769479" cy="4367406"/>
          </a:xfrm>
          <a:prstGeom prst="rect">
            <a:avLst/>
          </a:prstGeom>
        </p:spPr>
      </p:pic>
      <p:sp>
        <p:nvSpPr>
          <p:cNvPr id="3" name="Footer Placeholder 2"/>
          <p:cNvSpPr>
            <a:spLocks noGrp="1"/>
          </p:cNvSpPr>
          <p:nvPr>
            <p:ph type="ftr" sz="quarter" idx="11"/>
          </p:nvPr>
        </p:nvSpPr>
        <p:spPr/>
        <p:txBody>
          <a:bodyPr/>
          <a:lstStyle/>
          <a:p>
            <a:r>
              <a:rPr lang="en-US"/>
              <a:t>(c) 2013 Vanessa Jason</a:t>
            </a:r>
          </a:p>
        </p:txBody>
      </p:sp>
    </p:spTree>
    <p:extLst>
      <p:ext uri="{BB962C8B-B14F-4D97-AF65-F5344CB8AC3E}">
        <p14:creationId xmlns:p14="http://schemas.microsoft.com/office/powerpoint/2010/main" val="711294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270247" y="270697"/>
            <a:ext cx="8663017" cy="1792102"/>
          </a:xfrm>
          <a:prstGeom prst="rect">
            <a:avLst/>
          </a:prstGeom>
        </p:spPr>
        <p:txBody>
          <a:bodyPr lIns="34290" tIns="34290" rIns="34290" bIns="34290" anchor="t" anchorCtr="0">
            <a:noAutofit/>
          </a:bodyPr>
          <a:lstStyle/>
          <a:p>
            <a:pPr rtl="0">
              <a:lnSpc>
                <a:spcPct val="100000"/>
              </a:lnSpc>
              <a:buNone/>
            </a:pPr>
            <a:r>
              <a:rPr lang="en-US" dirty="0">
                <a:solidFill>
                  <a:srgbClr val="000000"/>
                </a:solidFill>
                <a:latin typeface="Arial"/>
                <a:ea typeface="Arial"/>
                <a:cs typeface="Arial"/>
                <a:sym typeface="Arial"/>
              </a:rPr>
              <a:t>A </a:t>
            </a:r>
            <a:r>
              <a:rPr lang="en-US" u="sng" dirty="0">
                <a:solidFill>
                  <a:srgbClr val="000000"/>
                </a:solidFill>
                <a:latin typeface="Arial"/>
                <a:ea typeface="Arial"/>
                <a:cs typeface="Arial"/>
                <a:sym typeface="Arial"/>
              </a:rPr>
              <a:t>standard</a:t>
            </a:r>
            <a:r>
              <a:rPr lang="en-US" dirty="0">
                <a:solidFill>
                  <a:srgbClr val="000000"/>
                </a:solidFill>
                <a:latin typeface="Arial"/>
                <a:ea typeface="Arial"/>
                <a:cs typeface="Arial"/>
                <a:sym typeface="Arial"/>
              </a:rPr>
              <a:t> is an exact quantity that people agree to use to compare measurements.</a:t>
            </a:r>
          </a:p>
        </p:txBody>
      </p:sp>
      <p:sp>
        <p:nvSpPr>
          <p:cNvPr id="28" name="Shape 28"/>
          <p:cNvSpPr txBox="1">
            <a:spLocks noGrp="1"/>
          </p:cNvSpPr>
          <p:nvPr>
            <p:ph type="body" idx="1"/>
          </p:nvPr>
        </p:nvSpPr>
        <p:spPr>
          <a:xfrm>
            <a:off x="539839" y="2559398"/>
            <a:ext cx="4367271" cy="2803132"/>
          </a:xfrm>
          <a:prstGeom prst="rect">
            <a:avLst/>
          </a:prstGeom>
        </p:spPr>
        <p:txBody>
          <a:bodyPr lIns="34290" tIns="34290" rIns="34290" bIns="34290" anchor="t" anchorCtr="0">
            <a:noAutofit/>
          </a:bodyPr>
          <a:lstStyle/>
          <a:p>
            <a:pPr rtl="0">
              <a:lnSpc>
                <a:spcPct val="100000"/>
              </a:lnSpc>
              <a:buNone/>
            </a:pPr>
            <a:r>
              <a:rPr lang="en-US" dirty="0">
                <a:solidFill>
                  <a:srgbClr val="000000"/>
                </a:solidFill>
                <a:latin typeface="Arial"/>
                <a:ea typeface="Arial"/>
                <a:cs typeface="Arial"/>
                <a:sym typeface="Arial"/>
              </a:rPr>
              <a:t>You and a friend need to move a table,  but you're not sure if it will fit in your trunk. You don't have any measuring tools with you.  How could you quickly determine if the table will fit?</a:t>
            </a:r>
          </a:p>
        </p:txBody>
      </p:sp>
      <p:pic>
        <p:nvPicPr>
          <p:cNvPr id="2" name="Picture 1"/>
          <p:cNvPicPr>
            <a:picLocks noChangeAspect="1"/>
          </p:cNvPicPr>
          <p:nvPr/>
        </p:nvPicPr>
        <p:blipFill>
          <a:blip r:embed="rId3"/>
          <a:stretch>
            <a:fillRect/>
          </a:stretch>
        </p:blipFill>
        <p:spPr>
          <a:xfrm>
            <a:off x="5538455" y="2712624"/>
            <a:ext cx="2600378" cy="2444355"/>
          </a:xfrm>
          <a:prstGeom prst="rect">
            <a:avLst/>
          </a:prstGeom>
        </p:spPr>
      </p:pic>
    </p:spTree>
    <p:extLst>
      <p:ext uri="{BB962C8B-B14F-4D97-AF65-F5344CB8AC3E}">
        <p14:creationId xmlns:p14="http://schemas.microsoft.com/office/powerpoint/2010/main" val="3063932518"/>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391271" y="580157"/>
            <a:ext cx="7605672" cy="1458232"/>
          </a:xfrm>
          <a:prstGeom prst="rect">
            <a:avLst/>
          </a:prstGeom>
        </p:spPr>
        <p:txBody>
          <a:bodyPr lIns="34290" tIns="34290" rIns="34290" bIns="34290" anchor="t" anchorCtr="0">
            <a:noAutofit/>
          </a:bodyPr>
          <a:lstStyle/>
          <a:p>
            <a:pPr rtl="0">
              <a:lnSpc>
                <a:spcPct val="100000"/>
              </a:lnSpc>
              <a:buNone/>
            </a:pPr>
            <a:r>
              <a:rPr lang="en-US" sz="2900" dirty="0">
                <a:latin typeface="Arial"/>
                <a:ea typeface="Arial"/>
                <a:cs typeface="Arial"/>
                <a:sym typeface="Arial"/>
              </a:rPr>
              <a:t>Historically, body parts were used as measuring devices. </a:t>
            </a:r>
          </a:p>
          <a:p>
            <a:pPr marL="0" indent="0">
              <a:buNone/>
            </a:pPr>
            <a:endParaRPr lang="en-US" sz="2900" dirty="0">
              <a:latin typeface="Arial"/>
              <a:ea typeface="Arial"/>
              <a:cs typeface="Arial"/>
              <a:sym typeface="Arial"/>
            </a:endParaRPr>
          </a:p>
        </p:txBody>
      </p:sp>
      <p:pic>
        <p:nvPicPr>
          <p:cNvPr id="2" name="Picture 1"/>
          <p:cNvPicPr>
            <a:picLocks noChangeAspect="1"/>
          </p:cNvPicPr>
          <p:nvPr/>
        </p:nvPicPr>
        <p:blipFill>
          <a:blip r:embed="rId3"/>
          <a:stretch>
            <a:fillRect/>
          </a:stretch>
        </p:blipFill>
        <p:spPr>
          <a:xfrm>
            <a:off x="6545454" y="1263384"/>
            <a:ext cx="1827753" cy="1871720"/>
          </a:xfrm>
          <a:prstGeom prst="rect">
            <a:avLst/>
          </a:prstGeom>
        </p:spPr>
      </p:pic>
      <p:sp>
        <p:nvSpPr>
          <p:cNvPr id="3" name="TextBox 2"/>
          <p:cNvSpPr txBox="1"/>
          <p:nvPr/>
        </p:nvSpPr>
        <p:spPr>
          <a:xfrm>
            <a:off x="1637673" y="2038389"/>
            <a:ext cx="5323212" cy="492443"/>
          </a:xfrm>
          <a:prstGeom prst="rect">
            <a:avLst/>
          </a:prstGeom>
          <a:noFill/>
        </p:spPr>
        <p:txBody>
          <a:bodyPr wrap="square" rtlCol="0">
            <a:spAutoFit/>
          </a:bodyPr>
          <a:lstStyle/>
          <a:p>
            <a:r>
              <a:rPr lang="en-US" sz="2600" dirty="0"/>
              <a:t>Horses are measured in “hands”. </a:t>
            </a:r>
          </a:p>
        </p:txBody>
      </p:sp>
      <p:pic>
        <p:nvPicPr>
          <p:cNvPr id="5" name="Picture 4"/>
          <p:cNvPicPr>
            <a:picLocks noChangeAspect="1"/>
          </p:cNvPicPr>
          <p:nvPr/>
        </p:nvPicPr>
        <p:blipFill>
          <a:blip r:embed="rId4"/>
          <a:stretch>
            <a:fillRect/>
          </a:stretch>
        </p:blipFill>
        <p:spPr>
          <a:xfrm>
            <a:off x="531820" y="2515443"/>
            <a:ext cx="1523287" cy="2013155"/>
          </a:xfrm>
          <a:prstGeom prst="rect">
            <a:avLst/>
          </a:prstGeom>
        </p:spPr>
      </p:pic>
      <p:sp>
        <p:nvSpPr>
          <p:cNvPr id="6" name="TextBox 5"/>
          <p:cNvSpPr txBox="1"/>
          <p:nvPr/>
        </p:nvSpPr>
        <p:spPr>
          <a:xfrm>
            <a:off x="2055107" y="3135104"/>
            <a:ext cx="5847770" cy="892552"/>
          </a:xfrm>
          <a:prstGeom prst="rect">
            <a:avLst/>
          </a:prstGeom>
          <a:noFill/>
        </p:spPr>
        <p:txBody>
          <a:bodyPr wrap="square" rtlCol="0">
            <a:spAutoFit/>
          </a:bodyPr>
          <a:lstStyle/>
          <a:p>
            <a:r>
              <a:rPr lang="en-US" sz="2600" dirty="0"/>
              <a:t>A “foot” was generally the average length of a persons foot. </a:t>
            </a:r>
          </a:p>
        </p:txBody>
      </p:sp>
      <p:sp>
        <p:nvSpPr>
          <p:cNvPr id="7" name="TextBox 6"/>
          <p:cNvSpPr txBox="1"/>
          <p:nvPr/>
        </p:nvSpPr>
        <p:spPr>
          <a:xfrm>
            <a:off x="1003371" y="4845092"/>
            <a:ext cx="3010112" cy="1292662"/>
          </a:xfrm>
          <a:prstGeom prst="rect">
            <a:avLst/>
          </a:prstGeom>
          <a:solidFill>
            <a:srgbClr val="8064A2"/>
          </a:solidFill>
          <a:ln>
            <a:solidFill>
              <a:srgbClr val="000000"/>
            </a:solidFill>
          </a:ln>
        </p:spPr>
        <p:txBody>
          <a:bodyPr wrap="square" rtlCol="0">
            <a:spAutoFit/>
          </a:bodyPr>
          <a:lstStyle/>
          <a:p>
            <a:pPr algn="ctr"/>
            <a:r>
              <a:rPr lang="en-US" sz="2600" dirty="0">
                <a:ln>
                  <a:solidFill>
                    <a:schemeClr val="tx1"/>
                  </a:solidFill>
                </a:ln>
                <a:solidFill>
                  <a:srgbClr val="000000"/>
                </a:solidFill>
              </a:rPr>
              <a:t>What was the problem with this type of system?</a:t>
            </a:r>
          </a:p>
        </p:txBody>
      </p:sp>
      <p:sp>
        <p:nvSpPr>
          <p:cNvPr id="10" name="TextBox 9"/>
          <p:cNvSpPr txBox="1"/>
          <p:nvPr/>
        </p:nvSpPr>
        <p:spPr>
          <a:xfrm>
            <a:off x="4013483" y="4845092"/>
            <a:ext cx="4359724" cy="1292662"/>
          </a:xfrm>
          <a:prstGeom prst="rect">
            <a:avLst/>
          </a:prstGeom>
          <a:solidFill>
            <a:schemeClr val="accent5"/>
          </a:solidFill>
          <a:ln>
            <a:solidFill>
              <a:srgbClr val="000000"/>
            </a:solidFill>
          </a:ln>
        </p:spPr>
        <p:txBody>
          <a:bodyPr wrap="square" rtlCol="0">
            <a:spAutoFit/>
          </a:bodyPr>
          <a:lstStyle/>
          <a:p>
            <a:pPr algn="ctr"/>
            <a:r>
              <a:rPr lang="en-US" sz="2600" dirty="0">
                <a:ln>
                  <a:solidFill>
                    <a:schemeClr val="tx1"/>
                  </a:solidFill>
                </a:ln>
                <a:solidFill>
                  <a:srgbClr val="000000"/>
                </a:solidFill>
              </a:rPr>
              <a:t>Nowadays these terms have been standardized. 1 hand= 4 inches. 1 foot= 12 inches. </a:t>
            </a:r>
          </a:p>
        </p:txBody>
      </p:sp>
    </p:spTree>
    <p:extLst>
      <p:ext uri="{BB962C8B-B14F-4D97-AF65-F5344CB8AC3E}">
        <p14:creationId xmlns:p14="http://schemas.microsoft.com/office/powerpoint/2010/main" val="49142423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7165</TotalTime>
  <Words>1992</Words>
  <Application>Microsoft Office PowerPoint</Application>
  <PresentationFormat>On-screen Show (4:3)</PresentationFormat>
  <Paragraphs>377</Paragraphs>
  <Slides>43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ＭＳ Ｐゴシック</vt:lpstr>
      <vt:lpstr>Arial</vt:lpstr>
      <vt:lpstr>Calibri</vt:lpstr>
      <vt:lpstr>Times New Roman</vt:lpstr>
      <vt:lpstr>Office Theme</vt:lpstr>
      <vt:lpstr>Bellwork #3 – 08/16/17</vt:lpstr>
      <vt:lpstr>Bellwork #3 – 08/16/17</vt:lpstr>
      <vt:lpstr>MEASURING in SCIENCE</vt:lpstr>
      <vt:lpstr>Measuring in Science</vt:lpstr>
      <vt:lpstr>Why Measure?</vt:lpstr>
      <vt:lpstr>PowerPoint Presentation</vt:lpstr>
      <vt:lpstr>Standards of Measurement</vt:lpstr>
      <vt:lpstr>A standard is an exact quantity that people agree to use to compare measurements.</vt:lpstr>
      <vt:lpstr>PowerPoint Presentation</vt:lpstr>
      <vt:lpstr>The Metric System</vt:lpstr>
      <vt:lpstr>PowerPoint Presentation</vt:lpstr>
      <vt:lpstr>SI measurements</vt:lpstr>
      <vt:lpstr>SI Units</vt:lpstr>
      <vt:lpstr>PowerPoint Presentation</vt:lpstr>
      <vt:lpstr>SI units are based on factors of 10, so it is easy to convert them!</vt:lpstr>
      <vt:lpstr> Using your ruler, calculate…  1. Width of your desk  _______ cm 2. Width of your desk  ______ mm   3. Length of your index finger _____ cm 4. Length of your index finger ______mm    </vt:lpstr>
      <vt:lpstr>Length Measurements</vt:lpstr>
      <vt:lpstr>PowerPoint Presentation</vt:lpstr>
      <vt:lpstr>Volume= the amount of space an object occupies. A liquid’s volume is usually measured. </vt:lpstr>
      <vt:lpstr>Reading a Graduated Cylinder</vt:lpstr>
      <vt:lpstr>Mass: the amount of matter in an object </vt:lpstr>
      <vt:lpstr>Mass Measurements</vt:lpstr>
      <vt:lpstr>Reading a Triple Beam Balance</vt:lpstr>
      <vt:lpstr>Prefixes</vt:lpstr>
      <vt:lpstr>PowerPoint Presentation</vt:lpstr>
      <vt:lpstr>PowerPoint Presentation</vt:lpstr>
      <vt:lpstr>PowerPoint Presentation</vt:lpstr>
      <vt:lpstr>Try It! </vt:lpstr>
      <vt:lpstr>UNIT CONVERSIONS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of Measurement</dc:title>
  <dc:creator>Vanessa Jason</dc:creator>
  <cp:lastModifiedBy>Megan Murphy</cp:lastModifiedBy>
  <cp:revision>127</cp:revision>
  <dcterms:created xsi:type="dcterms:W3CDTF">2013-05-06T22:17:20Z</dcterms:created>
  <dcterms:modified xsi:type="dcterms:W3CDTF">2017-08-16T20:19:00Z</dcterms:modified>
</cp:coreProperties>
</file>